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258" r:id="rId4"/>
    <p:sldId id="260" r:id="rId5"/>
    <p:sldId id="295" r:id="rId6"/>
    <p:sldId id="274" r:id="rId7"/>
    <p:sldId id="261" r:id="rId8"/>
    <p:sldId id="262" r:id="rId9"/>
    <p:sldId id="265" r:id="rId10"/>
    <p:sldId id="267" r:id="rId11"/>
    <p:sldId id="263" r:id="rId12"/>
    <p:sldId id="273" r:id="rId13"/>
    <p:sldId id="264" r:id="rId14"/>
    <p:sldId id="266" r:id="rId15"/>
    <p:sldId id="269" r:id="rId16"/>
    <p:sldId id="268" r:id="rId17"/>
    <p:sldId id="271" r:id="rId18"/>
    <p:sldId id="270" r:id="rId19"/>
    <p:sldId id="275" r:id="rId20"/>
    <p:sldId id="276" r:id="rId21"/>
    <p:sldId id="277" r:id="rId22"/>
    <p:sldId id="278" r:id="rId23"/>
    <p:sldId id="279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90" r:id="rId32"/>
    <p:sldId id="291" r:id="rId33"/>
    <p:sldId id="289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0" r:id="rId42"/>
    <p:sldId id="302" r:id="rId43"/>
    <p:sldId id="303" r:id="rId44"/>
    <p:sldId id="304" r:id="rId45"/>
    <p:sldId id="305" r:id="rId46"/>
    <p:sldId id="306" r:id="rId47"/>
    <p:sldId id="307" r:id="rId48"/>
    <p:sldId id="280" r:id="rId49"/>
    <p:sldId id="309" r:id="rId50"/>
    <p:sldId id="314" r:id="rId51"/>
    <p:sldId id="311" r:id="rId52"/>
    <p:sldId id="313" r:id="rId53"/>
    <p:sldId id="281" r:id="rId54"/>
    <p:sldId id="308" r:id="rId55"/>
    <p:sldId id="315" r:id="rId56"/>
    <p:sldId id="318" r:id="rId57"/>
    <p:sldId id="316" r:id="rId58"/>
    <p:sldId id="319" r:id="rId59"/>
    <p:sldId id="317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3674" autoAdjust="0"/>
  </p:normalViewPr>
  <p:slideViewPr>
    <p:cSldViewPr snapToGrid="0">
      <p:cViewPr varScale="1">
        <p:scale>
          <a:sx n="100" d="100"/>
          <a:sy n="100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SG" dirty="0"/>
              <a:t>Cumulative no. of </a:t>
            </a:r>
            <a:r>
              <a:rPr lang="en-SG" dirty="0" err="1"/>
              <a:t>mandays</a:t>
            </a:r>
            <a:r>
              <a:rPr lang="en-SG" dirty="0"/>
              <a:t> across project duration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Mandays (Actual)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</c:v>
                </c:pt>
                <c:pt idx="1">
                  <c:v>90</c:v>
                </c:pt>
                <c:pt idx="2">
                  <c:v>140</c:v>
                </c:pt>
                <c:pt idx="3">
                  <c:v>190</c:v>
                </c:pt>
                <c:pt idx="4">
                  <c:v>240</c:v>
                </c:pt>
                <c:pt idx="5">
                  <c:v>290</c:v>
                </c:pt>
                <c:pt idx="6">
                  <c:v>340</c:v>
                </c:pt>
                <c:pt idx="7">
                  <c:v>390</c:v>
                </c:pt>
                <c:pt idx="8">
                  <c:v>440</c:v>
                </c:pt>
                <c:pt idx="9">
                  <c:v>490</c:v>
                </c:pt>
                <c:pt idx="10">
                  <c:v>540</c:v>
                </c:pt>
                <c:pt idx="11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9B-4758-A287-67779FAED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8186287"/>
        <c:axId val="1688183407"/>
      </c:barChart>
      <c:line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Cumulative Mandays (Plan)</c:v>
                </c:pt>
              </c:strCache>
            </c:strRef>
          </c:tx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77000"/>
                </a:schemeClr>
              </a:solidFill>
              <a:ln w="9525">
                <a:solidFill>
                  <a:schemeClr val="accent1">
                    <a:tint val="77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9B-4758-A287-67779FAED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186287"/>
        <c:axId val="1688183407"/>
      </c:lineChart>
      <c:catAx>
        <c:axId val="168818628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SG" dirty="0"/>
                  <a:t>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183407"/>
        <c:crosses val="autoZero"/>
        <c:auto val="1"/>
        <c:lblAlgn val="ctr"/>
        <c:lblOffset val="100"/>
        <c:noMultiLvlLbl val="0"/>
      </c:catAx>
      <c:valAx>
        <c:axId val="1688183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SG" dirty="0"/>
                  <a:t>No. of </a:t>
                </a:r>
                <a:r>
                  <a:rPr lang="en-SG" dirty="0" err="1"/>
                  <a:t>Mandays</a:t>
                </a:r>
                <a:endParaRPr lang="en-SG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SG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186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SG" dirty="0"/>
              <a:t>Cumulative no. of unique workers across project duration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No. of Unique WPH (Actual)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</c:v>
                </c:pt>
                <c:pt idx="1">
                  <c:v>90</c:v>
                </c:pt>
                <c:pt idx="2">
                  <c:v>140</c:v>
                </c:pt>
                <c:pt idx="3">
                  <c:v>190</c:v>
                </c:pt>
                <c:pt idx="4">
                  <c:v>240</c:v>
                </c:pt>
                <c:pt idx="5">
                  <c:v>290</c:v>
                </c:pt>
                <c:pt idx="6">
                  <c:v>340</c:v>
                </c:pt>
                <c:pt idx="7">
                  <c:v>390</c:v>
                </c:pt>
                <c:pt idx="8">
                  <c:v>440</c:v>
                </c:pt>
                <c:pt idx="9">
                  <c:v>490</c:v>
                </c:pt>
                <c:pt idx="10">
                  <c:v>540</c:v>
                </c:pt>
                <c:pt idx="11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9B-4758-A287-67779FAED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8186287"/>
        <c:axId val="1688183407"/>
      </c:barChart>
      <c:line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Cumulative No. of Unique WPH (Plan)</c:v>
                </c:pt>
              </c:strCache>
            </c:strRef>
          </c:tx>
          <c:spPr>
            <a:ln w="28575" cap="rnd">
              <a:solidFill>
                <a:schemeClr val="accent3">
                  <a:tint val="7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tint val="77000"/>
                </a:schemeClr>
              </a:solidFill>
              <a:ln w="9525">
                <a:solidFill>
                  <a:schemeClr val="accent3">
                    <a:tint val="77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550</c:v>
                </c:pt>
                <c:pt idx="11">
                  <c:v>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9B-4758-A287-67779FAED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186287"/>
        <c:axId val="1688183407"/>
      </c:lineChart>
      <c:catAx>
        <c:axId val="168818628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SG" dirty="0"/>
                  <a:t>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183407"/>
        <c:crosses val="autoZero"/>
        <c:auto val="1"/>
        <c:lblAlgn val="ctr"/>
        <c:lblOffset val="100"/>
        <c:noMultiLvlLbl val="0"/>
      </c:catAx>
      <c:valAx>
        <c:axId val="1688183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SG" dirty="0"/>
                  <a:t>No. of Unique Workers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SG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186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1C6139-49C7-B7E7-A9BD-5404E495FD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6C903-9818-63AD-904D-7A05498278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6C5C3-3773-4614-B83F-1C98C1984230}" type="datetime1">
              <a:rPr lang="en-SG" smtClean="0"/>
              <a:t>23/9/2025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F5D7C5-7E94-DB3A-CC19-F59B91D092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136AC-CD51-4C5C-55A3-9E3148A1FD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B87F3-BD4D-4C01-AA6C-4F9B5EC9432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5991907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25C1D-6F0D-499D-9106-A3B57039E064}" type="datetime1">
              <a:rPr lang="en-SG" smtClean="0"/>
              <a:t>23/9/2025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D8418-5993-4F97-97A9-1FD900AC73F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2669127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F925C1D-6F0D-499D-9106-A3B57039E064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8418-5993-4F97-97A9-1FD900AC73F6}" type="slidenum">
              <a:rPr lang="en-SG" smtClean="0"/>
              <a:t>17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8581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78FE-EDAF-D83A-7FC3-094DE1C3B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6CC591-6107-E4DA-468C-219C1A3B2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2A228-2123-A119-1525-A6E798E9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66712-A2D7-45D4-8566-D41DA9ED3D4D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BD262-7E18-103E-A94D-53004A15F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0D9CC-0C53-CDA5-534D-8AA95A726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13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A58FE-65E0-4BBD-3C04-626A9D23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21B84-9E46-3C4F-6AC9-17A8237EA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D4D99-CFD7-30F8-89AA-AE2DB412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74E9-5436-48BB-BB9B-53E5AE174FA7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829FC-1FD8-E7B6-C381-6EC5ADE3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2E995-8AE4-77BC-2CA5-F7C4E076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4430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0506D-745A-FC31-11D4-BB86C096A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F0708-D679-C9D0-9983-596A26FE1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97CFD-5EBA-81BA-5A85-7E5595B1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B03D-BBDD-4262-B057-6E8412D9FC39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ECAB1-0A27-6C1A-DFB2-C24B57F4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20585-7E4A-F5DE-0A8F-198D9F56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1663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F7D96-FCC5-4BD0-6DF1-51BC5787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9D048-6B70-23A7-F4EA-FDFF8EE3C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76364-3B58-9986-1E7E-AE8DC410B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45FD8-D1D4-EE55-7E5F-863F920DC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E54A-8A24-4FA5-80DC-D48811BA42CA}" type="datetime1">
              <a:rPr lang="en-SG" smtClean="0"/>
              <a:t>23/9/2025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49836-772E-FCA2-0195-7CCA9782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65F6C-C2C9-E3C7-F123-0BFAC571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22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4A3C-FE7C-7D0E-EF46-32B0D4872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C6E06-19AF-7BF4-7574-CE1D2AA28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CAA49D-7209-AEDF-AE2D-4257C7F3C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545C07-C7D3-3A6B-0516-C18F68F34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D2BE48-7831-5296-ED7D-3E94CC845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63AF50-73B8-BF3B-9DCF-54CAF905C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2171-6DD5-4FD3-A13F-46970A3F7FCE}" type="datetime1">
              <a:rPr lang="en-SG" smtClean="0"/>
              <a:t>23/9/2025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C968F-1C0E-F6C2-C9EA-F0F211596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4540E-DEE6-5729-1769-7F17216E4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06913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AA88-E98E-6749-EFC2-28957D59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94EDE4-4615-5866-0F8C-E300D6C06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27478-5CCF-4326-8A3E-4FFB851C27E2}" type="datetime1">
              <a:rPr lang="en-SG" smtClean="0"/>
              <a:t>23/9/2025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3FD4A-6664-623D-5887-B6EB45B6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4A33E-A691-AA33-E9D0-BD163C554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08280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85A9A0-2322-5A3D-D661-108FA6789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DD66-7DDA-43EE-A96A-2CE1F5043914}" type="datetime1">
              <a:rPr lang="en-SG" smtClean="0"/>
              <a:t>23/9/2025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C6805-A45E-590F-3395-06B480933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B55F4-73A9-B1BC-88B5-17E53C9D4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9518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C3EC0-0AD1-A21E-B6BD-1B7189D61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B291A-9D9E-164D-6883-8A99A5A65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E3A43-FA9A-4DF3-7007-65FADAC4A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A285C-ACA4-B36E-745D-6127D80AC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1319-4585-4A88-AF65-688D576CC6DB}" type="datetime1">
              <a:rPr lang="en-SG" smtClean="0"/>
              <a:t>23/9/2025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AC963-153F-8629-6C2C-4D357DE7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5F2A2-A6E6-651B-9EBD-7F14E1CF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667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8765-B092-746D-ED36-19D4A7053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29397-28F4-E650-7E49-A7D6DB550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7351D-AD5B-2F87-A178-4820AF989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1920F-499F-ADD7-73A5-4F9D5963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EC72-5085-4679-8345-C079639A5641}" type="datetime1">
              <a:rPr lang="en-SG" smtClean="0"/>
              <a:t>23/9/2025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1158C-1196-EA05-666C-C1FE9AC7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AA8A7-7427-7A24-7D71-158D1AA0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55913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86779-31B6-CCCF-3D18-B9C3367F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B6B31A-A172-3117-69A8-6206BB1DD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D1342-4EF9-CCA2-72CA-2DB6EE23A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E9BB1-EEC5-40C3-8066-7EEA8FDBE345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D5B13-492E-0710-84ED-CE34207A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7BE6-5C16-0A03-FB5B-C4415B9B3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286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B4938-D044-F32A-7D70-1C52C1D6A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52B41E-E551-37E4-5929-0EB6150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F66FB-E3CA-E249-3012-86FEC9EFD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86CB7-EDEF-4F30-939B-4F2CE0E8669A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139AF-A1FE-A397-7F84-5619A3E8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5FF1D-778A-799D-0F35-85F921879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3278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800E5E-7F02-0064-3285-0718689F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2ABE0-B798-11A8-68E0-E83C8FFB0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31694-81EA-C8D6-90ED-34E34D6E3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BDEE7F-14A5-410C-9089-37AF9064D2D6}" type="datetime1">
              <a:rPr lang="en-SG" smtClean="0"/>
              <a:t>23/9/2025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248CC-CBE7-AAF0-AB1B-69D28A759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D4E8E-4117-2560-D45A-C392B02BA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5D13AD-534A-4ECF-AF7C-06E26F27FC6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9458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go.gov.sg/iddusecases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go.gov.sg/iddusecases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go.gov.sg/iddusecases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go.gov.sg/iddusecases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FD88-4FAE-E7D2-B891-F4088BFDD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SG" sz="6600" dirty="0">
                <a:solidFill>
                  <a:schemeClr val="accent6">
                    <a:lumMod val="75000"/>
                  </a:schemeClr>
                </a:solidFill>
              </a:rPr>
              <a:t>Submission Template</a:t>
            </a:r>
            <a:br>
              <a:rPr lang="en-SG" sz="6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2400" b="1" dirty="0">
                <a:solidFill>
                  <a:schemeClr val="accent6">
                    <a:lumMod val="75000"/>
                  </a:schemeClr>
                </a:solidFill>
              </a:rPr>
              <a:t>Integrated Buildability and Constructability Framework</a:t>
            </a:r>
            <a:br>
              <a:rPr lang="en-SG" sz="24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2400" dirty="0">
                <a:solidFill>
                  <a:schemeClr val="accent6">
                    <a:lumMod val="75000"/>
                  </a:schemeClr>
                </a:solidFill>
              </a:rPr>
              <a:t>[Pilot]</a:t>
            </a:r>
            <a:br>
              <a:rPr lang="en-SG" sz="2200" dirty="0">
                <a:solidFill>
                  <a:schemeClr val="accent6">
                    <a:lumMod val="75000"/>
                  </a:schemeClr>
                </a:solidFill>
              </a:rPr>
            </a:br>
            <a:endParaRPr lang="en-SG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A8A5F-25D5-F9A8-4E8C-A11A1AE90E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Insert cover page 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[e.g. Artist impression, Name of the development]</a:t>
            </a:r>
          </a:p>
          <a:p>
            <a:endParaRPr lang="en-SG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14434-302F-5A35-28D7-B7B1DC3F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algn="r"/>
            <a:fld id="{2986E631-5601-4B4D-99A0-7C32A2AED14F}" type="datetime1">
              <a:rPr lang="en-SG" smtClean="0"/>
              <a:pPr algn="r"/>
              <a:t>23/9/2025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9257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F0BE-6994-7FBB-FD90-10B81A705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Executive Summary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0AC2F-DBAB-0C04-3652-EE2EF323E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C314BF-F607-8D67-D7F9-F317DBF64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29730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Project Name / Name of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Project Description / Address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Project Reference Number [BP]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SG" sz="2200" baseline="30000" dirty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 URA PP Application Date and COP on Buildability Version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Site Area (m</a:t>
            </a:r>
            <a:r>
              <a:rPr lang="en-SG" sz="2200" baseline="30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GFA and CFA (m</a:t>
            </a:r>
            <a:r>
              <a:rPr lang="en-SG" sz="2200" baseline="30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Category of Buildings</a:t>
            </a:r>
          </a:p>
          <a:p>
            <a:pPr marL="268288" indent="0">
              <a:buNone/>
            </a:pPr>
            <a:r>
              <a:rPr lang="en-SG" sz="1800" dirty="0">
                <a:solidFill>
                  <a:schemeClr val="bg1">
                    <a:lumMod val="50000"/>
                  </a:schemeClr>
                </a:solidFill>
              </a:rPr>
              <a:t>[e.g. Residential Non-landed / Commercial / Industrial / Institutional / School / Mixed Development]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Project Commencement, Completion Date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Projected TOP Date [Duration of Construction in months]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Project Team [Developer, Consultants, Builder]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Contract Sum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Additional Information [e.g. Government Land Sales Programme, Incentive Schemes]</a:t>
            </a:r>
          </a:p>
        </p:txBody>
      </p:sp>
    </p:spTree>
    <p:extLst>
      <p:ext uri="{BB962C8B-B14F-4D97-AF65-F5344CB8AC3E}">
        <p14:creationId xmlns:p14="http://schemas.microsoft.com/office/powerpoint/2010/main" val="1066850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31CC-0060-F584-2BF3-71119D02F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23586-7B72-D9A8-D5A2-18CE1F53C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Site layout plans and relevant drawings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98618-5527-33FC-4E59-77BAA5F4D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98F42-5C4E-743A-1D11-D9BBA8C8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information on no. of blocks, storeys, basements</a:t>
            </a:r>
          </a:p>
        </p:txBody>
      </p:sp>
    </p:spTree>
    <p:extLst>
      <p:ext uri="{BB962C8B-B14F-4D97-AF65-F5344CB8AC3E}">
        <p14:creationId xmlns:p14="http://schemas.microsoft.com/office/powerpoint/2010/main" val="129708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834B0-D1AF-3A2C-6871-773686206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5DFC-E305-7413-EEB9-884383A7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F2027-800E-003C-9B3D-BC7F68A4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4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71E71-A636-18ED-8A8E-C58D83D69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SG" sz="2000" u="sng" dirty="0">
                <a:solidFill>
                  <a:schemeClr val="bg1">
                    <a:lumMod val="50000"/>
                  </a:schemeClr>
                </a:solidFill>
              </a:rPr>
              <a:t>Summary of Productive Technologies</a:t>
            </a:r>
          </a:p>
          <a:p>
            <a:pPr marL="0" indent="0">
              <a:buNone/>
            </a:pPr>
            <a:endParaRPr lang="en-SG" sz="2000" u="sng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u="sng" dirty="0">
                <a:solidFill>
                  <a:schemeClr val="bg1">
                    <a:lumMod val="50000"/>
                  </a:schemeClr>
                </a:solidFill>
              </a:rPr>
              <a:t>Implementation Plans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Buildability [Pre-requisites, </a:t>
            </a:r>
            <a:r>
              <a:rPr lang="en-SG" sz="2000" dirty="0" err="1">
                <a:solidFill>
                  <a:schemeClr val="bg1">
                    <a:lumMod val="50000"/>
                  </a:schemeClr>
                </a:solidFill>
              </a:rPr>
              <a:t>DfMA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, Buildable Design Principles]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Constructability [Pre-requisites]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Integrated Digital Delivery [Pre-requisites and additional use cases]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Robotics &amp; Automation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Other innovative technologies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u="sng" dirty="0">
                <a:solidFill>
                  <a:schemeClr val="bg1">
                    <a:lumMod val="50000"/>
                  </a:schemeClr>
                </a:solidFill>
              </a:rPr>
              <a:t>For projects with min. productivity improvement requirements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Manpower Histogram [Manpower vs. Months]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Breakdown of computation</a:t>
            </a:r>
          </a:p>
        </p:txBody>
      </p:sp>
    </p:spTree>
    <p:extLst>
      <p:ext uri="{BB962C8B-B14F-4D97-AF65-F5344CB8AC3E}">
        <p14:creationId xmlns:p14="http://schemas.microsoft.com/office/powerpoint/2010/main" val="335518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3942128-DF82-CB32-EB9E-B7B760BB1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6">
                    <a:lumMod val="50000"/>
                  </a:schemeClr>
                </a:solidFill>
              </a:rPr>
              <a:t>Summary of Productive Technologies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44FBFC-4283-2C7A-0620-69C8AE6BA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SG" sz="2000" u="sng" dirty="0" err="1">
                <a:solidFill>
                  <a:schemeClr val="bg1">
                    <a:lumMod val="50000"/>
                  </a:schemeClr>
                </a:solidFill>
              </a:rPr>
              <a:t>DfMA</a:t>
            </a:r>
            <a:r>
              <a:rPr lang="en-SG" sz="2000" u="sng" dirty="0">
                <a:solidFill>
                  <a:schemeClr val="bg1">
                    <a:lumMod val="50000"/>
                  </a:schemeClr>
                </a:solidFill>
              </a:rPr>
              <a:t> / Prefabrication Level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Structural : X% APCS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Architectural: Y% Prefab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MEP: Z% Prefab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System Formwork: %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u="sng" dirty="0">
                <a:solidFill>
                  <a:schemeClr val="bg1">
                    <a:lumMod val="50000"/>
                  </a:schemeClr>
                </a:solidFill>
              </a:rPr>
              <a:t>IDD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X no. of use cases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u="sng" dirty="0">
                <a:solidFill>
                  <a:schemeClr val="bg1">
                    <a:lumMod val="50000"/>
                  </a:schemeClr>
                </a:solidFill>
              </a:rPr>
              <a:t>R&amp;A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X solution for Y activity 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08CD421-9590-491E-3721-6E216125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5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52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711D6-E0DB-F402-B8D7-197795A4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>
                <a:solidFill>
                  <a:schemeClr val="accent6">
                    <a:lumMod val="50000"/>
                  </a:schemeClr>
                </a:solidFill>
              </a:rPr>
              <a:t>Buildability</a:t>
            </a:r>
            <a:endParaRPr lang="en-S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13F6FF1-03F5-39FF-18EB-7D83DA22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6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72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6BA8D-CD1E-EBDD-2007-10B7BACD0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8327-0722-2E14-27BB-B37381EC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Buildability – Pre-requisites </a:t>
            </a:r>
            <a:br>
              <a:rPr lang="en-S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2000" dirty="0">
                <a:solidFill>
                  <a:schemeClr val="accent6">
                    <a:lumMod val="75000"/>
                  </a:schemeClr>
                </a:solidFill>
              </a:rPr>
              <a:t>[All projects]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EA7016-B270-CCEB-7025-DEB13547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7</a:t>
            </a:fld>
            <a:endParaRPr lang="en-SG" sz="1600" dirty="0">
              <a:solidFill>
                <a:schemeClr val="bg1"/>
              </a:solidFill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2A9F4D8-3886-D8DC-EB8E-C9A0A471C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44466"/>
              </p:ext>
            </p:extLst>
          </p:nvPr>
        </p:nvGraphicFramePr>
        <p:xfrm>
          <a:off x="838200" y="1825625"/>
          <a:ext cx="10515600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852">
                  <a:extLst>
                    <a:ext uri="{9D8B030D-6E8A-4147-A177-3AD203B41FA5}">
                      <a16:colId xmlns:a16="http://schemas.microsoft.com/office/drawing/2014/main" val="3148353022"/>
                    </a:ext>
                  </a:extLst>
                </a:gridCol>
                <a:gridCol w="3597965">
                  <a:extLst>
                    <a:ext uri="{9D8B030D-6E8A-4147-A177-3AD203B41FA5}">
                      <a16:colId xmlns:a16="http://schemas.microsoft.com/office/drawing/2014/main" val="650276938"/>
                    </a:ext>
                  </a:extLst>
                </a:gridCol>
                <a:gridCol w="1036983">
                  <a:extLst>
                    <a:ext uri="{9D8B030D-6E8A-4147-A177-3AD203B41FA5}">
                      <a16:colId xmlns:a16="http://schemas.microsoft.com/office/drawing/2014/main" val="202785630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14274677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7016898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09729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S/N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Min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Coverage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Floor Mesh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6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Repetition of typical floor heights in multiples of 150mm or 175mm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Storey Height</a:t>
                      </a:r>
                    </a:p>
                    <a:p>
                      <a:pPr algn="ctr"/>
                      <a:endParaRPr lang="en-SG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7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Industry standard precast staircase for typical storeys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5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Prefabricated and pre-insulated duct for air-con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43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144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10A9D-1852-B566-8D4B-C5C73DCCF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6FCD6-A950-AEE6-5C3F-5F7F6F43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Pre-requisites </a:t>
            </a:r>
            <a:br>
              <a:rPr lang="en-S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2000" dirty="0">
                <a:solidFill>
                  <a:schemeClr val="accent6">
                    <a:lumMod val="75000"/>
                  </a:schemeClr>
                </a:solidFill>
              </a:rPr>
              <a:t>[Residential Non-landed projects]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E2F04-2EC3-435B-2722-93B29E02C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8</a:t>
            </a:fld>
            <a:endParaRPr lang="en-SG" sz="1600" dirty="0">
              <a:solidFill>
                <a:schemeClr val="bg1"/>
              </a:solidFill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31D2D626-019A-015B-4865-EA77F03B26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356397"/>
              </p:ext>
            </p:extLst>
          </p:nvPr>
        </p:nvGraphicFramePr>
        <p:xfrm>
          <a:off x="838200" y="1825625"/>
          <a:ext cx="1051560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852">
                  <a:extLst>
                    <a:ext uri="{9D8B030D-6E8A-4147-A177-3AD203B41FA5}">
                      <a16:colId xmlns:a16="http://schemas.microsoft.com/office/drawing/2014/main" val="3148353022"/>
                    </a:ext>
                  </a:extLst>
                </a:gridCol>
                <a:gridCol w="3597965">
                  <a:extLst>
                    <a:ext uri="{9D8B030D-6E8A-4147-A177-3AD203B41FA5}">
                      <a16:colId xmlns:a16="http://schemas.microsoft.com/office/drawing/2014/main" val="650276938"/>
                    </a:ext>
                  </a:extLst>
                </a:gridCol>
                <a:gridCol w="1036983">
                  <a:extLst>
                    <a:ext uri="{9D8B030D-6E8A-4147-A177-3AD203B41FA5}">
                      <a16:colId xmlns:a16="http://schemas.microsoft.com/office/drawing/2014/main" val="202785630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14274677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7016898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09729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S/N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Min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Coverage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Drywall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Internal dry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6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Precast household shelters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8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Industry standard precast household shelters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Dimensions</a:t>
                      </a:r>
                    </a:p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7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Prefabricated Bathroom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636565"/>
                  </a:ext>
                </a:extLst>
              </a:tr>
              <a:tr h="472081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Industry standard Prefabricated Bathroom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Industry standard door structural openings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206950"/>
                  </a:ext>
                </a:extLst>
              </a:tr>
              <a:tr h="240389"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Industry standard precast refuse chutes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Dimensions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436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7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A931C-F461-3FE8-1914-AF43258B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3E479-C3D6-2750-461B-32D01EF9E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Pre-requisites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A66E3-ACF8-942B-8CBB-41ECDAACD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7826" y="6492875"/>
            <a:ext cx="284174" cy="36512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9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E29C41-2420-0490-EE6D-280AA04D9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supporting documentation that demonstrate compliance with pre-requisites including: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Drawings showing dimensions of components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Computation of coverage</a:t>
            </a:r>
          </a:p>
        </p:txBody>
      </p:sp>
    </p:spTree>
    <p:extLst>
      <p:ext uri="{BB962C8B-B14F-4D97-AF65-F5344CB8AC3E}">
        <p14:creationId xmlns:p14="http://schemas.microsoft.com/office/powerpoint/2010/main" val="1837561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178-5813-DD2F-9C77-F2AAA4337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B9EB9-5AE1-E269-E4A8-7408CDF5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Structural System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1CE0E3-D1E7-5B85-CCF4-1B68E2C8C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Structural Prefabrication Level: X%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each structural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systems with legend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A4AC096-2217-6AA1-D300-A72F1DC69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10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040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A188-EC7A-0121-CDB8-D72F4EF51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33584-C73B-0ED6-3C4C-B4A45BF4D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Structural System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C85D36D-35C4-0D5B-9E57-EFE669C79B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038132"/>
              </p:ext>
            </p:extLst>
          </p:nvPr>
        </p:nvGraphicFramePr>
        <p:xfrm>
          <a:off x="838200" y="1825625"/>
          <a:ext cx="10515600" cy="354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530">
                  <a:extLst>
                    <a:ext uri="{9D8B030D-6E8A-4147-A177-3AD203B41FA5}">
                      <a16:colId xmlns:a16="http://schemas.microsoft.com/office/drawing/2014/main" val="840741844"/>
                    </a:ext>
                  </a:extLst>
                </a:gridCol>
                <a:gridCol w="1570383">
                  <a:extLst>
                    <a:ext uri="{9D8B030D-6E8A-4147-A177-3AD203B41FA5}">
                      <a16:colId xmlns:a16="http://schemas.microsoft.com/office/drawing/2014/main" val="952746030"/>
                    </a:ext>
                  </a:extLst>
                </a:gridCol>
                <a:gridCol w="1808922">
                  <a:extLst>
                    <a:ext uri="{9D8B030D-6E8A-4147-A177-3AD203B41FA5}">
                      <a16:colId xmlns:a16="http://schemas.microsoft.com/office/drawing/2014/main" val="3005626816"/>
                    </a:ext>
                  </a:extLst>
                </a:gridCol>
                <a:gridCol w="2305878">
                  <a:extLst>
                    <a:ext uri="{9D8B030D-6E8A-4147-A177-3AD203B41FA5}">
                      <a16:colId xmlns:a16="http://schemas.microsoft.com/office/drawing/2014/main" val="3970728227"/>
                    </a:ext>
                  </a:extLst>
                </a:gridCol>
                <a:gridCol w="1664473">
                  <a:extLst>
                    <a:ext uri="{9D8B030D-6E8A-4147-A177-3AD203B41FA5}">
                      <a16:colId xmlns:a16="http://schemas.microsoft.com/office/drawing/2014/main" val="1176840103"/>
                    </a:ext>
                  </a:extLst>
                </a:gridCol>
                <a:gridCol w="1837414">
                  <a:extLst>
                    <a:ext uri="{9D8B030D-6E8A-4147-A177-3AD203B41FA5}">
                      <a16:colId xmlns:a16="http://schemas.microsoft.com/office/drawing/2014/main" val="502310823"/>
                    </a:ext>
                  </a:extLst>
                </a:gridCol>
              </a:tblGrid>
              <a:tr h="262405">
                <a:tc rowSpan="2">
                  <a:txBody>
                    <a:bodyPr/>
                    <a:lstStyle/>
                    <a:p>
                      <a:r>
                        <a:rPr lang="en-SG" sz="2000" dirty="0" err="1"/>
                        <a:t>Example:Block</a:t>
                      </a:r>
                      <a:r>
                        <a:rPr lang="en-SG" sz="2000" dirty="0"/>
                        <a:t> X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SG" dirty="0"/>
                        <a:t>Constructed Floor Area (m</a:t>
                      </a:r>
                      <a:r>
                        <a:rPr lang="en-SG" baseline="30000" dirty="0"/>
                        <a:t>2</a:t>
                      </a:r>
                      <a:r>
                        <a:rPr lang="en-SG" dirty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27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APCS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Prefab Slab and Column/Wall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Prefab Column/Wall </a:t>
                      </a:r>
                    </a:p>
                    <a:p>
                      <a:pPr algn="ctr"/>
                      <a:r>
                        <a:rPr lang="en-SG" dirty="0"/>
                        <a:t>only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/>
                        <a:t>Prefab Slab only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Flat Plate/</a:t>
                      </a:r>
                    </a:p>
                    <a:p>
                      <a:pPr algn="ctr"/>
                      <a:r>
                        <a:rPr lang="en-SG" dirty="0"/>
                        <a:t>Flat Slab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361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1</a:t>
                      </a:r>
                      <a:r>
                        <a:rPr lang="en-SG" baseline="30000" dirty="0"/>
                        <a:t>st</a:t>
                      </a:r>
                      <a:r>
                        <a:rPr lang="en-SG" dirty="0"/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46104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2</a:t>
                      </a:r>
                      <a:r>
                        <a:rPr lang="en-SG" baseline="30000" dirty="0"/>
                        <a:t>nd</a:t>
                      </a:r>
                      <a:r>
                        <a:rPr lang="en-SG" dirty="0"/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374927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3</a:t>
                      </a:r>
                      <a:r>
                        <a:rPr lang="en-SG" baseline="30000" dirty="0"/>
                        <a:t>rd</a:t>
                      </a:r>
                      <a:r>
                        <a:rPr lang="en-SG" dirty="0"/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677723"/>
                  </a:ext>
                </a:extLst>
              </a:tr>
              <a:tr h="262405">
                <a:tc>
                  <a:txBody>
                    <a:bodyPr/>
                    <a:lstStyle/>
                    <a:p>
                      <a:r>
                        <a:rPr lang="en-SG" dirty="0"/>
                        <a:t>..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75763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Sub-total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05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SG" b="1" dirty="0"/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63693"/>
                  </a:ext>
                </a:extLst>
              </a:tr>
            </a:tbl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B368B2CF-0BA0-0A2E-BCAE-CF3D5D2D92E8}"/>
              </a:ext>
            </a:extLst>
          </p:cNvPr>
          <p:cNvSpPr txBox="1">
            <a:spLocks/>
          </p:cNvSpPr>
          <p:nvPr/>
        </p:nvSpPr>
        <p:spPr>
          <a:xfrm>
            <a:off x="838200" y="1398248"/>
            <a:ext cx="10515600" cy="427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block, tabulate the constructed floor area based on the adopted structural systems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B354785-5B41-A024-90EA-2AEDE272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11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11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B4AC1-84B4-4F37-151A-F56438FB6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9A9EC-865C-AE4A-CBF2-DCFAB891A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supporting documentation demonstrating buildable features including drawings and computation of coverage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6045B5D-1EE0-4610-F2A2-B786C06A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Structural System</a:t>
            </a:r>
            <a:br>
              <a:rPr lang="en-SG" sz="4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3200" dirty="0">
                <a:solidFill>
                  <a:schemeClr val="accent6">
                    <a:lumMod val="75000"/>
                  </a:schemeClr>
                </a:solidFill>
              </a:rPr>
              <a:t>[Buildable Features]</a:t>
            </a:r>
            <a:endParaRPr lang="en-SG" sz="4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A364EA9-161D-AB0A-F7D3-BDA0D8693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12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20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8E35A-4458-C65D-5F05-2D85A540E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FDD6E-AA60-93F3-4797-770CDF426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Wall System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378C0-6243-5370-2C60-D9576ECC2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13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6EBDE-3B67-4C6C-DF71-A14B3EF88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Architectural Prefabrication Level: X%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each wall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systems with legend</a:t>
            </a:r>
          </a:p>
          <a:p>
            <a:pPr>
              <a:buFont typeface="Wingdings" panose="05000000000000000000" pitchFamily="2" charset="2"/>
              <a:buChar char="§"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883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84BEC-6A2B-5499-A8D4-F022A8562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C1F1C-9518-9483-4A6D-BBF61D0D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Wall System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FCCEBE9-BA00-3884-F2B8-91190F092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71945"/>
              </p:ext>
            </p:extLst>
          </p:nvPr>
        </p:nvGraphicFramePr>
        <p:xfrm>
          <a:off x="838200" y="1825625"/>
          <a:ext cx="10515600" cy="354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530">
                  <a:extLst>
                    <a:ext uri="{9D8B030D-6E8A-4147-A177-3AD203B41FA5}">
                      <a16:colId xmlns:a16="http://schemas.microsoft.com/office/drawing/2014/main" val="840741844"/>
                    </a:ext>
                  </a:extLst>
                </a:gridCol>
                <a:gridCol w="2256183">
                  <a:extLst>
                    <a:ext uri="{9D8B030D-6E8A-4147-A177-3AD203B41FA5}">
                      <a16:colId xmlns:a16="http://schemas.microsoft.com/office/drawing/2014/main" val="952746030"/>
                    </a:ext>
                  </a:extLst>
                </a:gridCol>
                <a:gridCol w="1311965">
                  <a:extLst>
                    <a:ext uri="{9D8B030D-6E8A-4147-A177-3AD203B41FA5}">
                      <a16:colId xmlns:a16="http://schemas.microsoft.com/office/drawing/2014/main" val="3005626816"/>
                    </a:ext>
                  </a:extLst>
                </a:gridCol>
                <a:gridCol w="2117035">
                  <a:extLst>
                    <a:ext uri="{9D8B030D-6E8A-4147-A177-3AD203B41FA5}">
                      <a16:colId xmlns:a16="http://schemas.microsoft.com/office/drawing/2014/main" val="3970728227"/>
                    </a:ext>
                  </a:extLst>
                </a:gridCol>
                <a:gridCol w="1938130">
                  <a:extLst>
                    <a:ext uri="{9D8B030D-6E8A-4147-A177-3AD203B41FA5}">
                      <a16:colId xmlns:a16="http://schemas.microsoft.com/office/drawing/2014/main" val="1176840103"/>
                    </a:ext>
                  </a:extLst>
                </a:gridCol>
                <a:gridCol w="1563757">
                  <a:extLst>
                    <a:ext uri="{9D8B030D-6E8A-4147-A177-3AD203B41FA5}">
                      <a16:colId xmlns:a16="http://schemas.microsoft.com/office/drawing/2014/main" val="502310823"/>
                    </a:ext>
                  </a:extLst>
                </a:gridCol>
              </a:tblGrid>
              <a:tr h="262405">
                <a:tc rowSpan="2">
                  <a:txBody>
                    <a:bodyPr/>
                    <a:lstStyle/>
                    <a:p>
                      <a:r>
                        <a:rPr lang="en-SG" sz="2000" dirty="0" err="1"/>
                        <a:t>Example:Block</a:t>
                      </a:r>
                      <a:r>
                        <a:rPr lang="en-SG" sz="2000" dirty="0"/>
                        <a:t> X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SG" dirty="0"/>
                        <a:t>Wall Length (m)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27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Curtain Wall/</a:t>
                      </a:r>
                    </a:p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Prefab Railing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PBU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Precast Concrete Wall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Lightweight Concrete Panel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CIS Wall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361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1</a:t>
                      </a:r>
                      <a:r>
                        <a:rPr lang="en-SG" baseline="30000" dirty="0"/>
                        <a:t>st</a:t>
                      </a:r>
                      <a:r>
                        <a:rPr lang="en-SG" dirty="0"/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46104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2</a:t>
                      </a:r>
                      <a:r>
                        <a:rPr lang="en-SG" baseline="30000" dirty="0"/>
                        <a:t>nd</a:t>
                      </a:r>
                      <a:r>
                        <a:rPr lang="en-SG" dirty="0"/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374927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3</a:t>
                      </a:r>
                      <a:r>
                        <a:rPr lang="en-SG" baseline="30000" dirty="0"/>
                        <a:t>rd</a:t>
                      </a:r>
                      <a:r>
                        <a:rPr lang="en-SG" dirty="0"/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677723"/>
                  </a:ext>
                </a:extLst>
              </a:tr>
              <a:tr h="262405">
                <a:tc>
                  <a:txBody>
                    <a:bodyPr/>
                    <a:lstStyle/>
                    <a:p>
                      <a:r>
                        <a:rPr lang="en-SG" dirty="0"/>
                        <a:t>..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75763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/>
                        <a:t>Sub-total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05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SG" b="1" dirty="0"/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63693"/>
                  </a:ext>
                </a:extLst>
              </a:tr>
            </a:tbl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C659940-8E6A-9ADD-3FD7-AE447373B105}"/>
              </a:ext>
            </a:extLst>
          </p:cNvPr>
          <p:cNvSpPr txBox="1">
            <a:spLocks/>
          </p:cNvSpPr>
          <p:nvPr/>
        </p:nvSpPr>
        <p:spPr>
          <a:xfrm>
            <a:off x="838200" y="1398248"/>
            <a:ext cx="10515600" cy="427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block, tabulate wall length based on the adopted architectural wall systems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81D7A9C-ABD1-F398-D0A7-C4809844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14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7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17986-AC18-C665-0D45-1E34794F9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08F0-4B69-44B2-AC06-966459F4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Finishes </a:t>
            </a:r>
            <a:br>
              <a:rPr lang="en-SG" sz="4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3200" dirty="0">
                <a:solidFill>
                  <a:schemeClr val="accent6">
                    <a:lumMod val="75000"/>
                  </a:schemeClr>
                </a:solidFill>
              </a:rPr>
              <a:t>[Wall]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095095-959C-8824-0A2D-14A539A8C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each wall finish type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finishes with legend</a:t>
            </a:r>
          </a:p>
          <a:p>
            <a:pPr>
              <a:buFont typeface="Wingdings" panose="05000000000000000000" pitchFamily="2" charset="2"/>
              <a:buChar char="§"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7AE77FD-F212-7CC7-9005-58FDA29E8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15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98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36000-0EBE-1162-724D-392D02898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1D11-1C2F-D2D9-7AEE-081521C3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Finishes </a:t>
            </a:r>
            <a:br>
              <a:rPr lang="en-SG" sz="4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3200" dirty="0">
                <a:solidFill>
                  <a:schemeClr val="accent6">
                    <a:lumMod val="75000"/>
                  </a:schemeClr>
                </a:solidFill>
              </a:rPr>
              <a:t>[Wall]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ABAEB03-DAFE-28F5-48AE-1719ED25A7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822134"/>
              </p:ext>
            </p:extLst>
          </p:nvPr>
        </p:nvGraphicFramePr>
        <p:xfrm>
          <a:off x="838200" y="1942170"/>
          <a:ext cx="10515600" cy="354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530">
                  <a:extLst>
                    <a:ext uri="{9D8B030D-6E8A-4147-A177-3AD203B41FA5}">
                      <a16:colId xmlns:a16="http://schemas.microsoft.com/office/drawing/2014/main" val="840741844"/>
                    </a:ext>
                  </a:extLst>
                </a:gridCol>
                <a:gridCol w="1639957">
                  <a:extLst>
                    <a:ext uri="{9D8B030D-6E8A-4147-A177-3AD203B41FA5}">
                      <a16:colId xmlns:a16="http://schemas.microsoft.com/office/drawing/2014/main" val="952746030"/>
                    </a:ext>
                  </a:extLst>
                </a:gridCol>
                <a:gridCol w="1928191">
                  <a:extLst>
                    <a:ext uri="{9D8B030D-6E8A-4147-A177-3AD203B41FA5}">
                      <a16:colId xmlns:a16="http://schemas.microsoft.com/office/drawing/2014/main" val="3005626816"/>
                    </a:ext>
                  </a:extLst>
                </a:gridCol>
                <a:gridCol w="2117035">
                  <a:extLst>
                    <a:ext uri="{9D8B030D-6E8A-4147-A177-3AD203B41FA5}">
                      <a16:colId xmlns:a16="http://schemas.microsoft.com/office/drawing/2014/main" val="3970728227"/>
                    </a:ext>
                  </a:extLst>
                </a:gridCol>
                <a:gridCol w="1938130">
                  <a:extLst>
                    <a:ext uri="{9D8B030D-6E8A-4147-A177-3AD203B41FA5}">
                      <a16:colId xmlns:a16="http://schemas.microsoft.com/office/drawing/2014/main" val="1176840103"/>
                    </a:ext>
                  </a:extLst>
                </a:gridCol>
                <a:gridCol w="1563757">
                  <a:extLst>
                    <a:ext uri="{9D8B030D-6E8A-4147-A177-3AD203B41FA5}">
                      <a16:colId xmlns:a16="http://schemas.microsoft.com/office/drawing/2014/main" val="502310823"/>
                    </a:ext>
                  </a:extLst>
                </a:gridCol>
              </a:tblGrid>
              <a:tr h="262405">
                <a:tc rowSpan="2">
                  <a:txBody>
                    <a:bodyPr/>
                    <a:lstStyle/>
                    <a:p>
                      <a:r>
                        <a:rPr lang="en-SG" sz="2000" dirty="0" err="1"/>
                        <a:t>Example:Block</a:t>
                      </a:r>
                      <a:r>
                        <a:rPr lang="en-SG" sz="2000" dirty="0"/>
                        <a:t> X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SG" dirty="0"/>
                        <a:t>Wall Length (m)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27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PBU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Prefab Prefinished Wall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Large Format Tiles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Skim Coat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Plastering / Tiles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361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46104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374927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677723"/>
                  </a:ext>
                </a:extLst>
              </a:tr>
              <a:tr h="262405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75763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Sub-total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05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SG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63693"/>
                  </a:ext>
                </a:extLst>
              </a:tr>
            </a:tbl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4F88BE1-1EE7-AA30-DCA6-FF6E27CD41CF}"/>
              </a:ext>
            </a:extLst>
          </p:cNvPr>
          <p:cNvSpPr txBox="1">
            <a:spLocks/>
          </p:cNvSpPr>
          <p:nvPr/>
        </p:nvSpPr>
        <p:spPr>
          <a:xfrm>
            <a:off x="838200" y="1541688"/>
            <a:ext cx="10515600" cy="427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block, tabulate extent of different wall finish types (measured by wall length)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1794512-1517-E25C-52B5-CF39C7ED0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16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73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B5316-5558-1BDD-C679-A172455B1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0F614-5B3E-785A-C4F4-513928B63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each floor and ceiling finish type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finishes with legend</a:t>
            </a:r>
          </a:p>
          <a:p>
            <a:pPr>
              <a:buFont typeface="Wingdings" panose="05000000000000000000" pitchFamily="2" charset="2"/>
              <a:buChar char="§"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100EF5B-D345-2308-E699-040EAB580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17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DAD15F-1458-6191-2AC8-15D49697A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Finishes </a:t>
            </a:r>
            <a:br>
              <a:rPr lang="en-S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3200" dirty="0">
                <a:solidFill>
                  <a:schemeClr val="accent6">
                    <a:lumMod val="75000"/>
                  </a:schemeClr>
                </a:solidFill>
              </a:rPr>
              <a:t>[Floor and Ceiling]</a:t>
            </a:r>
            <a:endParaRPr lang="en-SG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685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93E27-6724-B1B8-2FB0-2AE660C69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4979EE7-B8D5-28ED-8B6C-0D48AA3BCB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038944"/>
              </p:ext>
            </p:extLst>
          </p:nvPr>
        </p:nvGraphicFramePr>
        <p:xfrm>
          <a:off x="838200" y="2022850"/>
          <a:ext cx="10515600" cy="382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530">
                  <a:extLst>
                    <a:ext uri="{9D8B030D-6E8A-4147-A177-3AD203B41FA5}">
                      <a16:colId xmlns:a16="http://schemas.microsoft.com/office/drawing/2014/main" val="840741844"/>
                    </a:ext>
                  </a:extLst>
                </a:gridCol>
                <a:gridCol w="1639957">
                  <a:extLst>
                    <a:ext uri="{9D8B030D-6E8A-4147-A177-3AD203B41FA5}">
                      <a16:colId xmlns:a16="http://schemas.microsoft.com/office/drawing/2014/main" val="952746030"/>
                    </a:ext>
                  </a:extLst>
                </a:gridCol>
                <a:gridCol w="1928191">
                  <a:extLst>
                    <a:ext uri="{9D8B030D-6E8A-4147-A177-3AD203B41FA5}">
                      <a16:colId xmlns:a16="http://schemas.microsoft.com/office/drawing/2014/main" val="3005626816"/>
                    </a:ext>
                  </a:extLst>
                </a:gridCol>
                <a:gridCol w="2117035">
                  <a:extLst>
                    <a:ext uri="{9D8B030D-6E8A-4147-A177-3AD203B41FA5}">
                      <a16:colId xmlns:a16="http://schemas.microsoft.com/office/drawing/2014/main" val="3970728227"/>
                    </a:ext>
                  </a:extLst>
                </a:gridCol>
                <a:gridCol w="1938130">
                  <a:extLst>
                    <a:ext uri="{9D8B030D-6E8A-4147-A177-3AD203B41FA5}">
                      <a16:colId xmlns:a16="http://schemas.microsoft.com/office/drawing/2014/main" val="1176840103"/>
                    </a:ext>
                  </a:extLst>
                </a:gridCol>
                <a:gridCol w="1563757">
                  <a:extLst>
                    <a:ext uri="{9D8B030D-6E8A-4147-A177-3AD203B41FA5}">
                      <a16:colId xmlns:a16="http://schemas.microsoft.com/office/drawing/2014/main" val="502310823"/>
                    </a:ext>
                  </a:extLst>
                </a:gridCol>
              </a:tblGrid>
              <a:tr h="262405">
                <a:tc rowSpan="2">
                  <a:txBody>
                    <a:bodyPr/>
                    <a:lstStyle/>
                    <a:p>
                      <a:r>
                        <a:rPr lang="en-SG" sz="2000" dirty="0" err="1"/>
                        <a:t>Example:Block</a:t>
                      </a:r>
                      <a:r>
                        <a:rPr lang="en-SG" sz="2000" dirty="0"/>
                        <a:t> X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SG" dirty="0"/>
                        <a:t>Area with Finishes (m</a:t>
                      </a:r>
                      <a:r>
                        <a:rPr lang="en-SG" baseline="30000" dirty="0"/>
                        <a:t>2</a:t>
                      </a:r>
                      <a:r>
                        <a:rPr lang="en-SG" dirty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27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PBU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Prefab Ceiling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Power Float Concrete Floor / Vinyl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Tiles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361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46104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374927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677723"/>
                  </a:ext>
                </a:extLst>
              </a:tr>
              <a:tr h="262405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75763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Sub-total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05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SG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63693"/>
                  </a:ext>
                </a:extLst>
              </a:tr>
            </a:tbl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A862315-34B5-0BCD-737B-A304657EFF00}"/>
              </a:ext>
            </a:extLst>
          </p:cNvPr>
          <p:cNvSpPr txBox="1">
            <a:spLocks/>
          </p:cNvSpPr>
          <p:nvPr/>
        </p:nvSpPr>
        <p:spPr>
          <a:xfrm>
            <a:off x="838200" y="1595473"/>
            <a:ext cx="10515600" cy="427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block, tabulate extent of different floor and ceiling finish types (measured by area)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585C634-3D5D-7F38-DF34-766A94C0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18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1C7FB9-ACE1-61AA-22D2-6A21F7F6A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Finishes </a:t>
            </a:r>
            <a:br>
              <a:rPr lang="en-S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3200" dirty="0">
                <a:solidFill>
                  <a:schemeClr val="accent6">
                    <a:lumMod val="75000"/>
                  </a:schemeClr>
                </a:solidFill>
              </a:rPr>
              <a:t>[Floor and Ceiling]</a:t>
            </a:r>
            <a:endParaRPr lang="en-SG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57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47EF-0E62-AF7C-A636-FB1751065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511C0-CB38-A9BF-42B0-2710E00BB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supporting documentation demonstrating buildable features including drawings and computation of coverage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E249D0-C589-950C-332D-E50D42487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Architectural System</a:t>
            </a:r>
            <a:br>
              <a:rPr lang="en-SG" sz="4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SG" sz="3200" dirty="0">
                <a:solidFill>
                  <a:schemeClr val="accent6">
                    <a:lumMod val="75000"/>
                  </a:schemeClr>
                </a:solidFill>
              </a:rPr>
              <a:t>[Buildable Features]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DCDA251-8B70-F367-9A37-1093E01A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19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276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D0A4-AD10-9A63-3236-2D5B4DA1F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81035-203C-19F8-2A4D-C595CC839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Buildability – MEP System</a:t>
            </a:r>
            <a:endParaRPr lang="en-SG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FC3237-FF9D-B360-FA98-B4A9E9F3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20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9FD636-5DCF-3045-82FB-F49519DA3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945231-5498-1D33-A88D-E85C53784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027221"/>
              </p:ext>
            </p:extLst>
          </p:nvPr>
        </p:nvGraphicFramePr>
        <p:xfrm>
          <a:off x="1153460" y="2501900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2111046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0765953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170372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PMEP Module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Qualifying Area (m</a:t>
                      </a:r>
                      <a:r>
                        <a:rPr lang="en-SG" baseline="30000" dirty="0"/>
                        <a:t>2</a:t>
                      </a:r>
                      <a:r>
                        <a:rPr lang="en-SG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Prefabricated Area (m</a:t>
                      </a:r>
                      <a:r>
                        <a:rPr lang="en-SG" baseline="30000" dirty="0"/>
                        <a:t>2</a:t>
                      </a:r>
                      <a:r>
                        <a:rPr lang="en-SG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95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Horizontal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65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Vertical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46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Plant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8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b="1" dirty="0"/>
                        <a:t>[X %]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83228"/>
                  </a:ext>
                </a:extLst>
              </a:tr>
            </a:tbl>
          </a:graphicData>
        </a:graphic>
      </p:graphicFrame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8B443C1-3895-17AC-AAA0-16950C7C8EF7}"/>
              </a:ext>
            </a:extLst>
          </p:cNvPr>
          <p:cNvSpPr txBox="1">
            <a:spLocks/>
          </p:cNvSpPr>
          <p:nvPr/>
        </p:nvSpPr>
        <p:spPr>
          <a:xfrm>
            <a:off x="838200" y="1398248"/>
            <a:ext cx="10515600" cy="1103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MEP Prefabrication Level: X%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block, tabulate extent of prefabricated MEP systems (measured by area)</a:t>
            </a:r>
          </a:p>
        </p:txBody>
      </p:sp>
    </p:spTree>
    <p:extLst>
      <p:ext uri="{BB962C8B-B14F-4D97-AF65-F5344CB8AC3E}">
        <p14:creationId xmlns:p14="http://schemas.microsoft.com/office/powerpoint/2010/main" val="4067681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7220E-814C-90B3-50B3-23487D57C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C62D-F9EA-2D4C-1739-C81F87C2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MEP [Horizontal/Vertical/Plant]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782C3DF8-EF20-1E04-08AD-D7DE485D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21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830BF5-7DAD-5AD8-20EE-1CF3DFA96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qualifying and prefabricated area of each MEP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systems with legend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Computation of coverage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50783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A72B8-87B2-F638-10E2-F7817A14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697B-4528-F824-162F-7F0BB402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SG" sz="4200" dirty="0">
                <a:solidFill>
                  <a:schemeClr val="accent6">
                    <a:lumMod val="75000"/>
                  </a:schemeClr>
                </a:solidFill>
              </a:rPr>
              <a:t>Buildability – MEP [Prefabricated Components]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7B1B534D-09A6-0614-0AFF-BBD4B8E6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22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0A960A-2C2F-0441-6EF2-31F8D6DA8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each prefabricated MEP component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systems with legend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Computation of coverage</a:t>
            </a:r>
          </a:p>
        </p:txBody>
      </p:sp>
    </p:spTree>
    <p:extLst>
      <p:ext uri="{BB962C8B-B14F-4D97-AF65-F5344CB8AC3E}">
        <p14:creationId xmlns:p14="http://schemas.microsoft.com/office/powerpoint/2010/main" val="2286528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78FE4-EC9B-F01D-BBF1-FA5DE0372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6F467-975B-9621-274C-52E2A6D4B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5">
                    <a:lumMod val="50000"/>
                  </a:schemeClr>
                </a:solidFill>
              </a:rPr>
              <a:t>Constructability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29D030F-DFF1-FEA0-6311-B02094B7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23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9DB0A1-B932-5D5B-D3A8-2CA8862BC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optimisation for efficient basement/substructure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1.1 Submit documentation demonstrating reduction of excavation volume</a:t>
            </a:r>
            <a:endParaRPr lang="en-SG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CA6B3A6-CE89-15F5-CB6E-44BE989D7A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687993"/>
              </p:ext>
            </p:extLst>
          </p:nvPr>
        </p:nvGraphicFramePr>
        <p:xfrm>
          <a:off x="838200" y="1825625"/>
          <a:ext cx="10515600" cy="238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50081892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41423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Base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Proposed Design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33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Provide drawing, short description and excavation volume</a:t>
                      </a:r>
                    </a:p>
                    <a:p>
                      <a:endParaRPr lang="en-SG" dirty="0"/>
                    </a:p>
                    <a:p>
                      <a:endParaRPr lang="en-SG" dirty="0"/>
                    </a:p>
                    <a:p>
                      <a:endParaRPr lang="en-SG" dirty="0"/>
                    </a:p>
                    <a:p>
                      <a:endParaRPr lang="en-SG" dirty="0"/>
                    </a:p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Provide drawing, short description and excavation volume</a:t>
                      </a:r>
                    </a:p>
                    <a:p>
                      <a:endParaRPr lang="en-SG" dirty="0"/>
                    </a:p>
                    <a:p>
                      <a:endParaRPr lang="en-SG" dirty="0"/>
                    </a:p>
                    <a:p>
                      <a:endParaRPr lang="en-SG" dirty="0"/>
                    </a:p>
                    <a:p>
                      <a:endParaRPr lang="en-SG" dirty="0"/>
                    </a:p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69977"/>
                  </a:ext>
                </a:extLst>
              </a:tr>
            </a:tbl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060EDBB-5602-1C4B-831A-86C5CB8C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24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60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F44AB-34BC-5C26-5956-A2325702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CFAE89-C6BB-A791-00DC-23E79F0C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optimisation for efficient basement/substructure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1.2 Submit documentation demonstrating construction sequence</a:t>
            </a:r>
            <a:endParaRPr lang="en-S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EEEA89B-29F9-2888-6531-1647B47D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25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CBC3E-69DA-7B6B-1D68-3783805F3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Include proposal on constructure sequence (with relevant schematic drawings)</a:t>
            </a:r>
          </a:p>
        </p:txBody>
      </p:sp>
    </p:spTree>
    <p:extLst>
      <p:ext uri="{BB962C8B-B14F-4D97-AF65-F5344CB8AC3E}">
        <p14:creationId xmlns:p14="http://schemas.microsoft.com/office/powerpoint/2010/main" val="2461879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166EC-FB9E-E53F-7BAC-75A53728F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01BD0F-78EB-062D-CBF1-1665BCDB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Formwork System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 Min. 70% Vertical System Formwork [by vertical contact area]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FC32519-AB5B-41BF-AEF9-5A77982D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26</a:t>
            </a:fld>
            <a:endParaRPr lang="en-SG" sz="1600" dirty="0">
              <a:solidFill>
                <a:schemeClr val="bg1"/>
              </a:solidFill>
            </a:endParaRP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9476B356-8E53-456B-7DBB-17BDDD7AA7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424978"/>
              </p:ext>
            </p:extLst>
          </p:nvPr>
        </p:nvGraphicFramePr>
        <p:xfrm>
          <a:off x="838200" y="2279055"/>
          <a:ext cx="10317480" cy="35490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54326">
                  <a:extLst>
                    <a:ext uri="{9D8B030D-6E8A-4147-A177-3AD203B41FA5}">
                      <a16:colId xmlns:a16="http://schemas.microsoft.com/office/drawing/2014/main" val="840741844"/>
                    </a:ext>
                  </a:extLst>
                </a:gridCol>
                <a:gridCol w="2787718">
                  <a:extLst>
                    <a:ext uri="{9D8B030D-6E8A-4147-A177-3AD203B41FA5}">
                      <a16:colId xmlns:a16="http://schemas.microsoft.com/office/drawing/2014/main" val="952746030"/>
                    </a:ext>
                  </a:extLst>
                </a:gridCol>
                <a:gridCol w="2787718">
                  <a:extLst>
                    <a:ext uri="{9D8B030D-6E8A-4147-A177-3AD203B41FA5}">
                      <a16:colId xmlns:a16="http://schemas.microsoft.com/office/drawing/2014/main" val="3005626816"/>
                    </a:ext>
                  </a:extLst>
                </a:gridCol>
                <a:gridCol w="2787718">
                  <a:extLst>
                    <a:ext uri="{9D8B030D-6E8A-4147-A177-3AD203B41FA5}">
                      <a16:colId xmlns:a16="http://schemas.microsoft.com/office/drawing/2014/main" val="3970728227"/>
                    </a:ext>
                  </a:extLst>
                </a:gridCol>
              </a:tblGrid>
              <a:tr h="262405">
                <a:tc rowSpan="2">
                  <a:txBody>
                    <a:bodyPr/>
                    <a:lstStyle/>
                    <a:p>
                      <a:r>
                        <a:rPr lang="en-SG" sz="2000" dirty="0"/>
                        <a:t>Example:</a:t>
                      </a:r>
                    </a:p>
                    <a:p>
                      <a:r>
                        <a:rPr lang="en-SG" sz="2000" dirty="0"/>
                        <a:t>Block X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SG" dirty="0"/>
                        <a:t>Vertical Contact Area (m</a:t>
                      </a:r>
                      <a:r>
                        <a:rPr lang="en-SG" baseline="30000" dirty="0"/>
                        <a:t>2</a:t>
                      </a:r>
                      <a:r>
                        <a:rPr lang="en-SG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27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Prefabricated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System </a:t>
                      </a:r>
                    </a:p>
                    <a:p>
                      <a:pPr algn="ctr"/>
                      <a:r>
                        <a:rPr lang="en-SG" dirty="0"/>
                        <a:t>Formwork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Traditional / Timber Formwork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61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46104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74927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677723"/>
                  </a:ext>
                </a:extLst>
              </a:tr>
              <a:tr h="262405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75763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Sub-total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5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SG" b="1" dirty="0"/>
                        <a:t>Total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SG" dirty="0"/>
                        <a:t>(%)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636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43E65C2-7885-8118-514A-50F97E3DEB89}"/>
              </a:ext>
            </a:extLst>
          </p:cNvPr>
          <p:cNvSpPr txBox="1"/>
          <p:nvPr/>
        </p:nvSpPr>
        <p:spPr>
          <a:xfrm>
            <a:off x="838200" y="1731042"/>
            <a:ext cx="6112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dirty="0"/>
              <a:t>Description of Vertical System Formwork: X (Band 2)</a:t>
            </a:r>
          </a:p>
        </p:txBody>
      </p:sp>
    </p:spTree>
    <p:extLst>
      <p:ext uri="{BB962C8B-B14F-4D97-AF65-F5344CB8AC3E}">
        <p14:creationId xmlns:p14="http://schemas.microsoft.com/office/powerpoint/2010/main" val="478177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FB53F-5E49-9055-A176-6BD29427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F20D89-D654-AD4C-B4D3-0F5EA9F72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Formwork System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 Min. 70% Vertical System Formwork [by vertical contact area]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11B2D0B-6C58-8E76-643B-E0F87740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27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F98B20-9A80-7821-8EB1-28A0EC92990F}"/>
              </a:ext>
            </a:extLst>
          </p:cNvPr>
          <p:cNvSpPr txBox="1"/>
          <p:nvPr/>
        </p:nvSpPr>
        <p:spPr>
          <a:xfrm>
            <a:off x="838200" y="1731042"/>
            <a:ext cx="6112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dirty="0"/>
              <a:t>Description of Vertical System Formwork: X (Band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EB9D1-16DE-07E6-E239-D199483C9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061"/>
            <a:ext cx="10515600" cy="3943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prefabricated construction, cast in-situ area for each formwork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systems with legend</a:t>
            </a:r>
          </a:p>
        </p:txBody>
      </p:sp>
    </p:spTree>
    <p:extLst>
      <p:ext uri="{BB962C8B-B14F-4D97-AF65-F5344CB8AC3E}">
        <p14:creationId xmlns:p14="http://schemas.microsoft.com/office/powerpoint/2010/main" val="1231081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8B388-0543-75F9-8F39-CC32F1D63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4A8AF3-6D92-98BD-3243-3584A834C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Formwork System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3 Min. 70% Horizontal System Formwork [by floor area]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F61A5AB-846A-143F-7FFC-E34BE9EF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28</a:t>
            </a:fld>
            <a:endParaRPr lang="en-SG" sz="1600" dirty="0">
              <a:solidFill>
                <a:schemeClr val="bg1"/>
              </a:solidFill>
            </a:endParaRP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22835AB6-B92E-9AA8-3D5D-70912DE0AF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510608"/>
              </p:ext>
            </p:extLst>
          </p:nvPr>
        </p:nvGraphicFramePr>
        <p:xfrm>
          <a:off x="838200" y="2279055"/>
          <a:ext cx="10317480" cy="35490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54326">
                  <a:extLst>
                    <a:ext uri="{9D8B030D-6E8A-4147-A177-3AD203B41FA5}">
                      <a16:colId xmlns:a16="http://schemas.microsoft.com/office/drawing/2014/main" val="840741844"/>
                    </a:ext>
                  </a:extLst>
                </a:gridCol>
                <a:gridCol w="2787718">
                  <a:extLst>
                    <a:ext uri="{9D8B030D-6E8A-4147-A177-3AD203B41FA5}">
                      <a16:colId xmlns:a16="http://schemas.microsoft.com/office/drawing/2014/main" val="952746030"/>
                    </a:ext>
                  </a:extLst>
                </a:gridCol>
                <a:gridCol w="2787718">
                  <a:extLst>
                    <a:ext uri="{9D8B030D-6E8A-4147-A177-3AD203B41FA5}">
                      <a16:colId xmlns:a16="http://schemas.microsoft.com/office/drawing/2014/main" val="3005626816"/>
                    </a:ext>
                  </a:extLst>
                </a:gridCol>
                <a:gridCol w="2787718">
                  <a:extLst>
                    <a:ext uri="{9D8B030D-6E8A-4147-A177-3AD203B41FA5}">
                      <a16:colId xmlns:a16="http://schemas.microsoft.com/office/drawing/2014/main" val="3970728227"/>
                    </a:ext>
                  </a:extLst>
                </a:gridCol>
              </a:tblGrid>
              <a:tr h="262405">
                <a:tc rowSpan="2">
                  <a:txBody>
                    <a:bodyPr/>
                    <a:lstStyle/>
                    <a:p>
                      <a:r>
                        <a:rPr lang="en-SG" sz="2000" dirty="0"/>
                        <a:t>Example:</a:t>
                      </a:r>
                    </a:p>
                    <a:p>
                      <a:r>
                        <a:rPr lang="en-SG" sz="2000" dirty="0"/>
                        <a:t>Block X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SG" dirty="0"/>
                        <a:t>Constructed Floor Area (m</a:t>
                      </a:r>
                      <a:r>
                        <a:rPr lang="en-SG" baseline="30000" dirty="0"/>
                        <a:t>2</a:t>
                      </a:r>
                      <a:r>
                        <a:rPr lang="en-SG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27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Prefabricated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System </a:t>
                      </a:r>
                    </a:p>
                    <a:p>
                      <a:pPr algn="ctr"/>
                      <a:r>
                        <a:rPr lang="en-SG" dirty="0"/>
                        <a:t>Formwork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dirty="0"/>
                        <a:t>Traditional / Timber Formwork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61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46104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74927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SG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rd</a:t>
                      </a:r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677723"/>
                  </a:ext>
                </a:extLst>
              </a:tr>
              <a:tr h="262405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757630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Sub-total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5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SG" b="1" dirty="0"/>
                        <a:t>Total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SG" dirty="0"/>
                        <a:t>(%)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636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EDF2686-63F3-6B90-7722-A60F39A19C92}"/>
              </a:ext>
            </a:extLst>
          </p:cNvPr>
          <p:cNvSpPr txBox="1"/>
          <p:nvPr/>
        </p:nvSpPr>
        <p:spPr>
          <a:xfrm>
            <a:off x="838200" y="1731042"/>
            <a:ext cx="6112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dirty="0"/>
              <a:t>Description of Horizontal System Formwork: X (Band 2)</a:t>
            </a:r>
          </a:p>
        </p:txBody>
      </p:sp>
    </p:spTree>
    <p:extLst>
      <p:ext uri="{BB962C8B-B14F-4D97-AF65-F5344CB8AC3E}">
        <p14:creationId xmlns:p14="http://schemas.microsoft.com/office/powerpoint/2010/main" val="3301094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56946-F920-A631-813B-B60F63054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F676EFA-E5ED-3F2E-A0B2-F6E13DCB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Formwork System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3 Min. 70% Horizontal System Formwork [by floor area]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7701D06-A4ED-E647-C8A0-4AE07C4A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29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3AE7DC-FB5E-6856-A387-21AC5CB654F8}"/>
              </a:ext>
            </a:extLst>
          </p:cNvPr>
          <p:cNvSpPr txBox="1"/>
          <p:nvPr/>
        </p:nvSpPr>
        <p:spPr>
          <a:xfrm>
            <a:off x="838200" y="1731042"/>
            <a:ext cx="6112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dirty="0"/>
              <a:t>Description of Horizontal System Formwork: X (Band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B96F1-088C-15E4-9BA2-B183520F6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061"/>
            <a:ext cx="10515600" cy="3943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drawings clearly indicating: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Extent of prefabricated construction, cast in-situ area for each formwork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Colour-coded demarcation of different systems with legend</a:t>
            </a:r>
          </a:p>
        </p:txBody>
      </p:sp>
    </p:spTree>
    <p:extLst>
      <p:ext uri="{BB962C8B-B14F-4D97-AF65-F5344CB8AC3E}">
        <p14:creationId xmlns:p14="http://schemas.microsoft.com/office/powerpoint/2010/main" val="1451871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5C214-C219-BA8C-F4EA-DFB0DB16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AC74B6-9B3D-7FFE-CBC4-D04C2123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optimisation for efficient production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4.1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evidence of design inputs from 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</a:rPr>
              <a:t>precaster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 / specialist 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14AA892-E642-7A74-1566-5E1DE57DF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30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BAFC0A4-0160-5585-4126-101E6EBF0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by </a:t>
            </a:r>
            <a:r>
              <a:rPr lang="en-SG" sz="2000" dirty="0" err="1">
                <a:solidFill>
                  <a:schemeClr val="bg1">
                    <a:lumMod val="50000"/>
                  </a:schemeClr>
                </a:solidFill>
              </a:rPr>
              <a:t>precaster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 / specialist e.g. simplifying or standardising design details for x structural component (interface, connections, module types)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06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53621-547B-31A8-25D5-2B54965F7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D94B4FB-A56C-22F5-6FCA-6EE1108F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5.1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design includes permanent and temporary loads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7C55C71-266E-FBFF-C1DA-1FADA7AD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31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85AB4-FEFF-BE37-95C2-988DC4FF9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with short descriptions e.g. strengthening of x components to support permanent/temporary loads</a:t>
            </a:r>
          </a:p>
        </p:txBody>
      </p:sp>
    </p:spTree>
    <p:extLst>
      <p:ext uri="{BB962C8B-B14F-4D97-AF65-F5344CB8AC3E}">
        <p14:creationId xmlns:p14="http://schemas.microsoft.com/office/powerpoint/2010/main" val="784001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3EDAD-6C18-C5F5-C683-478CA2817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7BF101-D856-12DC-BA83-39BEF3FDB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5.2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components sizes are 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</a:rPr>
              <a:t>optimised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 for delivery with or without escort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3A43DED-0D6E-9F89-6EA4-4DA34F5B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32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CA395-A9C4-AAE2-A82F-DE64C9849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showing the dimensions of components are designed to facilitate delivery w/o escort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If dimensions of components exceed limits, design team shall justify benefits of having an oversize components e.g. modular component to reduce no. of hoist, higher productivity, quality assurance, etc.</a:t>
            </a:r>
          </a:p>
        </p:txBody>
      </p:sp>
    </p:spTree>
    <p:extLst>
      <p:ext uri="{BB962C8B-B14F-4D97-AF65-F5344CB8AC3E}">
        <p14:creationId xmlns:p14="http://schemas.microsoft.com/office/powerpoint/2010/main" val="672054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BEA2E-6320-172B-5F85-E972E5C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62A317D-19DA-4DDA-1858-EB4F731D9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5.3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sufficient space is catered for storage and installation of large structural components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95D66DC-7C9D-54D6-A84C-EC3F82FC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33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C6B02-E303-55E7-ED47-64D76F457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plans showing that sufficient space is catered for storage, assembly, construction sequence facilitating the manoeuvre and installation of large structural components</a:t>
            </a:r>
          </a:p>
        </p:txBody>
      </p:sp>
    </p:spTree>
    <p:extLst>
      <p:ext uri="{BB962C8B-B14F-4D97-AF65-F5344CB8AC3E}">
        <p14:creationId xmlns:p14="http://schemas.microsoft.com/office/powerpoint/2010/main" val="812642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9230D-A2EF-1BBF-72C1-767543EA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C1BB73-1ED8-23A5-737D-71E25BD4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5.4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design of self-supporting components to reduce false work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3241815-A337-B185-55B1-7CABE3384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34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03DD92-6D93-611D-2E12-396C21735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demonstrating design concepts for modular / volumetric / self-supporting structural components, and thereby minimising the need for falsework </a:t>
            </a:r>
          </a:p>
        </p:txBody>
      </p:sp>
    </p:spTree>
    <p:extLst>
      <p:ext uri="{BB962C8B-B14F-4D97-AF65-F5344CB8AC3E}">
        <p14:creationId xmlns:p14="http://schemas.microsoft.com/office/powerpoint/2010/main" val="1167856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640F3-F020-8548-9A6D-4F4FDF218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B72F21-9750-5C77-9536-BCC2B038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5.5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studies on access and lifting plan (ensure lifting operations are within height limits)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7DFFE28-9EDC-2932-81FE-68B0FBD8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35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E1725-409D-4331-5CD0-EF6A91A6C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that access and lifting activities (e.g. hoisting) comply with regulatory limits</a:t>
            </a:r>
          </a:p>
        </p:txBody>
      </p:sp>
    </p:spTree>
    <p:extLst>
      <p:ext uri="{BB962C8B-B14F-4D97-AF65-F5344CB8AC3E}">
        <p14:creationId xmlns:p14="http://schemas.microsoft.com/office/powerpoint/2010/main" val="40678890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D5AF-104E-04FE-BCF5-AA6E7B3EF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CC942DB-FA79-AF03-48C9-2E1222832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Structural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5.6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productive practices for installation of PPVC/APCS/MET/Structural Steel system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ABB5DF4-3EDB-9230-82D2-C158191EF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36</a:t>
            </a:fld>
            <a:endParaRPr lang="en-SG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6700C-ECEE-93B2-BF1A-3AB1DA56F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demonstrating productive practices to facilitate installation of </a:t>
            </a:r>
            <a:r>
              <a:rPr lang="en-SG" sz="2000" dirty="0" err="1">
                <a:solidFill>
                  <a:schemeClr val="bg1">
                    <a:lumMod val="50000"/>
                  </a:schemeClr>
                </a:solidFill>
              </a:rPr>
              <a:t>DfMA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 structural systems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05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DD7C8-2080-8854-D647-4B2808F70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DA6A11-B759-9B4E-55F1-A1C1ED99A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>
                <a:solidFill>
                  <a:schemeClr val="accent5">
                    <a:lumMod val="75000"/>
                  </a:schemeClr>
                </a:solidFill>
              </a:rPr>
              <a:t>Constructability – Architectural System </a:t>
            </a:r>
            <a:r>
              <a:rPr lang="en-SG" sz="31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optimisation for efficient production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1.1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evidence of design inputs from 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</a:rPr>
              <a:t>precaster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 / specialist </a:t>
            </a:r>
            <a:endParaRPr lang="en-SG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6763391-043B-27EC-B9DD-E6D7906AB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23ED2EB-0980-40FC-47B1-81591EABB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by </a:t>
            </a:r>
            <a:r>
              <a:rPr lang="en-SG" sz="2000" dirty="0" err="1">
                <a:solidFill>
                  <a:schemeClr val="bg1">
                    <a:lumMod val="50000"/>
                  </a:schemeClr>
                </a:solidFill>
              </a:rPr>
              <a:t>precaster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 / specialist e.g. greater standardisation, reduce variation of moulds for architectural components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540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380C8-76D5-C8B3-30A3-5F8807C47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67F828-A517-3799-907D-AA0E541F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>
                <a:solidFill>
                  <a:schemeClr val="accent5">
                    <a:lumMod val="75000"/>
                  </a:schemeClr>
                </a:solidFill>
              </a:rPr>
              <a:t>Constructability – Architectural System </a:t>
            </a:r>
            <a:r>
              <a:rPr lang="en-SG" sz="31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2.1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design includes loadings for architectural finishes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7BFA2F9-5256-DAA6-B024-E6AEA3D5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79D612-5C05-C510-FAEC-38475DAD2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with short descriptions e.g. strengthening of x components to support loadings from architectural components</a:t>
            </a:r>
          </a:p>
        </p:txBody>
      </p:sp>
    </p:spTree>
    <p:extLst>
      <p:ext uri="{BB962C8B-B14F-4D97-AF65-F5344CB8AC3E}">
        <p14:creationId xmlns:p14="http://schemas.microsoft.com/office/powerpoint/2010/main" val="2923554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BE42D-80E9-5999-6D86-300A8B2FC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55CFDA-EA34-1019-AB76-300F494F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>
                <a:solidFill>
                  <a:schemeClr val="accent5">
                    <a:lumMod val="75000"/>
                  </a:schemeClr>
                </a:solidFill>
              </a:rPr>
              <a:t>Constructability – Architectural System </a:t>
            </a:r>
            <a:r>
              <a:rPr lang="en-SG" sz="31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2.2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components sizes are 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</a:rPr>
              <a:t>optimised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 for delivery with or without escort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CD3E142-BF34-0C6D-5470-EAFB382B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0D3BE-4C47-C239-C260-A7C0B0711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showing the dimensions of components are designed to facilitate delivery w/o escort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If dimensions of components exceed limits, design team shall justify benefits of having an oversize components e.g. modular component to reduce no. of hoist, higher productivity, quality assurance, etc.</a:t>
            </a:r>
          </a:p>
        </p:txBody>
      </p:sp>
    </p:spTree>
    <p:extLst>
      <p:ext uri="{BB962C8B-B14F-4D97-AF65-F5344CB8AC3E}">
        <p14:creationId xmlns:p14="http://schemas.microsoft.com/office/powerpoint/2010/main" val="25807237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04D97-2D28-D867-5F02-659CAD17F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24C2CB-BDE8-15DD-A395-BD1BD428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>
                <a:solidFill>
                  <a:schemeClr val="accent5">
                    <a:lumMod val="75000"/>
                  </a:schemeClr>
                </a:solidFill>
              </a:rPr>
              <a:t>Constructability – Architectural System </a:t>
            </a:r>
            <a:r>
              <a:rPr lang="en-SG" sz="31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2.3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sufficient space is catered for storage and installation of large architectural components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8F6979C-9996-D7B8-3A0C-0C7615798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19E70-6A44-4E9D-BA9B-9CD8B4E99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plans showing that sufficient space is catered for storage, assembly, construction sequence facilitating the manoeuvre and installation of large architectural components</a:t>
            </a:r>
          </a:p>
        </p:txBody>
      </p:sp>
    </p:spTree>
    <p:extLst>
      <p:ext uri="{BB962C8B-B14F-4D97-AF65-F5344CB8AC3E}">
        <p14:creationId xmlns:p14="http://schemas.microsoft.com/office/powerpoint/2010/main" val="927754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5D79D-D4C0-C877-69B1-3C038BDCA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59B799-B841-4283-0215-99F55A181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>
                <a:solidFill>
                  <a:schemeClr val="accent5">
                    <a:lumMod val="75000"/>
                  </a:schemeClr>
                </a:solidFill>
              </a:rPr>
              <a:t>Constructability – Architectural System</a:t>
            </a:r>
            <a:r>
              <a:rPr lang="en-SG" sz="3100" dirty="0">
                <a:solidFill>
                  <a:schemeClr val="accent5">
                    <a:lumMod val="75000"/>
                  </a:schemeClr>
                </a:solidFill>
              </a:rPr>
              <a:t> 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2.4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productive practices for installation of architectural wall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0405EF9-B37E-9BF6-BDAD-B9395351A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3B7DB-0CF0-9EDC-CD4B-CB3095469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demonstrating productive practices to facilitate installation of architectural walls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172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26E37-840F-7276-8850-DF21657D3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5CF0D0-26BB-3127-40F0-B90A8B1B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dirty="0">
                <a:solidFill>
                  <a:schemeClr val="accent5">
                    <a:lumMod val="75000"/>
                  </a:schemeClr>
                </a:solidFill>
              </a:rPr>
              <a:t>Constructability – Architectural System </a:t>
            </a:r>
            <a:r>
              <a:rPr lang="en-SG" sz="31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2.5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productive practices for installation of architectural finishes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5AD916B-31DA-1621-BAFF-C1CC83121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613E7-43BF-A66B-6B85-A1057B5FC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demonstrating productive practices to facilitate installation of architectural finishes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57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397C0-0757-CB93-FECD-EF81B21EF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0B4047-CC21-7D0C-0D99-0413A4054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MEP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optimisation for efficient production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1.1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evidence of design inputs from PMEP specialist </a:t>
            </a:r>
            <a:endParaRPr lang="en-SG"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35DCC88-7316-FA5F-2EC0-9E5EAD32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7365C94-3012-5C4C-B926-7D1C20CFA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by specialist e.g. study potential PMEP modules and spatial requirements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</p:txBody>
      </p:sp>
    </p:spTree>
    <p:extLst>
      <p:ext uri="{BB962C8B-B14F-4D97-AF65-F5344CB8AC3E}">
        <p14:creationId xmlns:p14="http://schemas.microsoft.com/office/powerpoint/2010/main" val="41660772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4EE7B-DB33-A4D5-0685-0CF01D3C6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289869F-6919-F7BE-4443-F866B42EF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MEP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2.1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design includes loadings for PMEP modules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DE7211B-36DC-0AEF-A8A3-BBB16E86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33C19-26A0-2F50-25FB-818CD3279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with short descriptions e.g. strengthening of x components to support PMEP modules</a:t>
            </a:r>
          </a:p>
        </p:txBody>
      </p:sp>
    </p:spTree>
    <p:extLst>
      <p:ext uri="{BB962C8B-B14F-4D97-AF65-F5344CB8AC3E}">
        <p14:creationId xmlns:p14="http://schemas.microsoft.com/office/powerpoint/2010/main" val="7868071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084C-6E2F-9A39-768E-53821DE03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C8AEF70-48E3-AF09-BD47-DF90A1B5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MEP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2.2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module sizes are </a:t>
            </a:r>
            <a:r>
              <a:rPr lang="en-US" sz="2200" dirty="0" err="1">
                <a:solidFill>
                  <a:schemeClr val="accent5">
                    <a:lumMod val="75000"/>
                  </a:schemeClr>
                </a:solidFill>
              </a:rPr>
              <a:t>optimised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 for delivery with or without escort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673C723-7410-51BB-E24A-534ED491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CEB1F6-BC59-641E-9452-D922C959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showing the dimensions of components are designed to facilitate delivery w/o escort</a:t>
            </a:r>
          </a:p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If dimensions of components exceed limits, design team shall justify benefits of having an oversize components e.g. modular component to reduce no. of hoist, higher productivity, quality assurance, etc.</a:t>
            </a:r>
          </a:p>
        </p:txBody>
      </p:sp>
    </p:spTree>
    <p:extLst>
      <p:ext uri="{BB962C8B-B14F-4D97-AF65-F5344CB8AC3E}">
        <p14:creationId xmlns:p14="http://schemas.microsoft.com/office/powerpoint/2010/main" val="38873769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79DB3-93E1-5896-F633-7AB48B745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D131D6-07D4-A5CD-31D7-D2D01464D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MEP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2.3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documentation demonstrating that sufficient space is catered for storage and installation of large PMEP components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B951969-3E67-E31C-ABFE-218DE14E8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F9905-39C2-4903-CE6A-379BA59EB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plans showing that sufficient space is catered for storage, assembly, construction sequence facilitating the manoeuvre and installation of large MEP components</a:t>
            </a:r>
          </a:p>
        </p:txBody>
      </p:sp>
    </p:spTree>
    <p:extLst>
      <p:ext uri="{BB962C8B-B14F-4D97-AF65-F5344CB8AC3E}">
        <p14:creationId xmlns:p14="http://schemas.microsoft.com/office/powerpoint/2010/main" val="2156087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E7DAE-C3C0-638A-D94F-738376478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10A860D-924C-0BA2-8E8C-D23A348F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SG" sz="4700" dirty="0">
                <a:solidFill>
                  <a:schemeClr val="accent5">
                    <a:lumMod val="75000"/>
                  </a:schemeClr>
                </a:solidFill>
              </a:rPr>
              <a:t>Constructability – MEP System </a:t>
            </a:r>
            <a:r>
              <a:rPr lang="en-SG" sz="3600" dirty="0">
                <a:solidFill>
                  <a:schemeClr val="accent5">
                    <a:lumMod val="75000"/>
                  </a:schemeClr>
                </a:solidFill>
              </a:rPr>
              <a:t>[Pre-requisite]</a:t>
            </a:r>
            <a:br>
              <a:rPr lang="en-SG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800" b="1" dirty="0">
                <a:solidFill>
                  <a:schemeClr val="accent5">
                    <a:lumMod val="75000"/>
                  </a:schemeClr>
                </a:solidFill>
              </a:rPr>
              <a:t>Design considerations for practical construction</a:t>
            </a:r>
            <a:br>
              <a:rPr lang="en-SG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accent5">
                    <a:lumMod val="75000"/>
                  </a:schemeClr>
                </a:solidFill>
              </a:rPr>
              <a:t>Item 2.4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Submit productive practices for installation of PMEP modules</a:t>
            </a:r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97FAE94-3260-3D16-DBFF-50D84C7E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BFB2C-EA54-1407-D2D6-524F8599F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demonstrating productive practices to facilitate installation of PMEP modules</a:t>
            </a: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01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5C3CC-914F-0E56-8220-67ABBCBE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5039-D74C-E233-5C57-E909EAD11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2">
                    <a:lumMod val="50000"/>
                  </a:schemeClr>
                </a:solidFill>
              </a:rPr>
              <a:t>Integrated Digital Delivery [IDD]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50AF463-D7A6-C7ED-5CF7-0FEED42DE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48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10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25985-1FCE-F4F7-BA63-C317EC3E9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60CC8D6-2C4C-A983-36E4-AD3A4492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66AE275-C38A-BF2A-EDE7-1F6B494ACA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794887"/>
              </p:ext>
            </p:extLst>
          </p:nvPr>
        </p:nvGraphicFramePr>
        <p:xfrm>
          <a:off x="934570" y="1370495"/>
          <a:ext cx="10322859" cy="479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154">
                  <a:extLst>
                    <a:ext uri="{9D8B030D-6E8A-4147-A177-3AD203B41FA5}">
                      <a16:colId xmlns:a16="http://schemas.microsoft.com/office/drawing/2014/main" val="4135651374"/>
                    </a:ext>
                  </a:extLst>
                </a:gridCol>
                <a:gridCol w="5560358">
                  <a:extLst>
                    <a:ext uri="{9D8B030D-6E8A-4147-A177-3AD203B41FA5}">
                      <a16:colId xmlns:a16="http://schemas.microsoft.com/office/drawing/2014/main" val="1268417501"/>
                    </a:ext>
                  </a:extLst>
                </a:gridCol>
                <a:gridCol w="4166347">
                  <a:extLst>
                    <a:ext uri="{9D8B030D-6E8A-4147-A177-3AD203B41FA5}">
                      <a16:colId xmlns:a16="http://schemas.microsoft.com/office/drawing/2014/main" val="2856684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S/N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IDD 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Digital Means [Software / Platform]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2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Visualisation and Design Checks</a:t>
                      </a:r>
                    </a:p>
                    <a:p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i.e. use BIM to </a:t>
                      </a:r>
                      <a:r>
                        <a:rPr lang="en-US" sz="160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visualise</a:t>
                      </a:r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coordinate and validate the design as part of preparing regulatory submission </a:t>
                      </a:r>
                      <a:r>
                        <a:rPr lang="en-US" sz="1600" i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and</a:t>
                      </a:r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BIM handover at construction tender stage</a:t>
                      </a:r>
                      <a:endParaRPr lang="en-SG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15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BIM-based Documentation</a:t>
                      </a:r>
                    </a:p>
                    <a:p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i.e. prepare documents based on info generated from BIM for regulatory submission </a:t>
                      </a:r>
                      <a:r>
                        <a:rPr lang="en-US" sz="1600" i="1" u="sng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and</a:t>
                      </a:r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tender/shop drawings</a:t>
                      </a:r>
                      <a:endParaRPr lang="en-SG" sz="160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1987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SG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Data-driven Project Performance Monitoring</a:t>
                      </a:r>
                    </a:p>
                    <a:p>
                      <a:r>
                        <a:rPr lang="en-SG" b="1" dirty="0"/>
                        <a:t>[For Projects with GFA ≥ 25,000m</a:t>
                      </a:r>
                      <a:r>
                        <a:rPr lang="en-SG" b="1" baseline="30000" dirty="0"/>
                        <a:t>2 </a:t>
                      </a:r>
                      <a:r>
                        <a:rPr lang="en-SG" b="1" baseline="0" dirty="0"/>
                        <a:t>only</a:t>
                      </a:r>
                      <a:r>
                        <a:rPr lang="en-SG" b="1" dirty="0"/>
                        <a:t>]</a:t>
                      </a:r>
                    </a:p>
                    <a:p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i.e. use of dashboards to aggregate and </a:t>
                      </a:r>
                      <a:r>
                        <a:rPr lang="en-US" sz="160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analyse</a:t>
                      </a:r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data for project performance including but not limited to RFI, RFA, Safety, </a:t>
                      </a:r>
                      <a:r>
                        <a:rPr lang="en-US" sz="160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DfMA</a:t>
                      </a:r>
                      <a:r>
                        <a:rPr lang="en-US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production, delivery and installation, Manpower, Equipment inventory, Site progress, RVO, Progress Claim, QA/QC defects, Handover status of defect monitoring at DLP, etc.</a:t>
                      </a:r>
                      <a:endParaRPr lang="en-SG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3935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Input at least 1 parameter for performance monitoring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488194"/>
                  </a:ext>
                </a:extLst>
              </a:tr>
            </a:tbl>
          </a:graphicData>
        </a:graphic>
      </p:graphicFrame>
      <p:sp>
        <p:nvSpPr>
          <p:cNvPr id="10" name="Title 5">
            <a:extLst>
              <a:ext uri="{FF2B5EF4-FFF2-40B4-BE49-F238E27FC236}">
                <a16:creationId xmlns:a16="http://schemas.microsoft.com/office/drawing/2014/main" id="{3C1953BD-C969-D134-D897-BD2C3A33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Constructability – IDD [Pre-requisites]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For more details, please refer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hlinkClick r:id="rId2"/>
              </a:rPr>
              <a:t>https://go.gov.sg/iddusecases</a:t>
            </a:r>
            <a:endParaRPr lang="en-SG" sz="2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572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8C95C-E640-8FFA-0235-91426883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8CB7121-D077-FED6-3B3B-D2D648FA2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541D1DCD-6FEC-6080-B113-77496B90C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Constructability – IDD [Pre-requisites]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For more details, please refer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hlinkClick r:id="rId2"/>
              </a:rPr>
              <a:t>https://go.gov.sg/iddusecases</a:t>
            </a:r>
            <a:endParaRPr lang="en-SG" sz="2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0C08-4351-5501-3A65-52036C4AA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use case: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 on how each use case will be implemented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screenshots justifying adoption i.e. project-specific digital means (software/platform) </a:t>
            </a: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</p:txBody>
      </p:sp>
    </p:spTree>
    <p:extLst>
      <p:ext uri="{BB962C8B-B14F-4D97-AF65-F5344CB8AC3E}">
        <p14:creationId xmlns:p14="http://schemas.microsoft.com/office/powerpoint/2010/main" val="3025778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A261F-E63D-E00E-3D2F-E411856C7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79EDAC8-4F7D-9DA4-9BF5-25ACBFC4E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BC7A807-27CB-0FDC-AD43-5054D4A723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757420"/>
              </p:ext>
            </p:extLst>
          </p:nvPr>
        </p:nvGraphicFramePr>
        <p:xfrm>
          <a:off x="838199" y="1251878"/>
          <a:ext cx="10322859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766">
                  <a:extLst>
                    <a:ext uri="{9D8B030D-6E8A-4147-A177-3AD203B41FA5}">
                      <a16:colId xmlns:a16="http://schemas.microsoft.com/office/drawing/2014/main" val="4135651374"/>
                    </a:ext>
                  </a:extLst>
                </a:gridCol>
                <a:gridCol w="5432611">
                  <a:extLst>
                    <a:ext uri="{9D8B030D-6E8A-4147-A177-3AD203B41FA5}">
                      <a16:colId xmlns:a16="http://schemas.microsoft.com/office/drawing/2014/main" val="1268417501"/>
                    </a:ext>
                  </a:extLst>
                </a:gridCol>
                <a:gridCol w="4195482">
                  <a:extLst>
                    <a:ext uri="{9D8B030D-6E8A-4147-A177-3AD203B41FA5}">
                      <a16:colId xmlns:a16="http://schemas.microsoft.com/office/drawing/2014/main" val="2856684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S/N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IDD 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dirty="0"/>
                        <a:t>Digital Means [Software / Platform]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2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Integrated Concurrent Engineering (ICE)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1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Submission and Approval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3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Request for Information (RFI)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0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BIM-based Cost Estimation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37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Contract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61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Construction Scheduling and Sequencing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2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Safety Planning and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1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Site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5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Progress 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75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Inspection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9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Defects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08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dirty="0"/>
                        <a:t>2.13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b="1" dirty="0"/>
                        <a:t>Digital Handover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04911"/>
                  </a:ext>
                </a:extLst>
              </a:tr>
            </a:tbl>
          </a:graphicData>
        </a:graphic>
      </p:graphicFrame>
      <p:sp>
        <p:nvSpPr>
          <p:cNvPr id="7" name="Title 5">
            <a:extLst>
              <a:ext uri="{FF2B5EF4-FFF2-40B4-BE49-F238E27FC236}">
                <a16:creationId xmlns:a16="http://schemas.microsoft.com/office/drawing/2014/main" id="{0A10CFEA-D669-9002-CB8D-DFDF4B6E9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Constructability – IDD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For more details, please refer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hlinkClick r:id="rId2"/>
              </a:rPr>
              <a:t>https://go.gov.sg/iddusecases</a:t>
            </a:r>
            <a:endParaRPr lang="en-SG" sz="2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302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EA069-98BF-8EBE-D9D9-796355C92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524A511-244D-EB58-0448-D9373B10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10DCF9F-7A28-3DAE-ACF0-EA191FC01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Constructability – IDD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For more details, please refer to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hlinkClick r:id="rId2"/>
              </a:rPr>
              <a:t>https://go.gov.sg/iddusecases</a:t>
            </a:r>
            <a:endParaRPr lang="en-SG" sz="2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17C09-9FCE-B021-E0BC-1D0122339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For each use case: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 on how each use case will be implemented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screenshots justifying adoption i.e. project-specific digital means (software/platform) </a:t>
            </a: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</p:txBody>
      </p:sp>
    </p:spTree>
    <p:extLst>
      <p:ext uri="{BB962C8B-B14F-4D97-AF65-F5344CB8AC3E}">
        <p14:creationId xmlns:p14="http://schemas.microsoft.com/office/powerpoint/2010/main" val="12786937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3419D-8A33-F176-E6E1-DCB075D6D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C662-6A5F-2E1D-DCCF-D7B36350D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accent4">
                    <a:lumMod val="50000"/>
                  </a:schemeClr>
                </a:solidFill>
              </a:rPr>
              <a:t>Robotics &amp; Automation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70A739E-74A6-2832-1032-F515F35BE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53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3387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56B6C-2D9B-392C-3ECF-84422D24D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6027222-B1CB-C2CE-22B0-7C5EC9CED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Constructability – R&amp;A Solutions</a:t>
            </a:r>
            <a:endParaRPr lang="en-S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AE74088-A654-2560-B1E3-C0BEFC36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85CC3-B00C-3397-974E-6DF027FE7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proposals showing: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R&amp;A solution and supplier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Breakdown of trade productivity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Drawings indicating extent of adoption with colour-coded demarcation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Computation of coverage</a:t>
            </a:r>
          </a:p>
          <a:p>
            <a:pPr marL="0" indent="0">
              <a:buNone/>
            </a:pPr>
            <a:endParaRPr lang="en-SG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G" sz="2000" i="1" dirty="0">
                <a:solidFill>
                  <a:schemeClr val="bg1">
                    <a:lumMod val="50000"/>
                  </a:schemeClr>
                </a:solidFill>
              </a:rPr>
              <a:t>[Can be submitted within 6 months from obtaining permit to commence structural works]</a:t>
            </a: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1119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5EF3A-33C6-E7A0-0AE3-56989B47D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BBC21-C912-B109-A651-83B8ED20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dirty="0">
                <a:solidFill>
                  <a:schemeClr val="accent4">
                    <a:lumMod val="50000"/>
                  </a:schemeClr>
                </a:solidFill>
              </a:rPr>
              <a:t>Productivity Improvement</a:t>
            </a:r>
            <a:br>
              <a:rPr lang="en-SG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[For projects with min. productivity improvement requirements]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0DA1249-ADC5-4E11-69A8-F6992BB6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fld id="{DC5D13AD-534A-4ECF-AF7C-06E26F27FC66}" type="slidenum">
              <a:rPr lang="en-SG" sz="1600" smtClean="0">
                <a:solidFill>
                  <a:schemeClr val="bg1"/>
                </a:solidFill>
              </a:rPr>
              <a:t>55</a:t>
            </a:fld>
            <a:endParaRPr lang="en-SG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1478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BFB35-E23B-B437-879D-B40018D88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14DD68F-26BC-2B32-48DF-C1FA8309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FA4DDB-F9CF-1C0F-5671-B5B05444CF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652700"/>
              </p:ext>
            </p:extLst>
          </p:nvPr>
        </p:nvGraphicFramePr>
        <p:xfrm>
          <a:off x="838200" y="1663700"/>
          <a:ext cx="10515597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2868559465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426269228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1091005505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3170664577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34990171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1309559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196083554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938043198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548049027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198287177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4201833079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3509990631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153780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sz="1400" dirty="0"/>
                        <a:t>Trade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Aug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3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0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Archi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8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90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51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0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 </a:t>
                      </a:r>
                      <a:r>
                        <a:rPr lang="en-SG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CumulativeManday</a:t>
                      </a:r>
                      <a:endParaRPr lang="en-SG" sz="1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17253"/>
                  </a:ext>
                </a:extLst>
              </a:tr>
            </a:tbl>
          </a:graphicData>
        </a:graphic>
      </p:graphicFrame>
      <p:sp>
        <p:nvSpPr>
          <p:cNvPr id="5" name="Title 5">
            <a:extLst>
              <a:ext uri="{FF2B5EF4-FFF2-40B4-BE49-F238E27FC236}">
                <a16:creationId xmlns:a16="http://schemas.microsoft.com/office/drawing/2014/main" id="{22A94233-1EE0-5183-892E-E752E4E33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Productivity Improvement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breakdown of planned </a:t>
            </a:r>
            <a:r>
              <a:rPr lang="en-SG" sz="2000" dirty="0" err="1">
                <a:solidFill>
                  <a:schemeClr val="bg1">
                    <a:lumMod val="50000"/>
                  </a:schemeClr>
                </a:solidFill>
              </a:rPr>
              <a:t>manday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 utilisation</a:t>
            </a:r>
            <a:endParaRPr lang="en-SG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400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97D6-B42C-287D-0730-C0CBE37E9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905B35-7733-99C1-C0C6-970EA3D9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Productivity Improvement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Manday Utilisation Histogram [</a:t>
            </a:r>
            <a:r>
              <a:rPr lang="en-SG" sz="2200" dirty="0" err="1">
                <a:solidFill>
                  <a:schemeClr val="bg1">
                    <a:lumMod val="50000"/>
                  </a:schemeClr>
                </a:solidFill>
              </a:rPr>
              <a:t>Mandays</a:t>
            </a: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 vs. Months]</a:t>
            </a:r>
            <a:endParaRPr lang="en-S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988DD0E-0438-F2F3-E4FF-D569FADB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76369E0-C8AE-9F44-4238-19E37FC42F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8950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80D0C0E-0B7C-ECE5-3ED4-4E18E99DA004}"/>
              </a:ext>
            </a:extLst>
          </p:cNvPr>
          <p:cNvSpPr txBox="1"/>
          <p:nvPr/>
        </p:nvSpPr>
        <p:spPr>
          <a:xfrm>
            <a:off x="0" y="6525206"/>
            <a:ext cx="53738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i="1" dirty="0">
                <a:solidFill>
                  <a:schemeClr val="bg1">
                    <a:lumMod val="50000"/>
                  </a:schemeClr>
                </a:solidFill>
              </a:rPr>
              <a:t>Note: Cumulative </a:t>
            </a:r>
            <a:r>
              <a:rPr lang="en-SG" sz="1400" i="1" dirty="0" err="1">
                <a:solidFill>
                  <a:schemeClr val="bg1">
                    <a:lumMod val="50000"/>
                  </a:schemeClr>
                </a:solidFill>
              </a:rPr>
              <a:t>Mandays</a:t>
            </a:r>
            <a:r>
              <a:rPr lang="en-SG" sz="1400" i="1" dirty="0">
                <a:solidFill>
                  <a:schemeClr val="bg1">
                    <a:lumMod val="50000"/>
                  </a:schemeClr>
                </a:solidFill>
              </a:rPr>
              <a:t> (Actual) shall be the same as </a:t>
            </a:r>
            <a:r>
              <a:rPr lang="en-SG" sz="1400" i="1" dirty="0" err="1">
                <a:solidFill>
                  <a:schemeClr val="bg1">
                    <a:lumMod val="50000"/>
                  </a:schemeClr>
                </a:solidFill>
              </a:rPr>
              <a:t>ePSS</a:t>
            </a:r>
            <a:r>
              <a:rPr lang="en-SG" sz="1400" i="1" dirty="0">
                <a:solidFill>
                  <a:schemeClr val="bg1">
                    <a:lumMod val="50000"/>
                  </a:schemeClr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19957865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75FBA-3244-F557-0A1B-1318E931A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7823E5A-D12C-4805-E0A3-50B01E64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FF55963-A13E-A4EF-A200-79757315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Productivity Improvement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Provide breakdown of planned manpower utilisation</a:t>
            </a:r>
            <a:endParaRPr lang="en-SG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10859F2D-0144-02BA-6421-2C8E5134B9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856615"/>
              </p:ext>
            </p:extLst>
          </p:nvPr>
        </p:nvGraphicFramePr>
        <p:xfrm>
          <a:off x="838200" y="1663700"/>
          <a:ext cx="10515597" cy="2956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14425">
                  <a:extLst>
                    <a:ext uri="{9D8B030D-6E8A-4147-A177-3AD203B41FA5}">
                      <a16:colId xmlns:a16="http://schemas.microsoft.com/office/drawing/2014/main" val="2868559465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426269228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1091005505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3170664577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34990171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1309559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196083554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2938043198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548049027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198287177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4201833079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3509990631"/>
                    </a:ext>
                  </a:extLst>
                </a:gridCol>
                <a:gridCol w="783431">
                  <a:extLst>
                    <a:ext uri="{9D8B030D-6E8A-4147-A177-3AD203B41FA5}">
                      <a16:colId xmlns:a16="http://schemas.microsoft.com/office/drawing/2014/main" val="153780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sz="1400" dirty="0"/>
                        <a:t>Trade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Aug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Dec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3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0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Archi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8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90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51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5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 Cumulative WPH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17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189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A1F1F-FFC3-0D67-4252-0DA94BA43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5FD2E3-6FEE-2284-92E5-206F1B3C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SG" sz="4700" dirty="0">
                <a:solidFill>
                  <a:schemeClr val="accent4">
                    <a:lumMod val="75000"/>
                  </a:schemeClr>
                </a:solidFill>
              </a:rPr>
              <a:t>Productivity Improvement</a:t>
            </a:r>
            <a:br>
              <a:rPr lang="en-SG" sz="4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SG" sz="2200" dirty="0">
                <a:solidFill>
                  <a:schemeClr val="bg1">
                    <a:lumMod val="50000"/>
                  </a:schemeClr>
                </a:solidFill>
              </a:rPr>
              <a:t>Manpower Utilisation Histogram [Manpower vs. Months]</a:t>
            </a:r>
            <a:endParaRPr lang="en-S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B4CA34A-75A3-B669-BA9F-22FA9ABE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7809" y="6500191"/>
            <a:ext cx="404191" cy="357809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5D13AD-534A-4ECF-AF7C-06E26F27FC66}" type="slidenum">
              <a:rPr kumimoji="0" lang="en-SG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SG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7D116D8-9D29-A40D-7B8A-0602EDB1DC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2238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1BB3299-E610-9496-782E-06E0BBBBBC38}"/>
              </a:ext>
            </a:extLst>
          </p:cNvPr>
          <p:cNvSpPr txBox="1"/>
          <p:nvPr/>
        </p:nvSpPr>
        <p:spPr>
          <a:xfrm>
            <a:off x="0" y="6525206"/>
            <a:ext cx="6144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i="1" dirty="0">
                <a:solidFill>
                  <a:schemeClr val="bg1">
                    <a:lumMod val="50000"/>
                  </a:schemeClr>
                </a:solidFill>
              </a:rPr>
              <a:t>Note: Cumulative No. of Unique WPH (Actual) shall be the same as </a:t>
            </a:r>
            <a:r>
              <a:rPr lang="en-SG" sz="1400" i="1" dirty="0" err="1">
                <a:solidFill>
                  <a:schemeClr val="bg1">
                    <a:lumMod val="50000"/>
                  </a:schemeClr>
                </a:solidFill>
              </a:rPr>
              <a:t>ePSS</a:t>
            </a:r>
            <a:r>
              <a:rPr lang="en-SG" sz="1400" i="1" dirty="0">
                <a:solidFill>
                  <a:schemeClr val="bg1">
                    <a:lumMod val="50000"/>
                  </a:schemeClr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152044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2960</Words>
  <Application>Microsoft Office PowerPoint</Application>
  <PresentationFormat>Widescreen</PresentationFormat>
  <Paragraphs>503</Paragraphs>
  <Slides>59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Aptos</vt:lpstr>
      <vt:lpstr>Aptos Display</vt:lpstr>
      <vt:lpstr>Arial</vt:lpstr>
      <vt:lpstr>Wingdings</vt:lpstr>
      <vt:lpstr>Office Theme</vt:lpstr>
      <vt:lpstr>Submission Template Integrated Buildability and Constructability Framework [Pilot] </vt:lpstr>
      <vt:lpstr>Executive Summary</vt:lpstr>
      <vt:lpstr>Site layout plans and relevant drawings</vt:lpstr>
      <vt:lpstr>Outline</vt:lpstr>
      <vt:lpstr>Summary of Productive Technologies</vt:lpstr>
      <vt:lpstr>Buildability</vt:lpstr>
      <vt:lpstr>Buildability – Pre-requisites  [All projects]</vt:lpstr>
      <vt:lpstr>Buildability – Pre-requisites  [Residential Non-landed projects]</vt:lpstr>
      <vt:lpstr>Buildability – Pre-requisites</vt:lpstr>
      <vt:lpstr>Buildability – Structural System</vt:lpstr>
      <vt:lpstr>Buildability – Structural System</vt:lpstr>
      <vt:lpstr>Buildability – Structural System [Buildable Features]</vt:lpstr>
      <vt:lpstr>Buildability – Architectural Wall System</vt:lpstr>
      <vt:lpstr>Buildability – Architectural Wall System</vt:lpstr>
      <vt:lpstr>Buildability – Architectural Finishes  [Wall]</vt:lpstr>
      <vt:lpstr>Buildability – Architectural Finishes  [Wall]</vt:lpstr>
      <vt:lpstr>Buildability – Architectural Finishes  [Floor and Ceiling]</vt:lpstr>
      <vt:lpstr>Buildability – Architectural Finishes  [Floor and Ceiling]</vt:lpstr>
      <vt:lpstr>Buildability – Architectural System [Buildable Features]</vt:lpstr>
      <vt:lpstr>Buildability – MEP System</vt:lpstr>
      <vt:lpstr>Buildability – MEP [Horizontal/Vertical/Plant]</vt:lpstr>
      <vt:lpstr>Buildability – MEP [Prefabricated Components]</vt:lpstr>
      <vt:lpstr>Constructability</vt:lpstr>
      <vt:lpstr>Constructability – Structural System [Pre-requisite] Design optimisation for efficient basement/substructure construction Item 1.1 Submit documentation demonstrating reduction of excavation volume</vt:lpstr>
      <vt:lpstr>Constructability – Structural System [Pre-requisite] Design optimisation for efficient basement/substructure construction Item 1.2 Submit documentation demonstrating construction sequence</vt:lpstr>
      <vt:lpstr>Constructability – Structural System [Pre-requisite] Formwork System Item 2 Min. 70% Vertical System Formwork [by vertical contact area]</vt:lpstr>
      <vt:lpstr>Constructability – Structural System [Pre-requisite] Formwork System Item 2 Min. 70% Vertical System Formwork [by vertical contact area]</vt:lpstr>
      <vt:lpstr>Constructability – Structural System [Pre-requisite] Formwork System Item 3 Min. 70% Horizontal System Formwork [by floor area]</vt:lpstr>
      <vt:lpstr>Constructability – Structural System [Pre-requisite] Formwork System Item 3 Min. 70% Horizontal System Formwork [by floor area]</vt:lpstr>
      <vt:lpstr>Constructability – Structural System [Pre-requisite] Design optimisation for efficient production Item 4.1 Submit evidence of design inputs from precaster / specialist </vt:lpstr>
      <vt:lpstr>Constructability – Structural System [Pre-requisite] Design considerations for practical construction Item 5.1 Submit documentation demonstrating that design includes permanent and temporary loads</vt:lpstr>
      <vt:lpstr>Constructability – Structural System [Pre-requisite] Design considerations for practical construction Item 5.2 Submit documentation demonstrating that components sizes are optimised for delivery with or without escort</vt:lpstr>
      <vt:lpstr>Constructability – Structural System [Pre-requisite] Design considerations for practical construction Item 5.3 Submit documentation demonstrating that sufficient space is catered for storage and installation of large structural components</vt:lpstr>
      <vt:lpstr>Constructability – Structural System [Pre-requisite] Design considerations for practical construction Item 5.4 Submit documentation demonstrating design of self-supporting components to reduce false work</vt:lpstr>
      <vt:lpstr>Constructability – Structural System [Pre-requisite] Design considerations for practical construction Item 5.5 Submit documentation demonstrating studies on access and lifting plan (ensure lifting operations are within height limits)</vt:lpstr>
      <vt:lpstr>Constructability – Structural System [Pre-requisite] Design considerations for practical construction Item 5.6 Submit productive practices for installation of PPVC/APCS/MET/Structural Steel system</vt:lpstr>
      <vt:lpstr>Constructability – Architectural System [Pre-requisite] Design optimisation for efficient production Item 1.1 Submit evidence of design inputs from precaster / specialist </vt:lpstr>
      <vt:lpstr>Constructability – Architectural System [Pre-requisite] Design considerations for practical construction Item 2.1 Submit documentation demonstrating that design includes loadings for architectural finishes</vt:lpstr>
      <vt:lpstr>Constructability – Architectural System [Pre-requisite] Design considerations for practical construction Item 2.2 Submit documentation demonstrating that components sizes are optimised for delivery with or without escort</vt:lpstr>
      <vt:lpstr>Constructability – Architectural System [Pre-requisite] Design considerations for practical construction Item 2.3 Submit documentation demonstrating that sufficient space is catered for storage and installation of large architectural components</vt:lpstr>
      <vt:lpstr>Constructability – Architectural System [Pre-requisite] Design considerations for practical construction Item 2.4 Submit productive practices for installation of architectural wall</vt:lpstr>
      <vt:lpstr>Constructability – Architectural System [Pre-requisite] Design considerations for practical construction Item 2.5 Submit productive practices for installation of architectural finishes</vt:lpstr>
      <vt:lpstr>Constructability – MEP System [Pre-requisite] Design optimisation for efficient production Item 1.1 Submit evidence of design inputs from PMEP specialist </vt:lpstr>
      <vt:lpstr>Constructability – MEP System [Pre-requisite] Design considerations for practical construction Item 2.1 Submit documentation demonstrating that design includes loadings for PMEP modules</vt:lpstr>
      <vt:lpstr>Constructability – MEP System [Pre-requisite] Design considerations for practical construction Item 2.2 Submit documentation demonstrating that module sizes are optimised for delivery with or without escort</vt:lpstr>
      <vt:lpstr>Constructability – MEP System [Pre-requisite] Design considerations for practical construction Item 2.3 Submit documentation demonstrating that sufficient space is catered for storage and installation of large PMEP components</vt:lpstr>
      <vt:lpstr>Constructability – MEP System [Pre-requisite] Design considerations for practical construction Item 2.4 Submit productive practices for installation of PMEP modules</vt:lpstr>
      <vt:lpstr>Integrated Digital Delivery [IDD]</vt:lpstr>
      <vt:lpstr>Constructability – IDD [Pre-requisites] For more details, please refer to https://go.gov.sg/iddusecases</vt:lpstr>
      <vt:lpstr>Constructability – IDD [Pre-requisites] For more details, please refer to https://go.gov.sg/iddusecases</vt:lpstr>
      <vt:lpstr>Constructability – IDD For more details, please refer to https://go.gov.sg/iddusecases</vt:lpstr>
      <vt:lpstr>Constructability – IDD For more details, please refer to https://go.gov.sg/iddusecases</vt:lpstr>
      <vt:lpstr>Robotics &amp; Automation</vt:lpstr>
      <vt:lpstr>Constructability – R&amp;A Solutions</vt:lpstr>
      <vt:lpstr>Productivity Improvement [For projects with min. productivity improvement requirements]</vt:lpstr>
      <vt:lpstr>Productivity Improvement Provide breakdown of planned manday utilisation</vt:lpstr>
      <vt:lpstr>Productivity Improvement Manday Utilisation Histogram [Mandays vs. Months]</vt:lpstr>
      <vt:lpstr>Productivity Improvement Provide breakdown of planned manpower utilisation</vt:lpstr>
      <vt:lpstr>Productivity Improvement Manpower Utilisation Histogram [Manpower vs. Months]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 Min WONG (BCA)</dc:creator>
  <cp:lastModifiedBy>Jia Min WONG (BCA)</cp:lastModifiedBy>
  <cp:revision>135</cp:revision>
  <dcterms:created xsi:type="dcterms:W3CDTF">2025-06-26T03:37:54Z</dcterms:created>
  <dcterms:modified xsi:type="dcterms:W3CDTF">2025-09-23T02:12:18Z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34c4c7-833e-41e4-b0ab-cdb227a2f6f7_Enabled">
    <vt:lpwstr>true</vt:lpwstr>
  </property>
  <property fmtid="{D5CDD505-2E9C-101B-9397-08002B2CF9AE}" pid="3" name="MSIP_Label_5434c4c7-833e-41e4-b0ab-cdb227a2f6f7_SetDate">
    <vt:lpwstr>2025-06-26T03:53:40Z</vt:lpwstr>
  </property>
  <property fmtid="{D5CDD505-2E9C-101B-9397-08002B2CF9AE}" pid="4" name="MSIP_Label_5434c4c7-833e-41e4-b0ab-cdb227a2f6f7_Method">
    <vt:lpwstr>Privileged</vt:lpwstr>
  </property>
  <property fmtid="{D5CDD505-2E9C-101B-9397-08002B2CF9AE}" pid="5" name="MSIP_Label_5434c4c7-833e-41e4-b0ab-cdb227a2f6f7_Name">
    <vt:lpwstr>Official (Open)</vt:lpwstr>
  </property>
  <property fmtid="{D5CDD505-2E9C-101B-9397-08002B2CF9AE}" pid="6" name="MSIP_Label_5434c4c7-833e-41e4-b0ab-cdb227a2f6f7_SiteId">
    <vt:lpwstr>0b11c524-9a1c-4e1b-84cb-6336aefc2243</vt:lpwstr>
  </property>
  <property fmtid="{D5CDD505-2E9C-101B-9397-08002B2CF9AE}" pid="7" name="MSIP_Label_5434c4c7-833e-41e4-b0ab-cdb227a2f6f7_ActionId">
    <vt:lpwstr>31682dde-c22c-4dd9-a440-e52b9211d7a6</vt:lpwstr>
  </property>
  <property fmtid="{D5CDD505-2E9C-101B-9397-08002B2CF9AE}" pid="8" name="MSIP_Label_5434c4c7-833e-41e4-b0ab-cdb227a2f6f7_ContentBits">
    <vt:lpwstr>0</vt:lpwstr>
  </property>
  <property fmtid="{D5CDD505-2E9C-101B-9397-08002B2CF9AE}" pid="9" name="MSIP_Label_5434c4c7-833e-41e4-b0ab-cdb227a2f6f7_Tag">
    <vt:lpwstr>10, 0, 1, 1</vt:lpwstr>
  </property>
</Properties>
</file>