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77" r:id="rId5"/>
    <p:sldId id="1798" r:id="rId6"/>
    <p:sldId id="1823" r:id="rId7"/>
    <p:sldId id="1843" r:id="rId8"/>
    <p:sldId id="1844" r:id="rId9"/>
    <p:sldId id="1129" r:id="rId10"/>
    <p:sldId id="1840" r:id="rId11"/>
    <p:sldId id="278" r:id="rId12"/>
    <p:sldId id="262" r:id="rId13"/>
    <p:sldId id="1845" r:id="rId14"/>
    <p:sldId id="263" r:id="rId15"/>
    <p:sldId id="260" r:id="rId16"/>
    <p:sldId id="287" r:id="rId17"/>
    <p:sldId id="290" r:id="rId18"/>
    <p:sldId id="289" r:id="rId19"/>
    <p:sldId id="291" r:id="rId20"/>
    <p:sldId id="268" r:id="rId21"/>
    <p:sldId id="1133" r:id="rId22"/>
    <p:sldId id="1846" r:id="rId23"/>
    <p:sldId id="1127" r:id="rId24"/>
    <p:sldId id="1131" r:id="rId25"/>
    <p:sldId id="1838" r:id="rId26"/>
    <p:sldId id="1847" r:id="rId27"/>
    <p:sldId id="1839" r:id="rId28"/>
    <p:sldId id="1132" r:id="rId29"/>
    <p:sldId id="112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C81900-FBB4-30D1-6619-569B724ED2CB}" name="Zhen Jie YUE (SEAB)" initials="Z(" userId="S::yue_zhen_jie@seab.gov.sg::f33ff258-228d-408a-bd25-36ea350483ae" providerId="AD"/>
  <p188:author id="{0305F901-3AA3-F525-5EB8-95C63EF28293}" name="Tze Chiang LOCK (SEAB)" initials="T(" userId="S::lock_tze_chiang@seab.gov.sg::7080550d-652c-4719-9507-7e4182c78016" providerId="AD"/>
  <p188:author id="{7C71AF02-AB53-963E-378D-262269499A6C}" name="Caleb YEE (SEAB)" initials="C(" userId="S::caleb_yee@seab.gov.sg::df01f3fd-9035-49e1-8924-1fa46970de44" providerId="AD"/>
  <p188:author id="{27A0CA05-4534-E567-87CC-3F1B054B3194}" name="Oliver JUNUS (SEAB)" initials="OJ" userId="S::Oliver_JUNUS@seab.gov.sg::b27ddb2b-d8e0-4e9b-b776-624a5713c179" providerId="AD"/>
  <p188:author id="{184AB20C-8153-0053-384C-E3F061AEB266}" name="Li Ling ANG (SEAB)" initials="LLA(" userId="S::ANG_Li_Ling@seab.gov.sg::e1c76c5c-7532-4fc5-b4e8-f669587f2501" providerId="AD"/>
  <p188:author id="{C154760D-72CE-B8E5-5435-432C26C9F028}" name="Marcus LEONG (SEAB)" initials="ML(" userId="S::Marcus_LEONG@seab.gov.sg::cc9161f7-2d34-4317-a8b9-03aee3651484" providerId="AD"/>
  <p188:author id="{D8D46178-9683-E02C-5F64-672E2A446AF1}" name="Jye Yuin TOO (SEAB)" initials="J(" userId="S::too_jye_yuin@seab.gov.sg::f2a70fe1-ff40-45a9-a028-8e1207407136" providerId="AD"/>
  <p188:author id="{A230E38F-9CC6-DED1-0532-DC577CB78F74}" name="Gerald THAM (SEAB)" initials="G(" userId="S::gerald_tham@seab.gov.sg::e69866b9-9cd4-4e8b-9dd5-b77d020ea07d" providerId="AD"/>
  <p188:author id="{7EDFE2EC-7CD4-C5B8-E8B8-E3AADF78DFED}" name="Qi Yang NEO (SEAB)" initials="Q(" userId="S::neo_qi_yang@seab.gov.sg::578bed89-ec36-4f75-bc0b-f19956747c02" providerId="AD"/>
  <p188:author id="{C20879F3-C9E1-C024-7F8B-7E0CAF5760C2}" name="Marcus LEONG (SEAB)" initials="M(" userId="S::marcus_leong@seab.gov.sg::cc9161f7-2d34-4317-a8b9-03aee3651484" providerId="AD"/>
  <p188:author id="{5DC554FE-8F7F-7413-C08E-097BFDC00B1E}" name="Li Ling ANG (SEAB)" initials="L(" userId="S::ang_li_ling@seab.gov.sg::e1c76c5c-7532-4fc5-b4e8-f669587f250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20916F-9934-484F-B4A4-BB522A10BBAF}" v="13" dt="2025-08-22T06:27:21.891"/>
    <p1510:client id="{7B24FDA3-4B6E-4761-8BBC-34A6303EF02B}" v="302" dt="2025-08-22T09:03:03.319"/>
    <p1510:client id="{F51B9171-6916-58D1-45EB-6293CDFDE85F}" v="35" dt="2025-08-22T06:34:22.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971160-A611-495A-9D61-2EF0CE3D2BDE}" type="datetimeFigureOut">
              <a:rPr lang="en-SG" smtClean="0"/>
              <a:t>25/8/2025</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09F1A-0E87-4423-9ECD-537F6D6DAFE7}" type="slidenum">
              <a:rPr lang="en-SG" smtClean="0"/>
              <a:t>‹#›</a:t>
            </a:fld>
            <a:endParaRPr lang="en-SG"/>
          </a:p>
        </p:txBody>
      </p:sp>
    </p:spTree>
    <p:extLst>
      <p:ext uri="{BB962C8B-B14F-4D97-AF65-F5344CB8AC3E}">
        <p14:creationId xmlns:p14="http://schemas.microsoft.com/office/powerpoint/2010/main" val="3614665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6038" cy="3598863"/>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426E5EE-1EDA-4230-9ED0-A6199E89E8BC}" type="slidenum">
              <a:rPr lang="en-GB" smtClean="0"/>
              <a:pPr/>
              <a:t>2</a:t>
            </a:fld>
            <a:endParaRPr lang="en-GB"/>
          </a:p>
        </p:txBody>
      </p:sp>
      <p:sp>
        <p:nvSpPr>
          <p:cNvPr id="5" name="Header Placeholder 4"/>
          <p:cNvSpPr>
            <a:spLocks noGrp="1"/>
          </p:cNvSpPr>
          <p:nvPr>
            <p:ph type="hdr" sz="quarter" idx="11"/>
          </p:nvPr>
        </p:nvSpPr>
        <p:spPr/>
        <p:txBody>
          <a:bodyPr/>
          <a:lstStyle/>
          <a:p>
            <a:r>
              <a:rPr lang="en-GB"/>
              <a:t>RESTRICTED</a:t>
            </a:r>
          </a:p>
        </p:txBody>
      </p:sp>
    </p:spTree>
    <p:extLst>
      <p:ext uri="{BB962C8B-B14F-4D97-AF65-F5344CB8AC3E}">
        <p14:creationId xmlns:p14="http://schemas.microsoft.com/office/powerpoint/2010/main" val="2714875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6038" cy="3598863"/>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426E5EE-1EDA-4230-9ED0-A6199E89E8BC}" type="slidenum">
              <a:rPr lang="en-GB" smtClean="0"/>
              <a:pPr/>
              <a:t>3</a:t>
            </a:fld>
            <a:endParaRPr lang="en-GB"/>
          </a:p>
        </p:txBody>
      </p:sp>
      <p:sp>
        <p:nvSpPr>
          <p:cNvPr id="5" name="Header Placeholder 4"/>
          <p:cNvSpPr>
            <a:spLocks noGrp="1"/>
          </p:cNvSpPr>
          <p:nvPr>
            <p:ph type="hdr" sz="quarter" idx="11"/>
          </p:nvPr>
        </p:nvSpPr>
        <p:spPr/>
        <p:txBody>
          <a:bodyPr/>
          <a:lstStyle/>
          <a:p>
            <a:r>
              <a:rPr lang="en-GB"/>
              <a:t>RESTRICTED</a:t>
            </a:r>
          </a:p>
        </p:txBody>
      </p:sp>
    </p:spTree>
    <p:extLst>
      <p:ext uri="{BB962C8B-B14F-4D97-AF65-F5344CB8AC3E}">
        <p14:creationId xmlns:p14="http://schemas.microsoft.com/office/powerpoint/2010/main" val="3447085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6038" cy="3598863"/>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426E5EE-1EDA-4230-9ED0-A6199E89E8BC}" type="slidenum">
              <a:rPr lang="en-GB" smtClean="0"/>
              <a:pPr/>
              <a:t>4</a:t>
            </a:fld>
            <a:endParaRPr lang="en-GB"/>
          </a:p>
        </p:txBody>
      </p:sp>
      <p:sp>
        <p:nvSpPr>
          <p:cNvPr id="5" name="Header Placeholder 4"/>
          <p:cNvSpPr>
            <a:spLocks noGrp="1"/>
          </p:cNvSpPr>
          <p:nvPr>
            <p:ph type="hdr" sz="quarter" idx="11"/>
          </p:nvPr>
        </p:nvSpPr>
        <p:spPr/>
        <p:txBody>
          <a:bodyPr/>
          <a:lstStyle/>
          <a:p>
            <a:r>
              <a:rPr lang="en-GB"/>
              <a:t>RESTRICTED</a:t>
            </a:r>
          </a:p>
        </p:txBody>
      </p:sp>
    </p:spTree>
    <p:extLst>
      <p:ext uri="{BB962C8B-B14F-4D97-AF65-F5344CB8AC3E}">
        <p14:creationId xmlns:p14="http://schemas.microsoft.com/office/powerpoint/2010/main" val="151072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6038" cy="3598863"/>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426E5EE-1EDA-4230-9ED0-A6199E89E8BC}" type="slidenum">
              <a:rPr lang="en-GB" smtClean="0"/>
              <a:pPr/>
              <a:t>5</a:t>
            </a:fld>
            <a:endParaRPr lang="en-GB"/>
          </a:p>
        </p:txBody>
      </p:sp>
      <p:sp>
        <p:nvSpPr>
          <p:cNvPr id="5" name="Header Placeholder 4"/>
          <p:cNvSpPr>
            <a:spLocks noGrp="1"/>
          </p:cNvSpPr>
          <p:nvPr>
            <p:ph type="hdr" sz="quarter" idx="11"/>
          </p:nvPr>
        </p:nvSpPr>
        <p:spPr/>
        <p:txBody>
          <a:bodyPr/>
          <a:lstStyle/>
          <a:p>
            <a:r>
              <a:rPr lang="en-GB"/>
              <a:t>RESTRICTED</a:t>
            </a:r>
          </a:p>
        </p:txBody>
      </p:sp>
    </p:spTree>
    <p:extLst>
      <p:ext uri="{BB962C8B-B14F-4D97-AF65-F5344CB8AC3E}">
        <p14:creationId xmlns:p14="http://schemas.microsoft.com/office/powerpoint/2010/main" val="372514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ECEBC-106F-C06F-8B34-5449FD39C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BD3ED-1100-39CA-76CE-E6A95B3CBC25}"/>
              </a:ext>
            </a:extLst>
          </p:cNvPr>
          <p:cNvSpPr>
            <a:spLocks noGrp="1" noRot="1" noChangeAspect="1"/>
          </p:cNvSpPr>
          <p:nvPr>
            <p:ph type="sldImg"/>
          </p:nvPr>
        </p:nvSpPr>
        <p:spPr>
          <a:xfrm>
            <a:off x="460375" y="720725"/>
            <a:ext cx="6396038" cy="3598863"/>
          </a:xfrm>
        </p:spPr>
      </p:sp>
      <p:sp>
        <p:nvSpPr>
          <p:cNvPr id="3" name="Notes Placeholder 2">
            <a:extLst>
              <a:ext uri="{FF2B5EF4-FFF2-40B4-BE49-F238E27FC236}">
                <a16:creationId xmlns:a16="http://schemas.microsoft.com/office/drawing/2014/main" id="{BA41E3F5-E5F4-E19E-22A2-E1F9FF0CAC81}"/>
              </a:ext>
            </a:extLst>
          </p:cNvPr>
          <p:cNvSpPr>
            <a:spLocks noGrp="1"/>
          </p:cNvSpPr>
          <p:nvPr>
            <p:ph type="body" idx="1"/>
          </p:nvPr>
        </p:nvSpPr>
        <p:spPr/>
        <p:txBody>
          <a:bodyPr>
            <a:normAutofit/>
          </a:bodyPr>
          <a:lstStyle/>
          <a:p>
            <a:endParaRPr lang="en-GB"/>
          </a:p>
        </p:txBody>
      </p:sp>
      <p:sp>
        <p:nvSpPr>
          <p:cNvPr id="4" name="Slide Number Placeholder 3">
            <a:extLst>
              <a:ext uri="{FF2B5EF4-FFF2-40B4-BE49-F238E27FC236}">
                <a16:creationId xmlns:a16="http://schemas.microsoft.com/office/drawing/2014/main" id="{DD7A7094-09A4-099E-D0F0-760CAD604B56}"/>
              </a:ext>
            </a:extLst>
          </p:cNvPr>
          <p:cNvSpPr>
            <a:spLocks noGrp="1"/>
          </p:cNvSpPr>
          <p:nvPr>
            <p:ph type="sldNum" sz="quarter" idx="10"/>
          </p:nvPr>
        </p:nvSpPr>
        <p:spPr/>
        <p:txBody>
          <a:bodyPr/>
          <a:lstStyle/>
          <a:p>
            <a:fld id="{E426E5EE-1EDA-4230-9ED0-A6199E89E8BC}" type="slidenum">
              <a:rPr lang="en-GB" smtClean="0"/>
              <a:pPr/>
              <a:t>10</a:t>
            </a:fld>
            <a:endParaRPr lang="en-GB"/>
          </a:p>
        </p:txBody>
      </p:sp>
      <p:sp>
        <p:nvSpPr>
          <p:cNvPr id="5" name="Header Placeholder 4">
            <a:extLst>
              <a:ext uri="{FF2B5EF4-FFF2-40B4-BE49-F238E27FC236}">
                <a16:creationId xmlns:a16="http://schemas.microsoft.com/office/drawing/2014/main" id="{D6A13DE9-13BC-4B13-17B5-2054F54FCCFF}"/>
              </a:ext>
            </a:extLst>
          </p:cNvPr>
          <p:cNvSpPr>
            <a:spLocks noGrp="1"/>
          </p:cNvSpPr>
          <p:nvPr>
            <p:ph type="hdr" sz="quarter" idx="11"/>
          </p:nvPr>
        </p:nvSpPr>
        <p:spPr/>
        <p:txBody>
          <a:bodyPr/>
          <a:lstStyle/>
          <a:p>
            <a:r>
              <a:rPr lang="en-GB"/>
              <a:t>RESTRICTED</a:t>
            </a:r>
          </a:p>
        </p:txBody>
      </p:sp>
    </p:spTree>
    <p:extLst>
      <p:ext uri="{BB962C8B-B14F-4D97-AF65-F5344CB8AC3E}">
        <p14:creationId xmlns:p14="http://schemas.microsoft.com/office/powerpoint/2010/main" val="1228798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A772-193A-DC44-ABA5-ABC4BCBA4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37C6E-E390-ABB0-ED7B-C60A703B087E}"/>
              </a:ext>
            </a:extLst>
          </p:cNvPr>
          <p:cNvSpPr>
            <a:spLocks noGrp="1" noRot="1" noChangeAspect="1"/>
          </p:cNvSpPr>
          <p:nvPr>
            <p:ph type="sldImg"/>
          </p:nvPr>
        </p:nvSpPr>
        <p:spPr>
          <a:xfrm>
            <a:off x="460375" y="720725"/>
            <a:ext cx="6396038" cy="3598863"/>
          </a:xfrm>
        </p:spPr>
      </p:sp>
      <p:sp>
        <p:nvSpPr>
          <p:cNvPr id="3" name="Notes Placeholder 2">
            <a:extLst>
              <a:ext uri="{FF2B5EF4-FFF2-40B4-BE49-F238E27FC236}">
                <a16:creationId xmlns:a16="http://schemas.microsoft.com/office/drawing/2014/main" id="{53E16F41-B20F-8D2C-0565-487EEEFA3076}"/>
              </a:ext>
            </a:extLst>
          </p:cNvPr>
          <p:cNvSpPr>
            <a:spLocks noGrp="1"/>
          </p:cNvSpPr>
          <p:nvPr>
            <p:ph type="body" idx="1"/>
          </p:nvPr>
        </p:nvSpPr>
        <p:spPr/>
        <p:txBody>
          <a:bodyPr>
            <a:normAutofit/>
          </a:bodyPr>
          <a:lstStyle/>
          <a:p>
            <a:endParaRPr lang="en-GB"/>
          </a:p>
        </p:txBody>
      </p:sp>
      <p:sp>
        <p:nvSpPr>
          <p:cNvPr id="4" name="Slide Number Placeholder 3">
            <a:extLst>
              <a:ext uri="{FF2B5EF4-FFF2-40B4-BE49-F238E27FC236}">
                <a16:creationId xmlns:a16="http://schemas.microsoft.com/office/drawing/2014/main" id="{4E017B9B-C2BE-50E6-42FD-D6A388C36858}"/>
              </a:ext>
            </a:extLst>
          </p:cNvPr>
          <p:cNvSpPr>
            <a:spLocks noGrp="1"/>
          </p:cNvSpPr>
          <p:nvPr>
            <p:ph type="sldNum" sz="quarter" idx="10"/>
          </p:nvPr>
        </p:nvSpPr>
        <p:spPr/>
        <p:txBody>
          <a:bodyPr/>
          <a:lstStyle/>
          <a:p>
            <a:fld id="{E426E5EE-1EDA-4230-9ED0-A6199E89E8BC}" type="slidenum">
              <a:rPr lang="en-GB" smtClean="0"/>
              <a:pPr/>
              <a:t>19</a:t>
            </a:fld>
            <a:endParaRPr lang="en-GB"/>
          </a:p>
        </p:txBody>
      </p:sp>
      <p:sp>
        <p:nvSpPr>
          <p:cNvPr id="5" name="Header Placeholder 4">
            <a:extLst>
              <a:ext uri="{FF2B5EF4-FFF2-40B4-BE49-F238E27FC236}">
                <a16:creationId xmlns:a16="http://schemas.microsoft.com/office/drawing/2014/main" id="{C5A8FED2-AD99-5C0D-8227-DD199DC10BD3}"/>
              </a:ext>
            </a:extLst>
          </p:cNvPr>
          <p:cNvSpPr>
            <a:spLocks noGrp="1"/>
          </p:cNvSpPr>
          <p:nvPr>
            <p:ph type="hdr" sz="quarter" idx="11"/>
          </p:nvPr>
        </p:nvSpPr>
        <p:spPr/>
        <p:txBody>
          <a:bodyPr/>
          <a:lstStyle/>
          <a:p>
            <a:r>
              <a:rPr lang="en-GB"/>
              <a:t>RESTRICTED</a:t>
            </a:r>
          </a:p>
        </p:txBody>
      </p:sp>
    </p:spTree>
    <p:extLst>
      <p:ext uri="{BB962C8B-B14F-4D97-AF65-F5344CB8AC3E}">
        <p14:creationId xmlns:p14="http://schemas.microsoft.com/office/powerpoint/2010/main" val="2878709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6122-1A86-F6D4-C742-885B423257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90E60813-7FD0-B46E-6A73-C359865573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0CF72B96-234D-529E-639E-4E07F33F831F}"/>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5" name="Footer Placeholder 4">
            <a:extLst>
              <a:ext uri="{FF2B5EF4-FFF2-40B4-BE49-F238E27FC236}">
                <a16:creationId xmlns:a16="http://schemas.microsoft.com/office/drawing/2014/main" id="{6A7D64BF-7F6F-AA53-DA19-9925077056E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5B670869-B4A0-E7BA-400A-0702E4221F19}"/>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16112561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DAB18-4866-6AE0-B8B4-18EBDDFD162D}"/>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F216DC62-CF11-B642-BC51-8353722B36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AED12E44-DAE0-95A0-8075-29BFD1995E24}"/>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5" name="Footer Placeholder 4">
            <a:extLst>
              <a:ext uri="{FF2B5EF4-FFF2-40B4-BE49-F238E27FC236}">
                <a16:creationId xmlns:a16="http://schemas.microsoft.com/office/drawing/2014/main" id="{BDFB0A28-38BC-70F3-6AC3-63B22A34A65A}"/>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91EA5E4A-98D6-D006-9862-205DAFC86905}"/>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355291108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440B4-0E76-B82F-3168-DDA8C7CCC3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8D6541EF-0BD1-B3D2-C3CB-AF22C30745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A13A5B-3CD2-9F24-A3ED-731D976BAFDF}"/>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5" name="Footer Placeholder 4">
            <a:extLst>
              <a:ext uri="{FF2B5EF4-FFF2-40B4-BE49-F238E27FC236}">
                <a16:creationId xmlns:a16="http://schemas.microsoft.com/office/drawing/2014/main" id="{5D4F5701-92E0-6341-8A52-AE5C4DDB32C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B6357126-6B23-F0B7-39DA-551537B42A11}"/>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398985587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98D14-FA3F-92FA-6870-561DDD156455}"/>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E34CC5FA-27C1-BCB0-CB69-2FEAD191BA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07D0A5A3-1830-89CF-2B15-C405B11B3D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4EE44CD3-718D-D7A9-0CA1-DAD708250186}"/>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6" name="Footer Placeholder 5">
            <a:extLst>
              <a:ext uri="{FF2B5EF4-FFF2-40B4-BE49-F238E27FC236}">
                <a16:creationId xmlns:a16="http://schemas.microsoft.com/office/drawing/2014/main" id="{858E4ABC-E031-7B07-657A-0F56DE10BC4D}"/>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5FD4C2FF-45A0-F64A-E420-92FC6CD7B6AB}"/>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337773725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E4CE0-78A8-B0BA-6D37-C8C59758E544}"/>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7A08424D-08A6-1FC6-3794-7D45D79B6A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55DEC1-2A8D-221C-C3A3-BD91F17A83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3DAD76C3-A20E-58D6-7DF9-F312AD46E1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AE359B-C355-B1CA-22F2-77B7AEE799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1671C017-CE91-F7E0-4055-A252BFCA4D6D}"/>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8" name="Footer Placeholder 7">
            <a:extLst>
              <a:ext uri="{FF2B5EF4-FFF2-40B4-BE49-F238E27FC236}">
                <a16:creationId xmlns:a16="http://schemas.microsoft.com/office/drawing/2014/main" id="{881165D8-B407-A230-E523-FC12681670F3}"/>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08BAC778-D745-DDD0-9625-98C9ACBE9A26}"/>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412506981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56FAE-D23C-705F-0680-6E0DE823BFF1}"/>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6CAB87EA-0F0D-F7D9-8BAE-241DEE56643E}"/>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4" name="Footer Placeholder 3">
            <a:extLst>
              <a:ext uri="{FF2B5EF4-FFF2-40B4-BE49-F238E27FC236}">
                <a16:creationId xmlns:a16="http://schemas.microsoft.com/office/drawing/2014/main" id="{E7F8FBC9-95E2-0A2A-B2F7-8FFB2210FE7C}"/>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C8E77B55-B3F8-2D92-A6D3-671A8434D1FC}"/>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392562687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29267E-7236-157E-7EE5-7656AA7F7307}"/>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3" name="Footer Placeholder 2">
            <a:extLst>
              <a:ext uri="{FF2B5EF4-FFF2-40B4-BE49-F238E27FC236}">
                <a16:creationId xmlns:a16="http://schemas.microsoft.com/office/drawing/2014/main" id="{5B399E68-3D7B-A424-1B54-492564547254}"/>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BCB052B4-1BA6-A08B-0849-16AB814691DA}"/>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423476742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14637-3FD7-89D6-0C0B-D0658286EB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7B46CDFC-7120-D3FA-D2C0-BBEA7F43D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BCD99E7F-6896-1AF3-E0F5-8DFF14EB7F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6A9E9E-4CFE-F4E3-B8F2-0E8241AD3B18}"/>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6" name="Footer Placeholder 5">
            <a:extLst>
              <a:ext uri="{FF2B5EF4-FFF2-40B4-BE49-F238E27FC236}">
                <a16:creationId xmlns:a16="http://schemas.microsoft.com/office/drawing/2014/main" id="{BCAD0A15-AFB6-F67F-CED4-1363F42F5458}"/>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8C76D429-B423-89FD-05CE-072FC339274C}"/>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24390545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107BB-1267-E8D7-670F-8F67AB94D2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4E478F1B-EE53-C1D3-4D8F-B4431E7C6C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5C27B082-F85B-7DD4-DC8C-293C7906E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7037E0-68BC-3CEB-2ADF-CBA013399BA3}"/>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6" name="Footer Placeholder 5">
            <a:extLst>
              <a:ext uri="{FF2B5EF4-FFF2-40B4-BE49-F238E27FC236}">
                <a16:creationId xmlns:a16="http://schemas.microsoft.com/office/drawing/2014/main" id="{EBC2C31D-4763-B605-2B2D-C1BF877C96E9}"/>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EB868E74-0DE3-6CA0-A8FD-AB2DB7C54F81}"/>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274346534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59AB2-14C9-D0B7-4305-9E3E4167418C}"/>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F35100F4-9C16-94FD-B1DA-FD03DAFE8F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448D1588-68EA-6CD3-BD89-F1FCF3C144CD}"/>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5" name="Footer Placeholder 4">
            <a:extLst>
              <a:ext uri="{FF2B5EF4-FFF2-40B4-BE49-F238E27FC236}">
                <a16:creationId xmlns:a16="http://schemas.microsoft.com/office/drawing/2014/main" id="{CFE8144A-4F26-28A6-FA9C-E4672A5CCF16}"/>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B09AC0EB-57EC-4228-A7BF-F746B561D188}"/>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319039016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2F60EF-F16E-5B3C-9802-6E1A2F0798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5D4CCADF-1A18-3FA5-117A-7B056F0DF1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124865FD-EDA4-038C-6C1C-AD7A52EF305F}"/>
              </a:ext>
            </a:extLst>
          </p:cNvPr>
          <p:cNvSpPr>
            <a:spLocks noGrp="1"/>
          </p:cNvSpPr>
          <p:nvPr>
            <p:ph type="dt" sz="half" idx="10"/>
          </p:nvPr>
        </p:nvSpPr>
        <p:spPr/>
        <p:txBody>
          <a:bodyPr/>
          <a:lstStyle/>
          <a:p>
            <a:fld id="{52C3C2AD-1DB3-409E-BA42-4EDE5F278A95}" type="datetimeFigureOut">
              <a:rPr lang="en-SG" smtClean="0"/>
              <a:t>25/8/2025</a:t>
            </a:fld>
            <a:endParaRPr lang="en-SG"/>
          </a:p>
        </p:txBody>
      </p:sp>
      <p:sp>
        <p:nvSpPr>
          <p:cNvPr id="5" name="Footer Placeholder 4">
            <a:extLst>
              <a:ext uri="{FF2B5EF4-FFF2-40B4-BE49-F238E27FC236}">
                <a16:creationId xmlns:a16="http://schemas.microsoft.com/office/drawing/2014/main" id="{F8344160-6ACC-4C73-3390-C40DDD62145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EB19B9E6-B437-3C88-534C-2E3F7020A46B}"/>
              </a:ext>
            </a:extLst>
          </p:cNvPr>
          <p:cNvSpPr>
            <a:spLocks noGrp="1"/>
          </p:cNvSpPr>
          <p:nvPr>
            <p:ph type="sldNum" sz="quarter" idx="12"/>
          </p:nvPr>
        </p:nvSpPr>
        <p:spPr/>
        <p:txBody>
          <a:bodyPr/>
          <a:lstStyle/>
          <a:p>
            <a:fld id="{00BB5F24-E86D-410F-9553-0E2326D9424B}" type="slidenum">
              <a:rPr lang="en-SG" smtClean="0"/>
              <a:t>‹#›</a:t>
            </a:fld>
            <a:endParaRPr lang="en-SG"/>
          </a:p>
        </p:txBody>
      </p:sp>
    </p:spTree>
    <p:extLst>
      <p:ext uri="{BB962C8B-B14F-4D97-AF65-F5344CB8AC3E}">
        <p14:creationId xmlns:p14="http://schemas.microsoft.com/office/powerpoint/2010/main" val="147237681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7" name="Straight Connector 6"/>
          <p:cNvCxnSpPr/>
          <p:nvPr userDrawn="1"/>
        </p:nvCxnSpPr>
        <p:spPr>
          <a:xfrm>
            <a:off x="0" y="3388657"/>
            <a:ext cx="12192000" cy="0"/>
          </a:xfrm>
          <a:prstGeom prst="line">
            <a:avLst/>
          </a:prstGeom>
          <a:ln w="38100">
            <a:solidFill>
              <a:srgbClr val="9D864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721" y="1909479"/>
            <a:ext cx="2491477" cy="2675965"/>
          </a:xfrm>
          <a:prstGeom prst="rect">
            <a:avLst/>
          </a:prstGeom>
        </p:spPr>
      </p:pic>
    </p:spTree>
    <p:extLst>
      <p:ext uri="{BB962C8B-B14F-4D97-AF65-F5344CB8AC3E}">
        <p14:creationId xmlns:p14="http://schemas.microsoft.com/office/powerpoint/2010/main" val="395410828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7BD9C3-2D88-4E3F-D3E6-05E8D2740D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4E295DCE-4A95-353A-93E0-A0433AFAB1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A598B2B0-75CF-CAC2-059C-6F4360BCD5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C3C2AD-1DB3-409E-BA42-4EDE5F278A95}" type="datetimeFigureOut">
              <a:rPr lang="en-SG" smtClean="0"/>
              <a:t>25/8/2025</a:t>
            </a:fld>
            <a:endParaRPr lang="en-SG"/>
          </a:p>
        </p:txBody>
      </p:sp>
      <p:sp>
        <p:nvSpPr>
          <p:cNvPr id="5" name="Footer Placeholder 4">
            <a:extLst>
              <a:ext uri="{FF2B5EF4-FFF2-40B4-BE49-F238E27FC236}">
                <a16:creationId xmlns:a16="http://schemas.microsoft.com/office/drawing/2014/main" id="{248ACB16-D917-4B2C-9702-17BFA73703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C9896B57-3A17-227D-3F81-512EB1528E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5F24-E86D-410F-9553-0E2326D9424B}" type="slidenum">
              <a:rPr lang="en-SG" smtClean="0"/>
              <a:t>‹#›</a:t>
            </a:fld>
            <a:endParaRPr lang="en-SG"/>
          </a:p>
        </p:txBody>
      </p:sp>
    </p:spTree>
    <p:extLst>
      <p:ext uri="{BB962C8B-B14F-4D97-AF65-F5344CB8AC3E}">
        <p14:creationId xmlns:p14="http://schemas.microsoft.com/office/powerpoint/2010/main" val="9208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EE7ADB5-460E-A531-DEAA-7A27B66B900D}"/>
              </a:ext>
            </a:extLst>
          </p:cNvPr>
          <p:cNvSpPr txBox="1"/>
          <p:nvPr/>
        </p:nvSpPr>
        <p:spPr>
          <a:xfrm>
            <a:off x="3391900" y="1745312"/>
            <a:ext cx="7807035" cy="3046988"/>
          </a:xfrm>
          <a:prstGeom prst="rect">
            <a:avLst/>
          </a:prstGeom>
          <a:ln/>
        </p:spPr>
        <p:style>
          <a:lnRef idx="2">
            <a:schemeClr val="accent4"/>
          </a:lnRef>
          <a:fillRef idx="1">
            <a:schemeClr val="lt1"/>
          </a:fillRef>
          <a:effectRef idx="0">
            <a:schemeClr val="accent4"/>
          </a:effectRef>
          <a:fontRef idx="minor">
            <a:schemeClr val="dk1"/>
          </a:fontRef>
        </p:style>
        <p:txBody>
          <a:bodyPr wrap="square" lIns="91440" tIns="45720" rIns="91440" bIns="45720" rtlCol="0" anchor="t">
            <a:spAutoFit/>
          </a:bodyPr>
          <a:lstStyle/>
          <a:p>
            <a:pPr algn="ctr"/>
            <a:r>
              <a:rPr lang="en-US" sz="3600">
                <a:latin typeface="Calibri"/>
                <a:ea typeface="Verdana"/>
                <a:cs typeface="Calibri"/>
              </a:rPr>
              <a:t>N(T)-Level Computer Applications (CPA)</a:t>
            </a:r>
            <a:endParaRPr lang="en-US">
              <a:ea typeface="Verdana"/>
              <a:cs typeface="Calibri" panose="020F0502020204030204"/>
            </a:endParaRPr>
          </a:p>
          <a:p>
            <a:pPr algn="ctr"/>
            <a:r>
              <a:rPr lang="en-US" sz="3600">
                <a:latin typeface="Calibri"/>
                <a:ea typeface="Verdana"/>
                <a:cs typeface="Calibri"/>
              </a:rPr>
              <a:t>O-Level Computing</a:t>
            </a:r>
          </a:p>
          <a:p>
            <a:pPr algn="ctr"/>
            <a:r>
              <a:rPr lang="en-US" sz="3600">
                <a:latin typeface="Calibri"/>
                <a:ea typeface="Verdana"/>
                <a:cs typeface="Calibri"/>
              </a:rPr>
              <a:t>H2 Computing</a:t>
            </a:r>
          </a:p>
          <a:p>
            <a:pPr algn="ctr"/>
            <a:endParaRPr lang="en-US" sz="2800">
              <a:latin typeface="Verdana" panose="020B0604030504040204" pitchFamily="34" charset="0"/>
              <a:ea typeface="Verdana" panose="020B0604030504040204" pitchFamily="34" charset="0"/>
            </a:endParaRPr>
          </a:p>
          <a:p>
            <a:pPr algn="ctr"/>
            <a:endParaRPr lang="en-US" sz="2800">
              <a:latin typeface="Verdana" panose="020B0604030504040204" pitchFamily="34" charset="0"/>
              <a:ea typeface="Verdana" panose="020B0604030504040204" pitchFamily="34" charset="0"/>
            </a:endParaRPr>
          </a:p>
          <a:p>
            <a:pPr algn="ctr"/>
            <a:r>
              <a:rPr lang="en-US" sz="2800">
                <a:latin typeface="Verdana"/>
                <a:ea typeface="Verdana"/>
              </a:rPr>
              <a:t>For Candidate's Information</a:t>
            </a:r>
          </a:p>
        </p:txBody>
      </p:sp>
      <p:sp>
        <p:nvSpPr>
          <p:cNvPr id="2" name="TextBox 1">
            <a:extLst>
              <a:ext uri="{FF2B5EF4-FFF2-40B4-BE49-F238E27FC236}">
                <a16:creationId xmlns:a16="http://schemas.microsoft.com/office/drawing/2014/main" id="{161CFE4C-801E-C21A-3CA3-F5F9C36C2264}"/>
              </a:ext>
            </a:extLst>
          </p:cNvPr>
          <p:cNvSpPr txBox="1"/>
          <p:nvPr/>
        </p:nvSpPr>
        <p:spPr>
          <a:xfrm>
            <a:off x="9392525" y="6352554"/>
            <a:ext cx="26578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Last Updated: Aug 2025</a:t>
            </a:r>
            <a:endParaRPr lang="en-US"/>
          </a:p>
        </p:txBody>
      </p:sp>
    </p:spTree>
    <p:extLst>
      <p:ext uri="{BB962C8B-B14F-4D97-AF65-F5344CB8AC3E}">
        <p14:creationId xmlns:p14="http://schemas.microsoft.com/office/powerpoint/2010/main" val="245871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4">
            <a:extLst>
              <a:ext uri="{FF2B5EF4-FFF2-40B4-BE49-F238E27FC236}">
                <a16:creationId xmlns:a16="http://schemas.microsoft.com/office/drawing/2014/main" id="{8F2604AF-9895-CC35-2317-963485F63C8A}"/>
              </a:ext>
            </a:extLst>
          </p:cNvPr>
          <p:cNvSpPr txBox="1">
            <a:spLocks/>
          </p:cNvSpPr>
          <p:nvPr/>
        </p:nvSpPr>
        <p:spPr>
          <a:xfrm>
            <a:off x="1516032" y="2828068"/>
            <a:ext cx="8556611" cy="900025"/>
          </a:xfrm>
          <a:prstGeom prst="rect">
            <a:avLst/>
          </a:prstGeom>
          <a:ln w="19050">
            <a:solidFill>
              <a:schemeClr val="accent6">
                <a:lumMod val="50000"/>
              </a:schemeClr>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SG" sz="2400">
                <a:latin typeface="Arial" panose="020B0604020202020204" pitchFamily="34" charset="0"/>
                <a:cs typeface="Arial" panose="020B0604020202020204" pitchFamily="34" charset="0"/>
              </a:rPr>
              <a:t>This guide is to help candidates understand how to use SEAB eExam2 System for CPA / Computing Subject Papers</a:t>
            </a:r>
            <a:endParaRPr lang="en-SG" sz="2400">
              <a:highlight>
                <a:srgbClr val="FFFF00"/>
              </a:highlight>
              <a:latin typeface="Arial" panose="020B0604020202020204" pitchFamily="34" charset="0"/>
              <a:cs typeface="Arial" panose="020B0604020202020204" pitchFamily="34" charset="0"/>
            </a:endParaRPr>
          </a:p>
        </p:txBody>
      </p:sp>
      <p:sp>
        <p:nvSpPr>
          <p:cNvPr id="3" name="Line 6">
            <a:extLst>
              <a:ext uri="{FF2B5EF4-FFF2-40B4-BE49-F238E27FC236}">
                <a16:creationId xmlns:a16="http://schemas.microsoft.com/office/drawing/2014/main" id="{C9812CFE-A660-AFB9-C3F8-8E87920D53E3}"/>
              </a:ext>
            </a:extLst>
          </p:cNvPr>
          <p:cNvSpPr>
            <a:spLocks noChangeShapeType="1"/>
          </p:cNvSpPr>
          <p:nvPr/>
        </p:nvSpPr>
        <p:spPr bwMode="auto">
          <a:xfrm flipV="1">
            <a:off x="1516032" y="514018"/>
            <a:ext cx="9151968" cy="4326"/>
          </a:xfrm>
          <a:prstGeom prst="line">
            <a:avLst/>
          </a:prstGeom>
          <a:noFill/>
          <a:ln w="19050">
            <a:solidFill>
              <a:srgbClr val="BEA000"/>
            </a:solidFill>
            <a:round/>
            <a:headEnd/>
            <a:tailEnd/>
          </a:ln>
        </p:spPr>
        <p:txBody>
          <a:bodyPr/>
          <a:lstStyle/>
          <a:p>
            <a:endParaRPr lang="en-GB" sz="1800">
              <a:solidFill>
                <a:prstClr val="black"/>
              </a:solidFill>
            </a:endParaRPr>
          </a:p>
        </p:txBody>
      </p:sp>
      <p:sp>
        <p:nvSpPr>
          <p:cNvPr id="4" name="Rectangle 3">
            <a:extLst>
              <a:ext uri="{FF2B5EF4-FFF2-40B4-BE49-F238E27FC236}">
                <a16:creationId xmlns:a16="http://schemas.microsoft.com/office/drawing/2014/main" id="{BF5C8C6F-806A-383C-1FE4-A427893A2B99}"/>
              </a:ext>
            </a:extLst>
          </p:cNvPr>
          <p:cNvSpPr/>
          <p:nvPr/>
        </p:nvSpPr>
        <p:spPr>
          <a:xfrm>
            <a:off x="1523999" y="95897"/>
            <a:ext cx="7033180" cy="523220"/>
          </a:xfrm>
          <a:prstGeom prst="rect">
            <a:avLst/>
          </a:prstGeom>
        </p:spPr>
        <p:txBody>
          <a:bodyPr wrap="square">
            <a:spAutoFit/>
          </a:bodyPr>
          <a:lstStyle/>
          <a:p>
            <a:pPr marL="514338" indent="-514338" eaLnBrk="0" hangingPunct="0">
              <a:spcAft>
                <a:spcPts val="600"/>
              </a:spcAft>
            </a:pPr>
            <a:r>
              <a:rPr lang="en-US" sz="2800">
                <a:latin typeface="+mj-lt"/>
                <a:cs typeface="Arial" pitchFamily="34" charset="0"/>
              </a:rPr>
              <a:t>Context</a:t>
            </a:r>
          </a:p>
        </p:txBody>
      </p:sp>
      <p:sp>
        <p:nvSpPr>
          <p:cNvPr id="7" name="Slide Number Placeholder 5">
            <a:extLst>
              <a:ext uri="{FF2B5EF4-FFF2-40B4-BE49-F238E27FC236}">
                <a16:creationId xmlns:a16="http://schemas.microsoft.com/office/drawing/2014/main" id="{452FC5E0-C1E4-0805-17E9-7F5F27ACA992}"/>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2</a:t>
            </a:fld>
            <a:endParaRPr lang="en-US" sz="1400">
              <a:ea typeface="Calibri"/>
              <a:cs typeface="Calibri"/>
            </a:endParaRPr>
          </a:p>
        </p:txBody>
      </p:sp>
    </p:spTree>
    <p:extLst>
      <p:ext uri="{BB962C8B-B14F-4D97-AF65-F5344CB8AC3E}">
        <p14:creationId xmlns:p14="http://schemas.microsoft.com/office/powerpoint/2010/main" val="3345407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2EC864-C244-CE2F-FE99-B3ED4F2C26B8}"/>
              </a:ext>
            </a:extLst>
          </p:cNvPr>
          <p:cNvSpPr/>
          <p:nvPr/>
        </p:nvSpPr>
        <p:spPr>
          <a:xfrm>
            <a:off x="1524004" y="936465"/>
            <a:ext cx="9143996" cy="5016758"/>
          </a:xfrm>
          <a:prstGeom prst="rect">
            <a:avLst/>
          </a:prstGeom>
        </p:spPr>
        <p:txBody>
          <a:bodyPr wrap="square" lIns="91440" tIns="45720" rIns="91440" bIns="45720" anchor="t">
            <a:spAutoFit/>
          </a:bodyPr>
          <a:lstStyle/>
          <a:p>
            <a:pPr marL="513715" indent="-513715">
              <a:spcAft>
                <a:spcPts val="600"/>
              </a:spcAft>
            </a:pPr>
            <a:r>
              <a:rPr lang="en-US" sz="2000">
                <a:latin typeface="Arial"/>
                <a:cs typeface="Arial"/>
              </a:rPr>
              <a:t>a. Candidate’s Login</a:t>
            </a:r>
          </a:p>
          <a:p>
            <a:pPr marL="513715" indent="-513715">
              <a:spcAft>
                <a:spcPts val="600"/>
              </a:spcAft>
              <a:buFont typeface="Arial" panose="020B0604020202020204" pitchFamily="34" charset="0"/>
              <a:buChar char="•"/>
            </a:pPr>
            <a:r>
              <a:rPr lang="en-US" sz="2000">
                <a:latin typeface="Arial"/>
                <a:cs typeface="Arial"/>
              </a:rPr>
              <a:t>Exam Centre Key</a:t>
            </a:r>
          </a:p>
          <a:p>
            <a:pPr marL="513715" indent="-513715">
              <a:spcAft>
                <a:spcPts val="600"/>
              </a:spcAft>
              <a:buFont typeface="Arial" panose="020B0604020202020204" pitchFamily="34" charset="0"/>
              <a:buChar char="•"/>
            </a:pPr>
            <a:r>
              <a:rPr lang="en-US" sz="2000">
                <a:latin typeface="Arial"/>
                <a:cs typeface="Arial"/>
              </a:rPr>
              <a:t>Exam Instructions and Exam Resources Download Page for Candidates</a:t>
            </a:r>
          </a:p>
          <a:p>
            <a:pPr marL="513715" indent="-513715">
              <a:spcAft>
                <a:spcPts val="600"/>
              </a:spcAft>
            </a:pPr>
            <a:endParaRPr lang="en-US" sz="2000">
              <a:latin typeface="Arial"/>
              <a:cs typeface="Arial"/>
            </a:endParaRPr>
          </a:p>
          <a:p>
            <a:pPr marL="513715" indent="-513715">
              <a:spcAft>
                <a:spcPts val="600"/>
              </a:spcAft>
            </a:pPr>
            <a:r>
              <a:rPr lang="en-US" sz="2000">
                <a:latin typeface="Arial"/>
                <a:cs typeface="Arial"/>
              </a:rPr>
              <a:t>b. Start Exam</a:t>
            </a:r>
          </a:p>
          <a:p>
            <a:pPr marL="513715" indent="-513715">
              <a:spcAft>
                <a:spcPts val="600"/>
              </a:spcAft>
              <a:buFont typeface="Arial" panose="020B0604020202020204" pitchFamily="34" charset="0"/>
              <a:buChar char="•"/>
            </a:pPr>
            <a:r>
              <a:rPr lang="en-US" sz="2000">
                <a:latin typeface="Arial"/>
                <a:cs typeface="Arial"/>
              </a:rPr>
              <a:t>Candidate Working File Folders – </a:t>
            </a:r>
            <a:r>
              <a:rPr lang="en-US" sz="2000" err="1">
                <a:latin typeface="Arial"/>
                <a:cs typeface="Arial"/>
              </a:rPr>
              <a:t>ResourceFiles</a:t>
            </a:r>
            <a:r>
              <a:rPr lang="en-US" sz="2000">
                <a:latin typeface="Arial"/>
                <a:cs typeface="Arial"/>
              </a:rPr>
              <a:t> and </a:t>
            </a:r>
            <a:r>
              <a:rPr lang="en-US" sz="2000" err="1">
                <a:latin typeface="Arial"/>
                <a:cs typeface="Arial"/>
              </a:rPr>
              <a:t>OutputFiles</a:t>
            </a:r>
            <a:endParaRPr lang="en-US" sz="2000">
              <a:latin typeface="Arial"/>
              <a:cs typeface="Arial"/>
            </a:endParaRPr>
          </a:p>
          <a:p>
            <a:pPr marL="513715" indent="-513715">
              <a:spcAft>
                <a:spcPts val="600"/>
              </a:spcAft>
              <a:buFont typeface="Arial" panose="020B0604020202020204" pitchFamily="34" charset="0"/>
              <a:buChar char="•"/>
            </a:pPr>
            <a:r>
              <a:rPr lang="en-US" sz="2000">
                <a:latin typeface="Arial"/>
                <a:cs typeface="Arial"/>
              </a:rPr>
              <a:t>Candidate Submission</a:t>
            </a:r>
          </a:p>
          <a:p>
            <a:pPr marL="513715" indent="-513715">
              <a:spcAft>
                <a:spcPts val="600"/>
              </a:spcAft>
              <a:buFont typeface="Arial" panose="020B0604020202020204" pitchFamily="34" charset="0"/>
              <a:buChar char="•"/>
            </a:pPr>
            <a:r>
              <a:rPr lang="en-US" sz="2000">
                <a:latin typeface="Arial"/>
                <a:cs typeface="Arial"/>
              </a:rPr>
              <a:t>File Submission Error Messages</a:t>
            </a:r>
          </a:p>
          <a:p>
            <a:pPr marL="970915" lvl="1" indent="-513715">
              <a:spcAft>
                <a:spcPts val="600"/>
              </a:spcAft>
              <a:buFont typeface="Arial" panose="020B0604020202020204" pitchFamily="34" charset="0"/>
              <a:buChar char="•"/>
            </a:pPr>
            <a:r>
              <a:rPr lang="en-US" sz="2000">
                <a:latin typeface="Arial"/>
                <a:cs typeface="Arial"/>
              </a:rPr>
              <a:t>File Extension not permitted</a:t>
            </a:r>
          </a:p>
          <a:p>
            <a:pPr marL="970915" lvl="1" indent="-513715">
              <a:spcAft>
                <a:spcPts val="600"/>
              </a:spcAft>
              <a:buFont typeface="Arial" panose="020B0604020202020204" pitchFamily="34" charset="0"/>
              <a:buChar char="•"/>
            </a:pPr>
            <a:r>
              <a:rPr lang="en-US" sz="2000">
                <a:latin typeface="Arial"/>
                <a:cs typeface="Arial"/>
              </a:rPr>
              <a:t>File Size Limit Exceeded</a:t>
            </a:r>
          </a:p>
          <a:p>
            <a:pPr marL="970915" lvl="1" indent="-513715">
              <a:spcAft>
                <a:spcPts val="600"/>
              </a:spcAft>
              <a:buFont typeface="Arial" panose="020B0604020202020204" pitchFamily="34" charset="0"/>
              <a:buChar char="•"/>
            </a:pPr>
            <a:r>
              <a:rPr lang="en-US" sz="2000">
                <a:latin typeface="Arial"/>
                <a:cs typeface="Arial"/>
              </a:rPr>
              <a:t>3</a:t>
            </a:r>
            <a:r>
              <a:rPr lang="en-US" sz="2000" baseline="30000">
                <a:latin typeface="Arial"/>
                <a:cs typeface="Arial"/>
              </a:rPr>
              <a:t>rd</a:t>
            </a:r>
            <a:r>
              <a:rPr lang="en-US" sz="2000">
                <a:latin typeface="Arial"/>
                <a:cs typeface="Arial"/>
              </a:rPr>
              <a:t> party application software not closed</a:t>
            </a:r>
          </a:p>
          <a:p>
            <a:pPr marL="513715" indent="-513715">
              <a:spcAft>
                <a:spcPts val="600"/>
              </a:spcAft>
            </a:pPr>
            <a:endParaRPr lang="en-US" sz="2000">
              <a:latin typeface="Arial"/>
              <a:cs typeface="Arial" pitchFamily="34" charset="0"/>
            </a:endParaRPr>
          </a:p>
          <a:p>
            <a:pPr marL="513715" indent="-513715">
              <a:spcAft>
                <a:spcPts val="600"/>
              </a:spcAft>
            </a:pPr>
            <a:endParaRPr lang="en-US" sz="2000">
              <a:latin typeface="Arial"/>
              <a:cs typeface="Arial"/>
            </a:endParaRPr>
          </a:p>
        </p:txBody>
      </p:sp>
      <p:sp>
        <p:nvSpPr>
          <p:cNvPr id="2" name="Rectangle 1">
            <a:extLst>
              <a:ext uri="{FF2B5EF4-FFF2-40B4-BE49-F238E27FC236}">
                <a16:creationId xmlns:a16="http://schemas.microsoft.com/office/drawing/2014/main" id="{0114D455-6923-8F39-7381-40C647FCA03A}"/>
              </a:ext>
            </a:extLst>
          </p:cNvPr>
          <p:cNvSpPr/>
          <p:nvPr/>
        </p:nvSpPr>
        <p:spPr>
          <a:xfrm>
            <a:off x="1523999" y="95897"/>
            <a:ext cx="7033180" cy="523220"/>
          </a:xfrm>
          <a:prstGeom prst="rect">
            <a:avLst/>
          </a:prstGeom>
        </p:spPr>
        <p:txBody>
          <a:bodyPr wrap="square">
            <a:spAutoFit/>
          </a:bodyPr>
          <a:lstStyle/>
          <a:p>
            <a:pPr marL="514338" indent="-514338" eaLnBrk="0" hangingPunct="0">
              <a:spcAft>
                <a:spcPts val="600"/>
              </a:spcAft>
            </a:pPr>
            <a:r>
              <a:rPr lang="en-US" sz="2800">
                <a:latin typeface="+mj-lt"/>
                <a:cs typeface="Arial" pitchFamily="34" charset="0"/>
              </a:rPr>
              <a:t>Index</a:t>
            </a:r>
          </a:p>
        </p:txBody>
      </p:sp>
      <p:sp>
        <p:nvSpPr>
          <p:cNvPr id="4" name="Line 6">
            <a:extLst>
              <a:ext uri="{FF2B5EF4-FFF2-40B4-BE49-F238E27FC236}">
                <a16:creationId xmlns:a16="http://schemas.microsoft.com/office/drawing/2014/main" id="{BB9BC695-9002-C36A-9F8D-4B3A5D571C8A}"/>
              </a:ext>
            </a:extLst>
          </p:cNvPr>
          <p:cNvSpPr>
            <a:spLocks noChangeShapeType="1"/>
          </p:cNvSpPr>
          <p:nvPr/>
        </p:nvSpPr>
        <p:spPr bwMode="auto">
          <a:xfrm flipV="1">
            <a:off x="1516032" y="514018"/>
            <a:ext cx="9151968" cy="4326"/>
          </a:xfrm>
          <a:prstGeom prst="line">
            <a:avLst/>
          </a:prstGeom>
          <a:noFill/>
          <a:ln w="19050">
            <a:solidFill>
              <a:srgbClr val="BEA000"/>
            </a:solidFill>
            <a:round/>
            <a:headEnd/>
            <a:tailEnd/>
          </a:ln>
        </p:spPr>
        <p:txBody>
          <a:bodyPr/>
          <a:lstStyle/>
          <a:p>
            <a:endParaRPr lang="en-GB" sz="1800">
              <a:solidFill>
                <a:prstClr val="black"/>
              </a:solidFill>
            </a:endParaRPr>
          </a:p>
        </p:txBody>
      </p:sp>
      <p:sp>
        <p:nvSpPr>
          <p:cNvPr id="6" name="Slide Number Placeholder 5">
            <a:extLst>
              <a:ext uri="{FF2B5EF4-FFF2-40B4-BE49-F238E27FC236}">
                <a16:creationId xmlns:a16="http://schemas.microsoft.com/office/drawing/2014/main" id="{5902091B-3548-1615-265A-6F3D5ED2C53A}"/>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3</a:t>
            </a:fld>
            <a:endParaRPr lang="en-US" sz="1400">
              <a:ea typeface="Calibri"/>
              <a:cs typeface="Calibri"/>
            </a:endParaRPr>
          </a:p>
        </p:txBody>
      </p:sp>
    </p:spTree>
    <p:extLst>
      <p:ext uri="{BB962C8B-B14F-4D97-AF65-F5344CB8AC3E}">
        <p14:creationId xmlns:p14="http://schemas.microsoft.com/office/powerpoint/2010/main" val="636247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2EC864-C244-CE2F-FE99-B3ED4F2C26B8}"/>
              </a:ext>
            </a:extLst>
          </p:cNvPr>
          <p:cNvSpPr/>
          <p:nvPr/>
        </p:nvSpPr>
        <p:spPr>
          <a:xfrm>
            <a:off x="2232308" y="2580220"/>
            <a:ext cx="7848872" cy="1400383"/>
          </a:xfrm>
          <a:prstGeom prst="rect">
            <a:avLst/>
          </a:prstGeom>
        </p:spPr>
        <p:txBody>
          <a:bodyPr wrap="square" lIns="91440" tIns="45720" rIns="91440" bIns="45720" anchor="t">
            <a:spAutoFit/>
          </a:bodyPr>
          <a:lstStyle/>
          <a:p>
            <a:pPr marL="514350" indent="-514350" algn="ctr">
              <a:spcAft>
                <a:spcPts val="600"/>
              </a:spcAft>
            </a:pPr>
            <a:r>
              <a:rPr lang="en-US" sz="4000">
                <a:cs typeface="Arial"/>
              </a:rPr>
              <a:t>Candidate’s Login &amp; </a:t>
            </a:r>
          </a:p>
          <a:p>
            <a:pPr marL="514350" indent="-514350" algn="ctr">
              <a:spcAft>
                <a:spcPts val="600"/>
              </a:spcAft>
            </a:pPr>
            <a:r>
              <a:rPr lang="en-US" sz="4000">
                <a:cs typeface="Arial"/>
              </a:rPr>
              <a:t>Download of Exam Resources</a:t>
            </a:r>
            <a:endParaRPr lang="en-US" sz="4000">
              <a:latin typeface="+mj-lt"/>
              <a:cs typeface="Arial"/>
            </a:endParaRPr>
          </a:p>
        </p:txBody>
      </p:sp>
      <p:sp>
        <p:nvSpPr>
          <p:cNvPr id="4" name="Slide Number Placeholder 5">
            <a:extLst>
              <a:ext uri="{FF2B5EF4-FFF2-40B4-BE49-F238E27FC236}">
                <a16:creationId xmlns:a16="http://schemas.microsoft.com/office/drawing/2014/main" id="{8B08995A-B9DF-87F6-23C8-F4578C3E9F46}"/>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4</a:t>
            </a:fld>
            <a:endParaRPr lang="en-US" sz="1400">
              <a:ea typeface="Calibri"/>
              <a:cs typeface="Calibri"/>
            </a:endParaRPr>
          </a:p>
        </p:txBody>
      </p:sp>
    </p:spTree>
    <p:extLst>
      <p:ext uri="{BB962C8B-B14F-4D97-AF65-F5344CB8AC3E}">
        <p14:creationId xmlns:p14="http://schemas.microsoft.com/office/powerpoint/2010/main" val="4008735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8">
            <a:extLst>
              <a:ext uri="{FF2B5EF4-FFF2-40B4-BE49-F238E27FC236}">
                <a16:creationId xmlns:a16="http://schemas.microsoft.com/office/drawing/2014/main" id="{BF6DCF21-3BEC-D206-3577-7834DFFA15D0}"/>
              </a:ext>
            </a:extLst>
          </p:cNvPr>
          <p:cNvSpPr txBox="1"/>
          <p:nvPr/>
        </p:nvSpPr>
        <p:spPr>
          <a:xfrm>
            <a:off x="1815180" y="5874768"/>
            <a:ext cx="8561639" cy="369332"/>
          </a:xfrm>
          <a:prstGeom prst="rect">
            <a:avLst/>
          </a:prstGeom>
          <a:solidFill>
            <a:schemeClr val="accent1">
              <a:lumMod val="20000"/>
              <a:lumOff val="80000"/>
            </a:schemeClr>
          </a:solidFill>
          <a:ln w="19050">
            <a:solidFill>
              <a:schemeClr val="tx1"/>
            </a:solidFill>
          </a:ln>
        </p:spPr>
        <p:style>
          <a:lnRef idx="2">
            <a:schemeClr val="accent3"/>
          </a:lnRef>
          <a:fillRef idx="1">
            <a:schemeClr val="lt1"/>
          </a:fillRef>
          <a:effectRef idx="0">
            <a:schemeClr val="accent3"/>
          </a:effectRef>
          <a:fontRef idx="minor">
            <a:schemeClr val="dk1"/>
          </a:fontRef>
        </p:style>
        <p:txBody>
          <a:bodyPr wrap="square" lIns="91440" tIns="45720" rIns="91440" bIns="45720" rtlCol="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sz="1800"/>
              <a:t>Double-click on </a:t>
            </a:r>
            <a:r>
              <a:rPr lang="en-US" sz="1800" b="1"/>
              <a:t>CBP Test Player </a:t>
            </a:r>
            <a:r>
              <a:rPr lang="en-US" sz="1800"/>
              <a:t>icon on the desktop to launch the eExam2 CBP Test Player.</a:t>
            </a:r>
          </a:p>
        </p:txBody>
      </p:sp>
      <p:sp>
        <p:nvSpPr>
          <p:cNvPr id="2" name="TextBox 1">
            <a:extLst>
              <a:ext uri="{FF2B5EF4-FFF2-40B4-BE49-F238E27FC236}">
                <a16:creationId xmlns:a16="http://schemas.microsoft.com/office/drawing/2014/main" id="{FB74281A-26CF-29E0-E8C1-65898054951A}"/>
              </a:ext>
            </a:extLst>
          </p:cNvPr>
          <p:cNvSpPr txBox="1"/>
          <p:nvPr/>
        </p:nvSpPr>
        <p:spPr>
          <a:xfrm>
            <a:off x="2209821" y="207359"/>
            <a:ext cx="7736001"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Candidate Login for Computer Based Practical (CBP) e-Exams </a:t>
            </a:r>
            <a:endParaRPr lang="en-SG" sz="2400">
              <a:ea typeface="Verdana" panose="020B0604030504040204" pitchFamily="34" charset="0"/>
              <a:cs typeface="Adobe Devanagari" panose="02040503050201020203" pitchFamily="18" charset="0"/>
            </a:endParaRPr>
          </a:p>
        </p:txBody>
      </p:sp>
      <p:grpSp>
        <p:nvGrpSpPr>
          <p:cNvPr id="21" name="Group 20">
            <a:extLst>
              <a:ext uri="{FF2B5EF4-FFF2-40B4-BE49-F238E27FC236}">
                <a16:creationId xmlns:a16="http://schemas.microsoft.com/office/drawing/2014/main" id="{6E621DB7-3D97-2C88-2C40-670DFC279CEA}"/>
              </a:ext>
            </a:extLst>
          </p:cNvPr>
          <p:cNvGrpSpPr/>
          <p:nvPr/>
        </p:nvGrpSpPr>
        <p:grpSpPr>
          <a:xfrm>
            <a:off x="2209821" y="1056593"/>
            <a:ext cx="8128894" cy="4576910"/>
            <a:chOff x="2011686" y="1140223"/>
            <a:chExt cx="8128894" cy="4576910"/>
          </a:xfrm>
        </p:grpSpPr>
        <p:grpSp>
          <p:nvGrpSpPr>
            <p:cNvPr id="15" name="Group 14">
              <a:extLst>
                <a:ext uri="{FF2B5EF4-FFF2-40B4-BE49-F238E27FC236}">
                  <a16:creationId xmlns:a16="http://schemas.microsoft.com/office/drawing/2014/main" id="{CF582F48-CF1C-83A8-86C0-836C4239E523}"/>
                </a:ext>
              </a:extLst>
            </p:cNvPr>
            <p:cNvGrpSpPr/>
            <p:nvPr/>
          </p:nvGrpSpPr>
          <p:grpSpPr>
            <a:xfrm>
              <a:off x="2011686" y="1140223"/>
              <a:ext cx="8128894" cy="4576910"/>
              <a:chOff x="1163961" y="1140223"/>
              <a:chExt cx="8128894" cy="4576910"/>
            </a:xfrm>
          </p:grpSpPr>
          <p:pic>
            <p:nvPicPr>
              <p:cNvPr id="5" name="Picture 4">
                <a:extLst>
                  <a:ext uri="{FF2B5EF4-FFF2-40B4-BE49-F238E27FC236}">
                    <a16:creationId xmlns:a16="http://schemas.microsoft.com/office/drawing/2014/main" id="{EABEE5CB-3C8B-F21F-8CF3-6A9E97D31A63}"/>
                  </a:ext>
                </a:extLst>
              </p:cNvPr>
              <p:cNvPicPr>
                <a:picLocks noChangeAspect="1"/>
              </p:cNvPicPr>
              <p:nvPr/>
            </p:nvPicPr>
            <p:blipFill>
              <a:blip r:embed="rId3"/>
              <a:stretch>
                <a:fillRect/>
              </a:stretch>
            </p:blipFill>
            <p:spPr>
              <a:xfrm>
                <a:off x="1163961" y="1140867"/>
                <a:ext cx="8128894" cy="4576266"/>
              </a:xfrm>
              <a:prstGeom prst="rect">
                <a:avLst/>
              </a:prstGeom>
            </p:spPr>
          </p:pic>
          <p:pic>
            <p:nvPicPr>
              <p:cNvPr id="8" name="Picture 7">
                <a:extLst>
                  <a:ext uri="{FF2B5EF4-FFF2-40B4-BE49-F238E27FC236}">
                    <a16:creationId xmlns:a16="http://schemas.microsoft.com/office/drawing/2014/main" id="{2745D840-0A73-6AC4-3F53-121B87049F61}"/>
                  </a:ext>
                </a:extLst>
              </p:cNvPr>
              <p:cNvPicPr>
                <a:picLocks noChangeAspect="1"/>
              </p:cNvPicPr>
              <p:nvPr/>
            </p:nvPicPr>
            <p:blipFill rotWithShape="1">
              <a:blip r:embed="rId4"/>
              <a:srcRect l="30420" t="49333" r="32263"/>
              <a:stretch/>
            </p:blipFill>
            <p:spPr>
              <a:xfrm>
                <a:off x="4417693" y="2312595"/>
                <a:ext cx="1778366" cy="2107632"/>
              </a:xfrm>
              <a:prstGeom prst="rect">
                <a:avLst/>
              </a:prstGeom>
            </p:spPr>
          </p:pic>
          <p:sp>
            <p:nvSpPr>
              <p:cNvPr id="10" name="Rectangle 9">
                <a:extLst>
                  <a:ext uri="{FF2B5EF4-FFF2-40B4-BE49-F238E27FC236}">
                    <a16:creationId xmlns:a16="http://schemas.microsoft.com/office/drawing/2014/main" id="{F4492B44-0967-6E87-ED1C-18238BB0FE9F}"/>
                  </a:ext>
                </a:extLst>
              </p:cNvPr>
              <p:cNvSpPr/>
              <p:nvPr/>
            </p:nvSpPr>
            <p:spPr>
              <a:xfrm>
                <a:off x="4337403" y="2186589"/>
                <a:ext cx="1974065" cy="2315592"/>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Rectangle 8">
                <a:extLst>
                  <a:ext uri="{FF2B5EF4-FFF2-40B4-BE49-F238E27FC236}">
                    <a16:creationId xmlns:a16="http://schemas.microsoft.com/office/drawing/2014/main" id="{73C983DE-ADAF-FB45-4BC4-55C46C0F2981}"/>
                  </a:ext>
                </a:extLst>
              </p:cNvPr>
              <p:cNvSpPr/>
              <p:nvPr/>
            </p:nvSpPr>
            <p:spPr>
              <a:xfrm>
                <a:off x="1227618" y="2387274"/>
                <a:ext cx="402684" cy="50478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12" name="Picture 11">
                <a:extLst>
                  <a:ext uri="{FF2B5EF4-FFF2-40B4-BE49-F238E27FC236}">
                    <a16:creationId xmlns:a16="http://schemas.microsoft.com/office/drawing/2014/main" id="{FCBBD2A0-3F95-56F4-7FFC-30EC88F9C8E7}"/>
                  </a:ext>
                </a:extLst>
              </p:cNvPr>
              <p:cNvPicPr>
                <a:picLocks noChangeAspect="1"/>
              </p:cNvPicPr>
              <p:nvPr/>
            </p:nvPicPr>
            <p:blipFill>
              <a:blip r:embed="rId5"/>
              <a:stretch>
                <a:fillRect/>
              </a:stretch>
            </p:blipFill>
            <p:spPr>
              <a:xfrm>
                <a:off x="1212738" y="2340548"/>
                <a:ext cx="466725" cy="619125"/>
              </a:xfrm>
              <a:prstGeom prst="rect">
                <a:avLst/>
              </a:prstGeom>
            </p:spPr>
          </p:pic>
          <p:sp>
            <p:nvSpPr>
              <p:cNvPr id="13" name="Rectangle 12">
                <a:extLst>
                  <a:ext uri="{FF2B5EF4-FFF2-40B4-BE49-F238E27FC236}">
                    <a16:creationId xmlns:a16="http://schemas.microsoft.com/office/drawing/2014/main" id="{CDDAEDB3-9ED4-0CDF-C1CE-E4F78824C347}"/>
                  </a:ext>
                </a:extLst>
              </p:cNvPr>
              <p:cNvSpPr/>
              <p:nvPr/>
            </p:nvSpPr>
            <p:spPr>
              <a:xfrm>
                <a:off x="1566645" y="4667693"/>
                <a:ext cx="643176" cy="619125"/>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SG"/>
              </a:p>
            </p:txBody>
          </p:sp>
          <p:sp>
            <p:nvSpPr>
              <p:cNvPr id="14" name="Rectangle 13">
                <a:extLst>
                  <a:ext uri="{FF2B5EF4-FFF2-40B4-BE49-F238E27FC236}">
                    <a16:creationId xmlns:a16="http://schemas.microsoft.com/office/drawing/2014/main" id="{DB5A1104-EFCA-AF1B-88EE-339B43E607FB}"/>
                  </a:ext>
                </a:extLst>
              </p:cNvPr>
              <p:cNvSpPr/>
              <p:nvPr/>
            </p:nvSpPr>
            <p:spPr>
              <a:xfrm>
                <a:off x="2031108" y="1248915"/>
                <a:ext cx="643176" cy="619125"/>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SG"/>
              </a:p>
            </p:txBody>
          </p:sp>
          <p:pic>
            <p:nvPicPr>
              <p:cNvPr id="18" name="Picture 17">
                <a:extLst>
                  <a:ext uri="{FF2B5EF4-FFF2-40B4-BE49-F238E27FC236}">
                    <a16:creationId xmlns:a16="http://schemas.microsoft.com/office/drawing/2014/main" id="{2BC594F2-4E9E-0D21-4264-FFCBB03C051E}"/>
                  </a:ext>
                </a:extLst>
              </p:cNvPr>
              <p:cNvPicPr>
                <a:picLocks noChangeAspect="1"/>
              </p:cNvPicPr>
              <p:nvPr/>
            </p:nvPicPr>
            <p:blipFill>
              <a:blip r:embed="rId6"/>
              <a:stretch>
                <a:fillRect/>
              </a:stretch>
            </p:blipFill>
            <p:spPr>
              <a:xfrm>
                <a:off x="1970857" y="1140223"/>
                <a:ext cx="2400300" cy="108692"/>
              </a:xfrm>
              <a:prstGeom prst="rect">
                <a:avLst/>
              </a:prstGeom>
            </p:spPr>
          </p:pic>
          <p:sp>
            <p:nvSpPr>
              <p:cNvPr id="19" name="Rectangle 18">
                <a:extLst>
                  <a:ext uri="{FF2B5EF4-FFF2-40B4-BE49-F238E27FC236}">
                    <a16:creationId xmlns:a16="http://schemas.microsoft.com/office/drawing/2014/main" id="{94C1FF16-13C4-ED47-5BA6-5DCE37766747}"/>
                  </a:ext>
                </a:extLst>
              </p:cNvPr>
              <p:cNvSpPr/>
              <p:nvPr/>
            </p:nvSpPr>
            <p:spPr>
              <a:xfrm>
                <a:off x="5603993" y="5101388"/>
                <a:ext cx="3539988" cy="33557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lang="en-US" sz="1600" b="1"/>
                  <a:t>CPA COMBINED EXAM IMAGE XXXX 1.0</a:t>
                </a:r>
                <a:endParaRPr lang="en-SG" sz="1600" b="1"/>
              </a:p>
            </p:txBody>
          </p:sp>
        </p:grpSp>
        <p:pic>
          <p:nvPicPr>
            <p:cNvPr id="32" name="Picture 31">
              <a:extLst>
                <a:ext uri="{FF2B5EF4-FFF2-40B4-BE49-F238E27FC236}">
                  <a16:creationId xmlns:a16="http://schemas.microsoft.com/office/drawing/2014/main" id="{16CAE659-AABC-DE0A-37B6-62C728C81483}"/>
                </a:ext>
              </a:extLst>
            </p:cNvPr>
            <p:cNvPicPr>
              <a:picLocks noChangeAspect="1"/>
            </p:cNvPicPr>
            <p:nvPr/>
          </p:nvPicPr>
          <p:blipFill>
            <a:blip r:embed="rId7"/>
            <a:stretch>
              <a:fillRect/>
            </a:stretch>
          </p:blipFill>
          <p:spPr>
            <a:xfrm>
              <a:off x="6327892" y="1250709"/>
              <a:ext cx="1466850" cy="390525"/>
            </a:xfrm>
            <a:prstGeom prst="rect">
              <a:avLst/>
            </a:prstGeom>
          </p:spPr>
        </p:pic>
        <p:pic>
          <p:nvPicPr>
            <p:cNvPr id="36" name="Picture 35">
              <a:extLst>
                <a:ext uri="{FF2B5EF4-FFF2-40B4-BE49-F238E27FC236}">
                  <a16:creationId xmlns:a16="http://schemas.microsoft.com/office/drawing/2014/main" id="{D5C66767-D9A5-9A63-C259-DDB3009F964E}"/>
                </a:ext>
              </a:extLst>
            </p:cNvPr>
            <p:cNvPicPr>
              <a:picLocks noChangeAspect="1"/>
            </p:cNvPicPr>
            <p:nvPr/>
          </p:nvPicPr>
          <p:blipFill>
            <a:blip r:embed="rId8"/>
            <a:stretch>
              <a:fillRect/>
            </a:stretch>
          </p:blipFill>
          <p:spPr>
            <a:xfrm>
              <a:off x="6572210" y="1146572"/>
              <a:ext cx="1219200" cy="108693"/>
            </a:xfrm>
            <a:prstGeom prst="rect">
              <a:avLst/>
            </a:prstGeom>
          </p:spPr>
        </p:pic>
        <p:sp>
          <p:nvSpPr>
            <p:cNvPr id="37" name="Rectangle 36">
              <a:extLst>
                <a:ext uri="{FF2B5EF4-FFF2-40B4-BE49-F238E27FC236}">
                  <a16:creationId xmlns:a16="http://schemas.microsoft.com/office/drawing/2014/main" id="{57D0E605-9DD8-FA8A-1BD9-3C2F215D9BE3}"/>
                </a:ext>
              </a:extLst>
            </p:cNvPr>
            <p:cNvSpPr/>
            <p:nvPr/>
          </p:nvSpPr>
          <p:spPr>
            <a:xfrm>
              <a:off x="8478973" y="1294083"/>
              <a:ext cx="1466849" cy="33557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lang="en-US" b="1"/>
                <a:t>CPAXXXX</a:t>
              </a:r>
            </a:p>
          </p:txBody>
        </p:sp>
        <p:sp>
          <p:nvSpPr>
            <p:cNvPr id="20" name="TextBox 19">
              <a:extLst>
                <a:ext uri="{FF2B5EF4-FFF2-40B4-BE49-F238E27FC236}">
                  <a16:creationId xmlns:a16="http://schemas.microsoft.com/office/drawing/2014/main" id="{9AD96992-7821-DC3E-46A6-DF8E30484F5C}"/>
                </a:ext>
              </a:extLst>
            </p:cNvPr>
            <p:cNvSpPr txBox="1"/>
            <p:nvPr/>
          </p:nvSpPr>
          <p:spPr>
            <a:xfrm>
              <a:off x="4128298" y="1321878"/>
              <a:ext cx="3775656" cy="307777"/>
            </a:xfrm>
            <a:prstGeom prst="rect">
              <a:avLst/>
            </a:prstGeom>
            <a:noFill/>
          </p:spPr>
          <p:txBody>
            <a:bodyPr wrap="square" rtlCol="0">
              <a:spAutoFit/>
            </a:bodyPr>
            <a:lstStyle/>
            <a:p>
              <a:r>
                <a:rPr lang="en-US" sz="1400">
                  <a:solidFill>
                    <a:schemeClr val="bg1"/>
                  </a:solidFill>
                </a:rPr>
                <a:t>Note: This is a sample Windows Desktop for CPA</a:t>
              </a:r>
              <a:endParaRPr lang="en-SG" sz="1400">
                <a:solidFill>
                  <a:schemeClr val="bg1"/>
                </a:solidFill>
              </a:endParaRPr>
            </a:p>
          </p:txBody>
        </p:sp>
      </p:grpSp>
      <p:sp>
        <p:nvSpPr>
          <p:cNvPr id="16" name="Slide Number Placeholder 5">
            <a:extLst>
              <a:ext uri="{FF2B5EF4-FFF2-40B4-BE49-F238E27FC236}">
                <a16:creationId xmlns:a16="http://schemas.microsoft.com/office/drawing/2014/main" id="{DE16A675-7599-517D-D668-BA5ED3FC0B27}"/>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5</a:t>
            </a:fld>
            <a:endParaRPr lang="en-US" sz="1400">
              <a:ea typeface="Calibri"/>
              <a:cs typeface="Calibri"/>
            </a:endParaRPr>
          </a:p>
        </p:txBody>
      </p:sp>
      <p:pic>
        <p:nvPicPr>
          <p:cNvPr id="4" name="Picture 3">
            <a:extLst>
              <a:ext uri="{FF2B5EF4-FFF2-40B4-BE49-F238E27FC236}">
                <a16:creationId xmlns:a16="http://schemas.microsoft.com/office/drawing/2014/main" id="{F2E9658F-9D7A-D470-FA6D-3687CF7883E3}"/>
              </a:ext>
            </a:extLst>
          </p:cNvPr>
          <p:cNvPicPr>
            <a:picLocks noChangeAspect="1"/>
          </p:cNvPicPr>
          <p:nvPr/>
        </p:nvPicPr>
        <p:blipFill>
          <a:blip r:embed="rId9"/>
          <a:stretch>
            <a:fillRect/>
          </a:stretch>
        </p:blipFill>
        <p:spPr>
          <a:xfrm>
            <a:off x="2221187" y="1090502"/>
            <a:ext cx="1005449" cy="4095042"/>
          </a:xfrm>
          <a:prstGeom prst="rect">
            <a:avLst/>
          </a:prstGeom>
        </p:spPr>
      </p:pic>
      <p:sp>
        <p:nvSpPr>
          <p:cNvPr id="6" name="Rectangle 5">
            <a:extLst>
              <a:ext uri="{FF2B5EF4-FFF2-40B4-BE49-F238E27FC236}">
                <a16:creationId xmlns:a16="http://schemas.microsoft.com/office/drawing/2014/main" id="{1A420EBE-6FAF-0878-4903-3AE1B2A0C744}"/>
              </a:ext>
            </a:extLst>
          </p:cNvPr>
          <p:cNvSpPr/>
          <p:nvPr/>
        </p:nvSpPr>
        <p:spPr>
          <a:xfrm>
            <a:off x="2612505" y="3964938"/>
            <a:ext cx="466341" cy="674703"/>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7" name="Straight Arrow Connector 6">
            <a:extLst>
              <a:ext uri="{FF2B5EF4-FFF2-40B4-BE49-F238E27FC236}">
                <a16:creationId xmlns:a16="http://schemas.microsoft.com/office/drawing/2014/main" id="{69F31695-9757-4B92-25C1-512993F19472}"/>
              </a:ext>
            </a:extLst>
          </p:cNvPr>
          <p:cNvCxnSpPr>
            <a:cxnSpLocks/>
          </p:cNvCxnSpPr>
          <p:nvPr/>
        </p:nvCxnSpPr>
        <p:spPr>
          <a:xfrm flipV="1">
            <a:off x="3069702" y="3260755"/>
            <a:ext cx="2304417" cy="104153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138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16F5043-330E-0AA3-2C49-0BD858CAD7D9}"/>
              </a:ext>
            </a:extLst>
          </p:cNvPr>
          <p:cNvGrpSpPr/>
          <p:nvPr/>
        </p:nvGrpSpPr>
        <p:grpSpPr>
          <a:xfrm>
            <a:off x="764345" y="771164"/>
            <a:ext cx="10663309" cy="5995184"/>
            <a:chOff x="764345" y="771164"/>
            <a:chExt cx="10663309" cy="5995184"/>
          </a:xfrm>
        </p:grpSpPr>
        <p:pic>
          <p:nvPicPr>
            <p:cNvPr id="12" name="Picture 2">
              <a:extLst>
                <a:ext uri="{FF2B5EF4-FFF2-40B4-BE49-F238E27FC236}">
                  <a16:creationId xmlns:a16="http://schemas.microsoft.com/office/drawing/2014/main" id="{B4047737-3511-4014-DDD8-C99BA94B0C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345" y="771164"/>
              <a:ext cx="10663309" cy="599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3E4B4D5-3BBA-0D62-8D50-6635A44F1D05}"/>
                </a:ext>
              </a:extLst>
            </p:cNvPr>
            <p:cNvSpPr/>
            <p:nvPr/>
          </p:nvSpPr>
          <p:spPr>
            <a:xfrm>
              <a:off x="9399722" y="2492558"/>
              <a:ext cx="787400" cy="36406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a:t>v3.6.0</a:t>
              </a:r>
              <a:endParaRPr lang="en-SG" sz="1200"/>
            </a:p>
          </p:txBody>
        </p:sp>
      </p:grpSp>
      <p:sp>
        <p:nvSpPr>
          <p:cNvPr id="4" name="TextBox 3">
            <a:extLst>
              <a:ext uri="{FF2B5EF4-FFF2-40B4-BE49-F238E27FC236}">
                <a16:creationId xmlns:a16="http://schemas.microsoft.com/office/drawing/2014/main" id="{E3E7D3B4-5B84-E476-B36E-761DC4424673}"/>
              </a:ext>
            </a:extLst>
          </p:cNvPr>
          <p:cNvSpPr txBox="1"/>
          <p:nvPr/>
        </p:nvSpPr>
        <p:spPr>
          <a:xfrm>
            <a:off x="6517044" y="4963253"/>
            <a:ext cx="5489028" cy="1123583"/>
          </a:xfrm>
          <a:prstGeom prst="rect">
            <a:avLst/>
          </a:prstGeom>
          <a:solidFill>
            <a:srgbClr val="FFFF99"/>
          </a:solidFill>
          <a:ln>
            <a:solidFill>
              <a:schemeClr val="tx1"/>
            </a:solidFill>
          </a:ln>
        </p:spPr>
        <p:txBody>
          <a:bodyPr vert="horz" lIns="91440" tIns="45720" rIns="91440" bIns="45720" rtlCol="0" anchor="ctr">
            <a:noAutofit/>
          </a:bodyPr>
          <a:lstStyle/>
          <a:p>
            <a:pPr>
              <a:lnSpc>
                <a:spcPct val="90000"/>
              </a:lnSpc>
              <a:spcBef>
                <a:spcPct val="0"/>
              </a:spcBef>
            </a:pPr>
            <a:r>
              <a:rPr lang="en-US">
                <a:ea typeface="+mj-ea"/>
                <a:cs typeface="+mj-cs"/>
              </a:rPr>
              <a:t>To log in, enter your Username and Password and click </a:t>
            </a:r>
            <a:r>
              <a:rPr lang="en-US" b="1">
                <a:ea typeface="+mj-ea"/>
                <a:cs typeface="+mj-cs"/>
              </a:rPr>
              <a:t>Login</a:t>
            </a:r>
            <a:r>
              <a:rPr lang="en-US">
                <a:ea typeface="+mj-ea"/>
                <a:cs typeface="+mj-cs"/>
              </a:rPr>
              <a:t>.</a:t>
            </a:r>
          </a:p>
          <a:p>
            <a:pPr>
              <a:lnSpc>
                <a:spcPct val="90000"/>
              </a:lnSpc>
              <a:spcBef>
                <a:spcPct val="0"/>
              </a:spcBef>
            </a:pPr>
            <a:r>
              <a:rPr lang="en-US">
                <a:ea typeface="+mj-ea"/>
                <a:cs typeface="+mj-cs"/>
              </a:rPr>
              <a:t>Note: Your credentials will be informed to you only when you are at the exam </a:t>
            </a:r>
            <a:r>
              <a:rPr lang="en-US" err="1">
                <a:ea typeface="+mj-ea"/>
                <a:cs typeface="+mj-cs"/>
              </a:rPr>
              <a:t>centre</a:t>
            </a:r>
            <a:endParaRPr lang="en-US">
              <a:ea typeface="+mj-ea"/>
              <a:cs typeface="Calibri Light"/>
            </a:endParaRPr>
          </a:p>
        </p:txBody>
      </p:sp>
      <p:sp>
        <p:nvSpPr>
          <p:cNvPr id="7" name="TextBox 6">
            <a:extLst>
              <a:ext uri="{FF2B5EF4-FFF2-40B4-BE49-F238E27FC236}">
                <a16:creationId xmlns:a16="http://schemas.microsoft.com/office/drawing/2014/main" id="{BBEBE2C1-C8AE-CB99-E5DF-756428A59117}"/>
              </a:ext>
            </a:extLst>
          </p:cNvPr>
          <p:cNvSpPr txBox="1"/>
          <p:nvPr/>
        </p:nvSpPr>
        <p:spPr>
          <a:xfrm>
            <a:off x="7322294" y="4193959"/>
            <a:ext cx="1028701" cy="439344"/>
          </a:xfrm>
          <a:prstGeom prst="rect">
            <a:avLst/>
          </a:prstGeom>
          <a:noFill/>
          <a:ln w="15875">
            <a:solidFill>
              <a:schemeClr val="accent4">
                <a:lumMod val="50000"/>
              </a:schemeClr>
            </a:solidFill>
          </a:ln>
        </p:spPr>
        <p:txBody>
          <a:bodyPr wrap="square" rtlCol="0">
            <a:spAutoFit/>
          </a:bodyPr>
          <a:lstStyle/>
          <a:p>
            <a:endParaRPr lang="en-SG"/>
          </a:p>
        </p:txBody>
      </p:sp>
      <p:pic>
        <p:nvPicPr>
          <p:cNvPr id="10" name="Picture 9">
            <a:extLst>
              <a:ext uri="{FF2B5EF4-FFF2-40B4-BE49-F238E27FC236}">
                <a16:creationId xmlns:a16="http://schemas.microsoft.com/office/drawing/2014/main" id="{E45022A0-B496-F23E-BCF0-7B1BBAFCD6B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17569" y="4511548"/>
            <a:ext cx="361951" cy="451697"/>
          </a:xfrm>
          <a:prstGeom prst="rect">
            <a:avLst/>
          </a:prstGeom>
        </p:spPr>
      </p:pic>
      <p:sp>
        <p:nvSpPr>
          <p:cNvPr id="5" name="TextBox 4">
            <a:extLst>
              <a:ext uri="{FF2B5EF4-FFF2-40B4-BE49-F238E27FC236}">
                <a16:creationId xmlns:a16="http://schemas.microsoft.com/office/drawing/2014/main" id="{4B623566-1066-ED2F-1C86-FE958F69C369}"/>
              </a:ext>
            </a:extLst>
          </p:cNvPr>
          <p:cNvSpPr txBox="1"/>
          <p:nvPr/>
        </p:nvSpPr>
        <p:spPr>
          <a:xfrm>
            <a:off x="2209821" y="207359"/>
            <a:ext cx="7736001"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Candidate Login for Computer Based Practical (CBP) e-Exams </a:t>
            </a:r>
            <a:endParaRPr lang="en-SG" sz="2400">
              <a:ea typeface="Verdana" panose="020B0604030504040204" pitchFamily="34" charset="0"/>
              <a:cs typeface="Adobe Devanagari" panose="02040503050201020203" pitchFamily="18" charset="0"/>
            </a:endParaRPr>
          </a:p>
        </p:txBody>
      </p:sp>
      <p:sp>
        <p:nvSpPr>
          <p:cNvPr id="3" name="Slide Number Placeholder 5">
            <a:extLst>
              <a:ext uri="{FF2B5EF4-FFF2-40B4-BE49-F238E27FC236}">
                <a16:creationId xmlns:a16="http://schemas.microsoft.com/office/drawing/2014/main" id="{AD8B15B8-590A-5921-E4A3-9F93103DE03A}"/>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6</a:t>
            </a:fld>
            <a:endParaRPr lang="en-US" sz="1400">
              <a:ea typeface="Calibri"/>
              <a:cs typeface="Calibri"/>
            </a:endParaRPr>
          </a:p>
        </p:txBody>
      </p:sp>
    </p:spTree>
    <p:extLst>
      <p:ext uri="{BB962C8B-B14F-4D97-AF65-F5344CB8AC3E}">
        <p14:creationId xmlns:p14="http://schemas.microsoft.com/office/powerpoint/2010/main" val="3632031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A96A1-C99C-BB82-EF3F-536B82C189AF}"/>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BFBC9F82-0089-30A2-A637-13AF84DD1997}"/>
              </a:ext>
            </a:extLst>
          </p:cNvPr>
          <p:cNvPicPr>
            <a:picLocks noChangeAspect="1"/>
          </p:cNvPicPr>
          <p:nvPr/>
        </p:nvPicPr>
        <p:blipFill>
          <a:blip r:embed="rId2"/>
          <a:stretch>
            <a:fillRect/>
          </a:stretch>
        </p:blipFill>
        <p:spPr>
          <a:xfrm>
            <a:off x="1867027" y="704476"/>
            <a:ext cx="8457945" cy="5279120"/>
          </a:xfrm>
          <a:prstGeom prst="rect">
            <a:avLst/>
          </a:prstGeom>
        </p:spPr>
      </p:pic>
      <p:sp>
        <p:nvSpPr>
          <p:cNvPr id="16" name="TextBox 15">
            <a:extLst>
              <a:ext uri="{FF2B5EF4-FFF2-40B4-BE49-F238E27FC236}">
                <a16:creationId xmlns:a16="http://schemas.microsoft.com/office/drawing/2014/main" id="{89FC0218-E28B-C019-B71A-68E4C57E0B20}"/>
              </a:ext>
            </a:extLst>
          </p:cNvPr>
          <p:cNvSpPr txBox="1"/>
          <p:nvPr/>
        </p:nvSpPr>
        <p:spPr>
          <a:xfrm>
            <a:off x="1867026" y="6098129"/>
            <a:ext cx="8457945" cy="646331"/>
          </a:xfrm>
          <a:prstGeom prst="rect">
            <a:avLst/>
          </a:prstGeom>
          <a:solidFill>
            <a:schemeClr val="accent5">
              <a:lumMod val="20000"/>
              <a:lumOff val="80000"/>
            </a:schemeClr>
          </a:solidFill>
          <a:ln>
            <a:solidFill>
              <a:schemeClr val="accent5"/>
            </a:solidFill>
          </a:ln>
        </p:spPr>
        <p:style>
          <a:lnRef idx="2">
            <a:schemeClr val="accent5"/>
          </a:lnRef>
          <a:fillRef idx="1">
            <a:schemeClr val="lt1"/>
          </a:fillRef>
          <a:effectRef idx="0">
            <a:schemeClr val="accent5"/>
          </a:effectRef>
          <a:fontRef idx="minor">
            <a:schemeClr val="dk1"/>
          </a:fontRef>
        </p:style>
        <p:txBody>
          <a:bodyPr wrap="square" lIns="91440" tIns="45720" rIns="91440" bIns="45720" rtlCol="0" anchor="t">
            <a:spAutoFit/>
          </a:bodyPr>
          <a:lstStyle/>
          <a:p>
            <a:r>
              <a:rPr lang="en-US"/>
              <a:t>If the details are incorrect, please alert the invigilator immediately. </a:t>
            </a:r>
            <a:endParaRPr lang="en-US">
              <a:cs typeface="Calibri"/>
            </a:endParaRPr>
          </a:p>
          <a:p>
            <a:r>
              <a:rPr lang="en-US"/>
              <a:t>You can only start the exam (Click </a:t>
            </a:r>
            <a:r>
              <a:rPr lang="en-US" b="1"/>
              <a:t>Confirm</a:t>
            </a:r>
            <a:r>
              <a:rPr lang="en-US"/>
              <a:t>) exactly at the scheduled start time. </a:t>
            </a:r>
            <a:endParaRPr lang="en-SG">
              <a:cs typeface="Calibri" panose="020F0502020204030204"/>
            </a:endParaRPr>
          </a:p>
        </p:txBody>
      </p:sp>
      <p:sp>
        <p:nvSpPr>
          <p:cNvPr id="3" name="TextBox 2">
            <a:extLst>
              <a:ext uri="{FF2B5EF4-FFF2-40B4-BE49-F238E27FC236}">
                <a16:creationId xmlns:a16="http://schemas.microsoft.com/office/drawing/2014/main" id="{AB2B6902-C802-6A6B-D6FF-E99F8EE8AA5D}"/>
              </a:ext>
            </a:extLst>
          </p:cNvPr>
          <p:cNvSpPr txBox="1"/>
          <p:nvPr/>
        </p:nvSpPr>
        <p:spPr>
          <a:xfrm>
            <a:off x="4324376" y="151603"/>
            <a:ext cx="4047377"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Candidate Information</a:t>
            </a:r>
            <a:endParaRPr lang="en-SG" sz="2400">
              <a:ea typeface="Verdana" panose="020B0604030504040204" pitchFamily="34" charset="0"/>
              <a:cs typeface="Adobe Devanagari" panose="02040503050201020203" pitchFamily="18" charset="0"/>
            </a:endParaRPr>
          </a:p>
        </p:txBody>
      </p:sp>
      <p:sp>
        <p:nvSpPr>
          <p:cNvPr id="7" name="Rectangle 6">
            <a:extLst>
              <a:ext uri="{FF2B5EF4-FFF2-40B4-BE49-F238E27FC236}">
                <a16:creationId xmlns:a16="http://schemas.microsoft.com/office/drawing/2014/main" id="{164BF892-2A01-F3B8-2850-664566D4BF49}"/>
              </a:ext>
            </a:extLst>
          </p:cNvPr>
          <p:cNvSpPr/>
          <p:nvPr/>
        </p:nvSpPr>
        <p:spPr>
          <a:xfrm>
            <a:off x="3369464" y="1786999"/>
            <a:ext cx="6731477" cy="13015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0" name="Straight Arrow Connector 9">
            <a:extLst>
              <a:ext uri="{FF2B5EF4-FFF2-40B4-BE49-F238E27FC236}">
                <a16:creationId xmlns:a16="http://schemas.microsoft.com/office/drawing/2014/main" id="{3070BE3E-3848-438C-DE8D-8585EE1C9252}"/>
              </a:ext>
            </a:extLst>
          </p:cNvPr>
          <p:cNvCxnSpPr>
            <a:cxnSpLocks/>
          </p:cNvCxnSpPr>
          <p:nvPr/>
        </p:nvCxnSpPr>
        <p:spPr>
          <a:xfrm flipH="1">
            <a:off x="6123489" y="4974865"/>
            <a:ext cx="413183" cy="3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F2FCCD72-3981-1D89-262E-BE8722AD0441}"/>
              </a:ext>
            </a:extLst>
          </p:cNvPr>
          <p:cNvSpPr txBox="1">
            <a:spLocks/>
          </p:cNvSpPr>
          <p:nvPr/>
        </p:nvSpPr>
        <p:spPr>
          <a:xfrm>
            <a:off x="371690" y="1961894"/>
            <a:ext cx="2517185" cy="882560"/>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1. Check the information (particulars &amp; subject paper).</a:t>
            </a:r>
            <a:endParaRPr lang="en-SG" sz="1800">
              <a:latin typeface="+mn-lt"/>
              <a:cs typeface="Calibri Light"/>
            </a:endParaRPr>
          </a:p>
        </p:txBody>
      </p:sp>
      <p:sp>
        <p:nvSpPr>
          <p:cNvPr id="13" name="Title 1">
            <a:extLst>
              <a:ext uri="{FF2B5EF4-FFF2-40B4-BE49-F238E27FC236}">
                <a16:creationId xmlns:a16="http://schemas.microsoft.com/office/drawing/2014/main" id="{5F8CC4AD-00B3-5D84-B21B-72E432D04129}"/>
              </a:ext>
            </a:extLst>
          </p:cNvPr>
          <p:cNvSpPr txBox="1">
            <a:spLocks/>
          </p:cNvSpPr>
          <p:nvPr/>
        </p:nvSpPr>
        <p:spPr>
          <a:xfrm>
            <a:off x="6536672" y="3604434"/>
            <a:ext cx="4740928" cy="2400023"/>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2. Key in </a:t>
            </a:r>
            <a:r>
              <a:rPr lang="en-SG" sz="1800" b="1">
                <a:latin typeface="+mn-lt"/>
              </a:rPr>
              <a:t>Exam Centre Key </a:t>
            </a:r>
            <a:endParaRPr lang="en-SG" sz="1800" b="1">
              <a:latin typeface="+mn-lt"/>
              <a:cs typeface="Calibri Light"/>
            </a:endParaRPr>
          </a:p>
          <a:p>
            <a:r>
              <a:rPr lang="en-SG" sz="1800">
                <a:latin typeface="+mn-lt"/>
              </a:rPr>
              <a:t>(Key in the actual Exam Centre Key provided by the invigilator – written / displayed on whiteboard / screen).</a:t>
            </a:r>
            <a:endParaRPr lang="en-SG" sz="1800">
              <a:latin typeface="+mn-lt"/>
              <a:cs typeface="Calibri"/>
            </a:endParaRPr>
          </a:p>
          <a:p>
            <a:endParaRPr lang="en-US" sz="1800">
              <a:latin typeface="+mn-lt"/>
            </a:endParaRPr>
          </a:p>
          <a:p>
            <a:r>
              <a:rPr lang="en-US" sz="1800">
                <a:latin typeface="+mn-lt"/>
              </a:rPr>
              <a:t>Note: Exam Centre Key is provided to you by the invigilator 5 mins before start of the exam.</a:t>
            </a:r>
            <a:endParaRPr lang="en-SG" sz="1800">
              <a:latin typeface="+mn-lt"/>
            </a:endParaRPr>
          </a:p>
          <a:p>
            <a:endParaRPr lang="en-SG" sz="1800">
              <a:latin typeface="+mn-lt"/>
            </a:endParaRPr>
          </a:p>
          <a:p>
            <a:r>
              <a:rPr lang="en-SG" sz="1800">
                <a:latin typeface="+mn-lt"/>
              </a:rPr>
              <a:t>3. Click </a:t>
            </a:r>
            <a:r>
              <a:rPr lang="en-SG" sz="1800" b="1">
                <a:latin typeface="+mn-lt"/>
              </a:rPr>
              <a:t>Confirm</a:t>
            </a:r>
            <a:r>
              <a:rPr lang="en-SG" sz="1800">
                <a:latin typeface="+mn-lt"/>
              </a:rPr>
              <a:t>.</a:t>
            </a:r>
            <a:endParaRPr lang="en-SG" sz="1800">
              <a:latin typeface="+mn-lt"/>
              <a:cs typeface="Calibri Light"/>
            </a:endParaRPr>
          </a:p>
        </p:txBody>
      </p:sp>
      <p:cxnSp>
        <p:nvCxnSpPr>
          <p:cNvPr id="14" name="Straight Arrow Connector 13">
            <a:extLst>
              <a:ext uri="{FF2B5EF4-FFF2-40B4-BE49-F238E27FC236}">
                <a16:creationId xmlns:a16="http://schemas.microsoft.com/office/drawing/2014/main" id="{75B965C9-069B-E8F1-008D-6050BE9DB84C}"/>
              </a:ext>
            </a:extLst>
          </p:cNvPr>
          <p:cNvCxnSpPr>
            <a:cxnSpLocks/>
          </p:cNvCxnSpPr>
          <p:nvPr/>
        </p:nvCxnSpPr>
        <p:spPr>
          <a:xfrm>
            <a:off x="2888875" y="2382355"/>
            <a:ext cx="45705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4294EDA-F868-887C-D836-667AE235C4F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58336" y="5789546"/>
            <a:ext cx="361951" cy="451697"/>
          </a:xfrm>
          <a:prstGeom prst="rect">
            <a:avLst/>
          </a:prstGeom>
        </p:spPr>
      </p:pic>
      <p:sp>
        <p:nvSpPr>
          <p:cNvPr id="4" name="Slide Number Placeholder 5">
            <a:extLst>
              <a:ext uri="{FF2B5EF4-FFF2-40B4-BE49-F238E27FC236}">
                <a16:creationId xmlns:a16="http://schemas.microsoft.com/office/drawing/2014/main" id="{22064C85-4249-7347-0353-E3E877EC3949}"/>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7</a:t>
            </a:fld>
            <a:endParaRPr lang="en-US" sz="1400">
              <a:ea typeface="Calibri"/>
              <a:cs typeface="Calibri"/>
            </a:endParaRPr>
          </a:p>
        </p:txBody>
      </p:sp>
      <p:pic>
        <p:nvPicPr>
          <p:cNvPr id="5" name="Picture 4">
            <a:extLst>
              <a:ext uri="{FF2B5EF4-FFF2-40B4-BE49-F238E27FC236}">
                <a16:creationId xmlns:a16="http://schemas.microsoft.com/office/drawing/2014/main" id="{6498BDA8-F002-6094-0EE1-24681E920D13}"/>
              </a:ext>
            </a:extLst>
          </p:cNvPr>
          <p:cNvPicPr>
            <a:picLocks noChangeAspect="1"/>
          </p:cNvPicPr>
          <p:nvPr/>
        </p:nvPicPr>
        <p:blipFill>
          <a:blip r:embed="rId4"/>
          <a:stretch>
            <a:fillRect/>
          </a:stretch>
        </p:blipFill>
        <p:spPr>
          <a:xfrm>
            <a:off x="3369464" y="1786999"/>
            <a:ext cx="6731477" cy="1301512"/>
          </a:xfrm>
          <a:prstGeom prst="rect">
            <a:avLst/>
          </a:prstGeom>
        </p:spPr>
      </p:pic>
    </p:spTree>
    <p:extLst>
      <p:ext uri="{BB962C8B-B14F-4D97-AF65-F5344CB8AC3E}">
        <p14:creationId xmlns:p14="http://schemas.microsoft.com/office/powerpoint/2010/main" val="1023227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522825-2592-30E8-FA9E-A4EFE83CA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4653"/>
          </a:xfrm>
          <a:prstGeom prst="rect">
            <a:avLst/>
          </a:prstGeom>
        </p:spPr>
      </p:pic>
      <p:sp>
        <p:nvSpPr>
          <p:cNvPr id="2" name="TextBox 1">
            <a:extLst>
              <a:ext uri="{FF2B5EF4-FFF2-40B4-BE49-F238E27FC236}">
                <a16:creationId xmlns:a16="http://schemas.microsoft.com/office/drawing/2014/main" id="{E5FF92BE-6440-2CF7-9550-65CCC45D4525}"/>
              </a:ext>
            </a:extLst>
          </p:cNvPr>
          <p:cNvSpPr txBox="1"/>
          <p:nvPr/>
        </p:nvSpPr>
        <p:spPr>
          <a:xfrm>
            <a:off x="4513491" y="5143500"/>
            <a:ext cx="2334984" cy="534480"/>
          </a:xfrm>
          <a:prstGeom prst="rect">
            <a:avLst/>
          </a:prstGeom>
          <a:noFill/>
          <a:ln w="38100">
            <a:solidFill>
              <a:srgbClr val="FF0000"/>
            </a:solidFill>
          </a:ln>
        </p:spPr>
        <p:txBody>
          <a:bodyPr wrap="square" rtlCol="0">
            <a:spAutoFit/>
          </a:bodyPr>
          <a:lstStyle/>
          <a:p>
            <a:endParaRPr lang="en-SG"/>
          </a:p>
        </p:txBody>
      </p:sp>
      <p:pic>
        <p:nvPicPr>
          <p:cNvPr id="6" name="Picture 5">
            <a:extLst>
              <a:ext uri="{FF2B5EF4-FFF2-40B4-BE49-F238E27FC236}">
                <a16:creationId xmlns:a16="http://schemas.microsoft.com/office/drawing/2014/main" id="{692CA1C4-C13C-4238-79CA-44CF22C345D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00007" y="5546444"/>
            <a:ext cx="361951" cy="451697"/>
          </a:xfrm>
          <a:prstGeom prst="rect">
            <a:avLst/>
          </a:prstGeom>
        </p:spPr>
      </p:pic>
      <p:sp>
        <p:nvSpPr>
          <p:cNvPr id="3" name="TextBox 2">
            <a:extLst>
              <a:ext uri="{FF2B5EF4-FFF2-40B4-BE49-F238E27FC236}">
                <a16:creationId xmlns:a16="http://schemas.microsoft.com/office/drawing/2014/main" id="{18174FCA-F3B1-E95B-E822-2BD0D0CBDC78}"/>
              </a:ext>
            </a:extLst>
          </p:cNvPr>
          <p:cNvSpPr txBox="1"/>
          <p:nvPr/>
        </p:nvSpPr>
        <p:spPr>
          <a:xfrm>
            <a:off x="3223586" y="96538"/>
            <a:ext cx="6335194"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Exam Instructions &amp; Exam Resources Download</a:t>
            </a:r>
            <a:endParaRPr lang="en-SG" sz="2400">
              <a:ea typeface="Verdana"/>
              <a:cs typeface="Adobe Devanagari" panose="02040503050201020203" pitchFamily="18" charset="0"/>
            </a:endParaRPr>
          </a:p>
        </p:txBody>
      </p:sp>
      <p:sp>
        <p:nvSpPr>
          <p:cNvPr id="5" name="Title 1">
            <a:extLst>
              <a:ext uri="{FF2B5EF4-FFF2-40B4-BE49-F238E27FC236}">
                <a16:creationId xmlns:a16="http://schemas.microsoft.com/office/drawing/2014/main" id="{E8281E64-66F1-11AF-5B08-530CF0A2D622}"/>
              </a:ext>
            </a:extLst>
          </p:cNvPr>
          <p:cNvSpPr txBox="1">
            <a:spLocks/>
          </p:cNvSpPr>
          <p:nvPr/>
        </p:nvSpPr>
        <p:spPr>
          <a:xfrm>
            <a:off x="373915" y="5947926"/>
            <a:ext cx="10976085" cy="816634"/>
          </a:xfrm>
          <a:prstGeom prst="rect">
            <a:avLst/>
          </a:prstGeom>
          <a:solidFill>
            <a:schemeClr val="accent5">
              <a:lumMod val="20000"/>
              <a:lumOff val="80000"/>
            </a:schemeClr>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1800">
                <a:latin typeface="+mn-lt"/>
                <a:ea typeface="SimSun"/>
                <a:cs typeface="Latha"/>
              </a:rPr>
              <a:t>At the scheduled time of exam, the Instructions page will be displayed. </a:t>
            </a:r>
            <a:r>
              <a:rPr lang="en-GB" sz="1800">
                <a:latin typeface="+mn-lt"/>
                <a:ea typeface="SimSun"/>
                <a:cs typeface="Latha"/>
              </a:rPr>
              <a:t>Please </a:t>
            </a:r>
            <a:r>
              <a:rPr lang="en-GB" altLang="en-US" sz="1800">
                <a:latin typeface="+mn-lt"/>
                <a:ea typeface="SimSun"/>
                <a:cs typeface="Latha"/>
              </a:rPr>
              <a:t>read the instructions carefully. </a:t>
            </a:r>
            <a:endParaRPr lang="en-US" sz="1800">
              <a:latin typeface="+mn-lt"/>
            </a:endParaRPr>
          </a:p>
          <a:p>
            <a:r>
              <a:rPr lang="en-GB" altLang="en-US" sz="1800">
                <a:latin typeface="+mn-lt"/>
                <a:ea typeface="SimSun"/>
                <a:cs typeface="Latha"/>
              </a:rPr>
              <a:t>Click </a:t>
            </a:r>
            <a:r>
              <a:rPr lang="en-GB" altLang="en-US" sz="1800" b="1">
                <a:latin typeface="+mn-lt"/>
                <a:ea typeface="SimSun"/>
                <a:cs typeface="Latha"/>
              </a:rPr>
              <a:t>Download Resources</a:t>
            </a:r>
            <a:r>
              <a:rPr lang="en-GB" altLang="en-US" sz="1800">
                <a:latin typeface="+mn-lt"/>
                <a:ea typeface="SimSun"/>
                <a:cs typeface="Latha"/>
              </a:rPr>
              <a:t> once you are ready. </a:t>
            </a:r>
            <a:endParaRPr lang="en-SG" sz="1800">
              <a:latin typeface="+mn-lt"/>
              <a:ea typeface="SimSun"/>
              <a:cs typeface="Calibri" panose="020F0502020204030204"/>
            </a:endParaRPr>
          </a:p>
          <a:p>
            <a:r>
              <a:rPr lang="en-GB" altLang="en-US" sz="1800">
                <a:solidFill>
                  <a:srgbClr val="FF0000"/>
                </a:solidFill>
                <a:latin typeface="+mn-lt"/>
                <a:ea typeface="SimSun"/>
                <a:cs typeface="Latha"/>
              </a:rPr>
              <a:t>Note: The exam countdown timer has NOT started at this point.</a:t>
            </a:r>
            <a:endParaRPr lang="en-SG" sz="1800">
              <a:solidFill>
                <a:srgbClr val="FF0000"/>
              </a:solidFill>
              <a:latin typeface="+mn-lt"/>
              <a:cs typeface="Calibri"/>
            </a:endParaRPr>
          </a:p>
        </p:txBody>
      </p:sp>
      <p:sp>
        <p:nvSpPr>
          <p:cNvPr id="9" name="Slide Number Placeholder 5">
            <a:extLst>
              <a:ext uri="{FF2B5EF4-FFF2-40B4-BE49-F238E27FC236}">
                <a16:creationId xmlns:a16="http://schemas.microsoft.com/office/drawing/2014/main" id="{3EB49897-1174-86C6-9522-343E9101934B}"/>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8</a:t>
            </a:fld>
            <a:endParaRPr lang="en-US" sz="1400">
              <a:ea typeface="Calibri"/>
              <a:cs typeface="Calibri"/>
            </a:endParaRPr>
          </a:p>
        </p:txBody>
      </p:sp>
    </p:spTree>
    <p:extLst>
      <p:ext uri="{BB962C8B-B14F-4D97-AF65-F5344CB8AC3E}">
        <p14:creationId xmlns:p14="http://schemas.microsoft.com/office/powerpoint/2010/main" val="2735520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A0821-CFDB-20BF-58D2-DFEBA15004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487"/>
            <a:ext cx="12192000" cy="6854653"/>
          </a:xfrm>
          <a:prstGeom prst="rect">
            <a:avLst/>
          </a:prstGeom>
        </p:spPr>
      </p:pic>
      <p:sp>
        <p:nvSpPr>
          <p:cNvPr id="2" name="TextBox 1">
            <a:extLst>
              <a:ext uri="{FF2B5EF4-FFF2-40B4-BE49-F238E27FC236}">
                <a16:creationId xmlns:a16="http://schemas.microsoft.com/office/drawing/2014/main" id="{79431DA4-1E4C-A7A8-4755-A2B494121A2B}"/>
              </a:ext>
            </a:extLst>
          </p:cNvPr>
          <p:cNvSpPr txBox="1"/>
          <p:nvPr/>
        </p:nvSpPr>
        <p:spPr>
          <a:xfrm>
            <a:off x="1750422" y="2130419"/>
            <a:ext cx="9178835" cy="3561806"/>
          </a:xfrm>
          <a:prstGeom prst="rect">
            <a:avLst/>
          </a:prstGeom>
          <a:noFill/>
        </p:spPr>
        <p:txBody>
          <a:bodyPr wrap="square" rtlCol="0">
            <a:spAutoFit/>
          </a:bodyPr>
          <a:lstStyle/>
          <a:p>
            <a:endParaRPr lang="en-SG"/>
          </a:p>
        </p:txBody>
      </p:sp>
      <p:sp>
        <p:nvSpPr>
          <p:cNvPr id="4" name="TextBox 3">
            <a:extLst>
              <a:ext uri="{FF2B5EF4-FFF2-40B4-BE49-F238E27FC236}">
                <a16:creationId xmlns:a16="http://schemas.microsoft.com/office/drawing/2014/main" id="{209275F9-EFA6-2C6C-B6D7-AE9867166760}"/>
              </a:ext>
            </a:extLst>
          </p:cNvPr>
          <p:cNvSpPr txBox="1"/>
          <p:nvPr/>
        </p:nvSpPr>
        <p:spPr>
          <a:xfrm>
            <a:off x="3405051" y="5692225"/>
            <a:ext cx="5164183" cy="646331"/>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US"/>
              <a:t>Wait for the Download Resources to be completed</a:t>
            </a:r>
          </a:p>
          <a:p>
            <a:endParaRPr lang="en-SG"/>
          </a:p>
        </p:txBody>
      </p:sp>
      <p:sp>
        <p:nvSpPr>
          <p:cNvPr id="5" name="TextBox 4">
            <a:extLst>
              <a:ext uri="{FF2B5EF4-FFF2-40B4-BE49-F238E27FC236}">
                <a16:creationId xmlns:a16="http://schemas.microsoft.com/office/drawing/2014/main" id="{D6943B08-081B-EC82-B423-9A84A8AD972A}"/>
              </a:ext>
            </a:extLst>
          </p:cNvPr>
          <p:cNvSpPr txBox="1"/>
          <p:nvPr/>
        </p:nvSpPr>
        <p:spPr>
          <a:xfrm>
            <a:off x="4239535" y="118684"/>
            <a:ext cx="4047377"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Download Resources</a:t>
            </a:r>
            <a:endParaRPr lang="en-SG" sz="2400">
              <a:ea typeface="Verdana" panose="020B0604030504040204" pitchFamily="34" charset="0"/>
              <a:cs typeface="Adobe Devanagari" panose="02040503050201020203" pitchFamily="18" charset="0"/>
            </a:endParaRPr>
          </a:p>
        </p:txBody>
      </p:sp>
      <p:sp>
        <p:nvSpPr>
          <p:cNvPr id="8" name="Slide Number Placeholder 5">
            <a:extLst>
              <a:ext uri="{FF2B5EF4-FFF2-40B4-BE49-F238E27FC236}">
                <a16:creationId xmlns:a16="http://schemas.microsoft.com/office/drawing/2014/main" id="{A69130D7-9457-312B-FFD6-D6EE8F99EAD4}"/>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9</a:t>
            </a:fld>
            <a:endParaRPr lang="en-US" sz="1400">
              <a:ea typeface="Calibri"/>
              <a:cs typeface="Calibri"/>
            </a:endParaRPr>
          </a:p>
        </p:txBody>
      </p:sp>
    </p:spTree>
    <p:extLst>
      <p:ext uri="{BB962C8B-B14F-4D97-AF65-F5344CB8AC3E}">
        <p14:creationId xmlns:p14="http://schemas.microsoft.com/office/powerpoint/2010/main" val="3390424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0DAF5-2E45-9944-3AED-EC1A6D8C983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5EF7B10-F723-9BD7-E00F-3EB9362D441E}"/>
              </a:ext>
            </a:extLst>
          </p:cNvPr>
          <p:cNvSpPr/>
          <p:nvPr/>
        </p:nvSpPr>
        <p:spPr>
          <a:xfrm>
            <a:off x="2232308" y="2580220"/>
            <a:ext cx="7848872" cy="707886"/>
          </a:xfrm>
          <a:prstGeom prst="rect">
            <a:avLst/>
          </a:prstGeom>
        </p:spPr>
        <p:txBody>
          <a:bodyPr wrap="square" lIns="91440" tIns="45720" rIns="91440" bIns="45720" anchor="t">
            <a:spAutoFit/>
          </a:bodyPr>
          <a:lstStyle/>
          <a:p>
            <a:pPr marL="514350" indent="-514350" algn="ctr">
              <a:spcAft>
                <a:spcPts val="600"/>
              </a:spcAft>
            </a:pPr>
            <a:r>
              <a:rPr lang="en-US" sz="4000">
                <a:cs typeface="Arial"/>
              </a:rPr>
              <a:t>Start Exam</a:t>
            </a:r>
            <a:endParaRPr lang="en-US" sz="4000">
              <a:latin typeface="+mj-lt"/>
              <a:cs typeface="Arial"/>
            </a:endParaRPr>
          </a:p>
        </p:txBody>
      </p:sp>
      <p:sp>
        <p:nvSpPr>
          <p:cNvPr id="5" name="Slide Number Placeholder 5">
            <a:extLst>
              <a:ext uri="{FF2B5EF4-FFF2-40B4-BE49-F238E27FC236}">
                <a16:creationId xmlns:a16="http://schemas.microsoft.com/office/drawing/2014/main" id="{AABE1ED6-6FB9-716F-D561-043A95DF662F}"/>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10</a:t>
            </a:fld>
            <a:endParaRPr lang="en-US" sz="1400">
              <a:ea typeface="Calibri"/>
              <a:cs typeface="Calibri"/>
            </a:endParaRPr>
          </a:p>
        </p:txBody>
      </p:sp>
    </p:spTree>
    <p:extLst>
      <p:ext uri="{BB962C8B-B14F-4D97-AF65-F5344CB8AC3E}">
        <p14:creationId xmlns:p14="http://schemas.microsoft.com/office/powerpoint/2010/main" val="612617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DBA9800-B8C4-68A8-C61B-C58946EA1D9E}"/>
              </a:ext>
            </a:extLst>
          </p:cNvPr>
          <p:cNvPicPr>
            <a:picLocks noChangeAspect="1"/>
          </p:cNvPicPr>
          <p:nvPr/>
        </p:nvPicPr>
        <p:blipFill>
          <a:blip r:embed="rId2"/>
          <a:stretch>
            <a:fillRect/>
          </a:stretch>
        </p:blipFill>
        <p:spPr>
          <a:xfrm>
            <a:off x="-5234" y="-126271"/>
            <a:ext cx="12167716" cy="6323798"/>
          </a:xfrm>
          <a:prstGeom prst="rect">
            <a:avLst/>
          </a:prstGeom>
        </p:spPr>
      </p:pic>
      <p:sp>
        <p:nvSpPr>
          <p:cNvPr id="11" name="TextBox 10">
            <a:extLst>
              <a:ext uri="{FF2B5EF4-FFF2-40B4-BE49-F238E27FC236}">
                <a16:creationId xmlns:a16="http://schemas.microsoft.com/office/drawing/2014/main" id="{870148EB-62E4-EB95-46C5-65ED05C9B967}"/>
              </a:ext>
            </a:extLst>
          </p:cNvPr>
          <p:cNvSpPr txBox="1"/>
          <p:nvPr/>
        </p:nvSpPr>
        <p:spPr>
          <a:xfrm>
            <a:off x="3605545" y="3222605"/>
            <a:ext cx="1719081" cy="496388"/>
          </a:xfrm>
          <a:prstGeom prst="rect">
            <a:avLst/>
          </a:prstGeom>
          <a:noFill/>
          <a:ln w="38100">
            <a:solidFill>
              <a:srgbClr val="FF0000"/>
            </a:solidFill>
          </a:ln>
        </p:spPr>
        <p:txBody>
          <a:bodyPr wrap="square" rtlCol="0">
            <a:spAutoFit/>
          </a:bodyPr>
          <a:lstStyle/>
          <a:p>
            <a:endParaRPr lang="en-SG"/>
          </a:p>
        </p:txBody>
      </p:sp>
      <p:sp>
        <p:nvSpPr>
          <p:cNvPr id="2" name="TextBox 1">
            <a:extLst>
              <a:ext uri="{FF2B5EF4-FFF2-40B4-BE49-F238E27FC236}">
                <a16:creationId xmlns:a16="http://schemas.microsoft.com/office/drawing/2014/main" id="{EE9C62EB-90A9-D925-BF36-7EA7CF1BE99E}"/>
              </a:ext>
            </a:extLst>
          </p:cNvPr>
          <p:cNvSpPr txBox="1"/>
          <p:nvPr/>
        </p:nvSpPr>
        <p:spPr>
          <a:xfrm>
            <a:off x="4871251" y="0"/>
            <a:ext cx="2190912"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Starting Exam</a:t>
            </a:r>
            <a:endParaRPr lang="en-SG" sz="2400">
              <a:ea typeface="Verdana" panose="020B0604030504040204" pitchFamily="34" charset="0"/>
              <a:cs typeface="Adobe Devanagari" panose="02040503050201020203" pitchFamily="18" charset="0"/>
            </a:endParaRPr>
          </a:p>
        </p:txBody>
      </p:sp>
      <p:sp>
        <p:nvSpPr>
          <p:cNvPr id="3" name="Title 1">
            <a:extLst>
              <a:ext uri="{FF2B5EF4-FFF2-40B4-BE49-F238E27FC236}">
                <a16:creationId xmlns:a16="http://schemas.microsoft.com/office/drawing/2014/main" id="{7C10A337-6AF5-73C1-E0CD-C24ADDD4A10F}"/>
              </a:ext>
            </a:extLst>
          </p:cNvPr>
          <p:cNvSpPr txBox="1">
            <a:spLocks/>
          </p:cNvSpPr>
          <p:nvPr/>
        </p:nvSpPr>
        <p:spPr>
          <a:xfrm>
            <a:off x="29518" y="5591174"/>
            <a:ext cx="12143432" cy="1223635"/>
          </a:xfrm>
          <a:prstGeom prst="rect">
            <a:avLst/>
          </a:prstGeom>
          <a:solidFill>
            <a:schemeClr val="accent5">
              <a:lumMod val="20000"/>
              <a:lumOff val="80000"/>
            </a:schemeClr>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GB" altLang="en-US" sz="1800">
                <a:latin typeface="+mn-lt"/>
                <a:ea typeface="SimSun"/>
                <a:cs typeface="Latha"/>
              </a:rPr>
              <a:t>The resource files for the exam are downloaded to a folder on the desktop named </a:t>
            </a:r>
            <a:r>
              <a:rPr lang="en-GB" altLang="en-US" sz="1800" b="1" err="1">
                <a:latin typeface="+mn-lt"/>
                <a:ea typeface="SimSun"/>
                <a:cs typeface="Latha"/>
              </a:rPr>
              <a:t>ResourceFiles</a:t>
            </a:r>
            <a:r>
              <a:rPr lang="en-GB" altLang="en-US" sz="1800">
                <a:latin typeface="+mn-lt"/>
                <a:ea typeface="SimSun"/>
                <a:cs typeface="Latha"/>
              </a:rPr>
              <a:t> (folder name is prefixed with your centre index number, subject and paper number as shown above).</a:t>
            </a:r>
          </a:p>
          <a:p>
            <a:pPr>
              <a:lnSpc>
                <a:spcPct val="100000"/>
              </a:lnSpc>
            </a:pPr>
            <a:r>
              <a:rPr lang="en-GB" altLang="en-US" sz="1800">
                <a:latin typeface="+mn-lt"/>
                <a:ea typeface="SimSun"/>
                <a:cs typeface="Latha"/>
              </a:rPr>
              <a:t>Click </a:t>
            </a:r>
            <a:r>
              <a:rPr lang="en-GB" altLang="en-US" sz="1800" b="1">
                <a:latin typeface="+mn-lt"/>
                <a:ea typeface="SimSun"/>
                <a:cs typeface="Latha"/>
              </a:rPr>
              <a:t>Start Exam</a:t>
            </a:r>
            <a:r>
              <a:rPr lang="en-GB" altLang="en-US" sz="1800">
                <a:latin typeface="+mn-lt"/>
                <a:ea typeface="SimSun"/>
                <a:cs typeface="Latha"/>
              </a:rPr>
              <a:t> once ready.  </a:t>
            </a:r>
          </a:p>
          <a:p>
            <a:pPr>
              <a:lnSpc>
                <a:spcPct val="100000"/>
              </a:lnSpc>
            </a:pPr>
            <a:r>
              <a:rPr lang="en-GB" altLang="en-US" sz="1800">
                <a:solidFill>
                  <a:srgbClr val="FF0000"/>
                </a:solidFill>
                <a:latin typeface="+mn-lt"/>
                <a:ea typeface="SimSun"/>
                <a:cs typeface="Latha"/>
              </a:rPr>
              <a:t>Note: The exam countdown timer will start only after you click on the </a:t>
            </a:r>
            <a:r>
              <a:rPr lang="en-GB" altLang="en-US" sz="1800" b="1">
                <a:solidFill>
                  <a:srgbClr val="FF0000"/>
                </a:solidFill>
                <a:latin typeface="+mn-lt"/>
                <a:ea typeface="SimSun"/>
                <a:cs typeface="Latha"/>
              </a:rPr>
              <a:t>Start Exam</a:t>
            </a:r>
            <a:r>
              <a:rPr lang="en-GB" altLang="en-US" sz="1800">
                <a:solidFill>
                  <a:srgbClr val="FF0000"/>
                </a:solidFill>
                <a:latin typeface="+mn-lt"/>
                <a:ea typeface="SimSun"/>
                <a:cs typeface="Latha"/>
              </a:rPr>
              <a:t> button.</a:t>
            </a:r>
            <a:endParaRPr lang="en-SG" sz="1800">
              <a:solidFill>
                <a:srgbClr val="FF0000"/>
              </a:solidFill>
              <a:latin typeface="+mn-lt"/>
              <a:cs typeface="Calibri"/>
            </a:endParaRPr>
          </a:p>
        </p:txBody>
      </p:sp>
      <p:pic>
        <p:nvPicPr>
          <p:cNvPr id="6" name="Picture 5">
            <a:extLst>
              <a:ext uri="{FF2B5EF4-FFF2-40B4-BE49-F238E27FC236}">
                <a16:creationId xmlns:a16="http://schemas.microsoft.com/office/drawing/2014/main" id="{9454D33C-A8CB-8486-ACC5-AE704343E83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95992" y="3639351"/>
            <a:ext cx="361951" cy="451697"/>
          </a:xfrm>
          <a:prstGeom prst="rect">
            <a:avLst/>
          </a:prstGeom>
        </p:spPr>
      </p:pic>
      <p:sp>
        <p:nvSpPr>
          <p:cNvPr id="7" name="Slide Number Placeholder 5">
            <a:extLst>
              <a:ext uri="{FF2B5EF4-FFF2-40B4-BE49-F238E27FC236}">
                <a16:creationId xmlns:a16="http://schemas.microsoft.com/office/drawing/2014/main" id="{4EA748BA-50F0-9137-A316-FB3AD9176B9D}"/>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11</a:t>
            </a:fld>
            <a:endParaRPr lang="en-US" sz="1400">
              <a:ea typeface="Calibri"/>
              <a:cs typeface="Calibri"/>
            </a:endParaRPr>
          </a:p>
        </p:txBody>
      </p:sp>
      <p:sp>
        <p:nvSpPr>
          <p:cNvPr id="4" name="TextBox 3">
            <a:extLst>
              <a:ext uri="{FF2B5EF4-FFF2-40B4-BE49-F238E27FC236}">
                <a16:creationId xmlns:a16="http://schemas.microsoft.com/office/drawing/2014/main" id="{05CC946D-76BC-A0A8-2363-7AA3A3116C65}"/>
              </a:ext>
            </a:extLst>
          </p:cNvPr>
          <p:cNvSpPr txBox="1"/>
          <p:nvPr/>
        </p:nvSpPr>
        <p:spPr>
          <a:xfrm>
            <a:off x="5074920" y="2860743"/>
            <a:ext cx="3099815" cy="306979"/>
          </a:xfrm>
          <a:prstGeom prst="rect">
            <a:avLst/>
          </a:prstGeom>
          <a:noFill/>
          <a:ln w="38100">
            <a:solidFill>
              <a:srgbClr val="FF0000"/>
            </a:solidFill>
          </a:ln>
        </p:spPr>
        <p:txBody>
          <a:bodyPr wrap="square" rtlCol="0">
            <a:spAutoFit/>
          </a:bodyPr>
          <a:lstStyle/>
          <a:p>
            <a:endParaRPr lang="en-SG"/>
          </a:p>
        </p:txBody>
      </p:sp>
    </p:spTree>
    <p:extLst>
      <p:ext uri="{BB962C8B-B14F-4D97-AF65-F5344CB8AC3E}">
        <p14:creationId xmlns:p14="http://schemas.microsoft.com/office/powerpoint/2010/main" val="1701314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FE4C002D-8764-291A-0E64-9898B36F97BB}"/>
              </a:ext>
            </a:extLst>
          </p:cNvPr>
          <p:cNvGrpSpPr/>
          <p:nvPr/>
        </p:nvGrpSpPr>
        <p:grpSpPr>
          <a:xfrm>
            <a:off x="1273306" y="1493537"/>
            <a:ext cx="9656966" cy="5214119"/>
            <a:chOff x="1273306" y="1493537"/>
            <a:chExt cx="9656966" cy="5214119"/>
          </a:xfrm>
        </p:grpSpPr>
        <p:pic>
          <p:nvPicPr>
            <p:cNvPr id="7" name="Picture 6">
              <a:extLst>
                <a:ext uri="{FF2B5EF4-FFF2-40B4-BE49-F238E27FC236}">
                  <a16:creationId xmlns:a16="http://schemas.microsoft.com/office/drawing/2014/main" id="{BD6BAECB-8FA3-D817-0EFA-21074079F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3306" y="1493537"/>
              <a:ext cx="9656966" cy="5214119"/>
            </a:xfrm>
            <a:prstGeom prst="rect">
              <a:avLst/>
            </a:prstGeom>
          </p:spPr>
        </p:pic>
        <p:pic>
          <p:nvPicPr>
            <p:cNvPr id="20" name="Picture 21">
              <a:extLst>
                <a:ext uri="{FF2B5EF4-FFF2-40B4-BE49-F238E27FC236}">
                  <a16:creationId xmlns:a16="http://schemas.microsoft.com/office/drawing/2014/main" id="{107E364D-222D-1A17-F850-60EAE2D30FD7}"/>
                </a:ext>
              </a:extLst>
            </p:cNvPr>
            <p:cNvPicPr>
              <a:picLocks noChangeAspect="1"/>
            </p:cNvPicPr>
            <p:nvPr/>
          </p:nvPicPr>
          <p:blipFill>
            <a:blip r:embed="rId3"/>
            <a:stretch>
              <a:fillRect/>
            </a:stretch>
          </p:blipFill>
          <p:spPr>
            <a:xfrm>
              <a:off x="9742191" y="1763896"/>
              <a:ext cx="114300" cy="180975"/>
            </a:xfrm>
            <a:prstGeom prst="rect">
              <a:avLst/>
            </a:prstGeom>
          </p:spPr>
        </p:pic>
        <p:pic>
          <p:nvPicPr>
            <p:cNvPr id="8" name="Picture 7">
              <a:extLst>
                <a:ext uri="{FF2B5EF4-FFF2-40B4-BE49-F238E27FC236}">
                  <a16:creationId xmlns:a16="http://schemas.microsoft.com/office/drawing/2014/main" id="{C4EB02DD-489A-BA4E-9DA0-838AEB70015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373445" y="5143094"/>
              <a:ext cx="392825" cy="480120"/>
            </a:xfrm>
            <a:prstGeom prst="rect">
              <a:avLst/>
            </a:prstGeom>
          </p:spPr>
        </p:pic>
        <p:pic>
          <p:nvPicPr>
            <p:cNvPr id="9" name="Picture 8">
              <a:extLst>
                <a:ext uri="{FF2B5EF4-FFF2-40B4-BE49-F238E27FC236}">
                  <a16:creationId xmlns:a16="http://schemas.microsoft.com/office/drawing/2014/main" id="{D43EB804-21CD-BB85-FE4E-74AA4BF635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344295" y="4643453"/>
              <a:ext cx="465282" cy="504056"/>
            </a:xfrm>
            <a:prstGeom prst="rect">
              <a:avLst/>
            </a:prstGeom>
          </p:spPr>
        </p:pic>
        <p:pic>
          <p:nvPicPr>
            <p:cNvPr id="10" name="Picture 9">
              <a:extLst>
                <a:ext uri="{FF2B5EF4-FFF2-40B4-BE49-F238E27FC236}">
                  <a16:creationId xmlns:a16="http://schemas.microsoft.com/office/drawing/2014/main" id="{EA446BE6-8D2C-4164-D60F-50246A0F6B4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348236" y="4239509"/>
              <a:ext cx="457401" cy="432048"/>
            </a:xfrm>
            <a:prstGeom prst="rect">
              <a:avLst/>
            </a:prstGeom>
          </p:spPr>
        </p:pic>
        <p:sp>
          <p:nvSpPr>
            <p:cNvPr id="11" name="TextBox 10">
              <a:extLst>
                <a:ext uri="{FF2B5EF4-FFF2-40B4-BE49-F238E27FC236}">
                  <a16:creationId xmlns:a16="http://schemas.microsoft.com/office/drawing/2014/main" id="{5A900C88-313B-2F43-BC02-65141A6101AF}"/>
                </a:ext>
              </a:extLst>
            </p:cNvPr>
            <p:cNvSpPr txBox="1"/>
            <p:nvPr/>
          </p:nvSpPr>
          <p:spPr>
            <a:xfrm>
              <a:off x="1342377" y="3141246"/>
              <a:ext cx="917856" cy="276999"/>
            </a:xfrm>
            <a:prstGeom prst="rect">
              <a:avLst/>
            </a:prstGeom>
            <a:solidFill>
              <a:schemeClr val="tx1"/>
            </a:solidFill>
          </p:spPr>
          <p:txBody>
            <a:bodyPr wrap="square" rtlCol="0">
              <a:spAutoFit/>
            </a:bodyPr>
            <a:lstStyle/>
            <a:p>
              <a:r>
                <a:rPr lang="en-SG" sz="600">
                  <a:solidFill>
                    <a:schemeClr val="bg1"/>
                  </a:solidFill>
                </a:rPr>
                <a:t>91141120_7018_11_CBPE_YE_ResourceFiles</a:t>
              </a:r>
            </a:p>
          </p:txBody>
        </p:sp>
        <p:sp>
          <p:nvSpPr>
            <p:cNvPr id="12" name="TextBox 11">
              <a:extLst>
                <a:ext uri="{FF2B5EF4-FFF2-40B4-BE49-F238E27FC236}">
                  <a16:creationId xmlns:a16="http://schemas.microsoft.com/office/drawing/2014/main" id="{1C77A0C1-F164-5407-139F-0B8295A4D513}"/>
                </a:ext>
              </a:extLst>
            </p:cNvPr>
            <p:cNvSpPr txBox="1"/>
            <p:nvPr/>
          </p:nvSpPr>
          <p:spPr>
            <a:xfrm>
              <a:off x="1293587" y="3822189"/>
              <a:ext cx="917856" cy="276999"/>
            </a:xfrm>
            <a:prstGeom prst="rect">
              <a:avLst/>
            </a:prstGeom>
            <a:solidFill>
              <a:schemeClr val="tx1"/>
            </a:solidFill>
          </p:spPr>
          <p:txBody>
            <a:bodyPr wrap="square" rtlCol="0">
              <a:spAutoFit/>
            </a:bodyPr>
            <a:lstStyle/>
            <a:p>
              <a:r>
                <a:rPr lang="en-SG" sz="600">
                  <a:solidFill>
                    <a:schemeClr val="bg1"/>
                  </a:solidFill>
                </a:rPr>
                <a:t>91141120_7018_11_CBPE_YE_OutputFiles</a:t>
              </a:r>
            </a:p>
          </p:txBody>
        </p:sp>
      </p:grpSp>
      <p:sp>
        <p:nvSpPr>
          <p:cNvPr id="13" name="Title 1">
            <a:extLst>
              <a:ext uri="{FF2B5EF4-FFF2-40B4-BE49-F238E27FC236}">
                <a16:creationId xmlns:a16="http://schemas.microsoft.com/office/drawing/2014/main" id="{82290DBB-E987-8102-624C-7131AD4B8C11}"/>
              </a:ext>
            </a:extLst>
          </p:cNvPr>
          <p:cNvSpPr txBox="1">
            <a:spLocks/>
          </p:cNvSpPr>
          <p:nvPr/>
        </p:nvSpPr>
        <p:spPr>
          <a:xfrm>
            <a:off x="2013068" y="1661239"/>
            <a:ext cx="2566032" cy="1140685"/>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1. The exam resource files are downloaded to a folder on the desktop named </a:t>
            </a:r>
            <a:r>
              <a:rPr lang="en-SG" sz="1800" b="1" err="1">
                <a:latin typeface="+mn-lt"/>
              </a:rPr>
              <a:t>ResourceFiles</a:t>
            </a:r>
            <a:r>
              <a:rPr lang="en-SG" sz="1800" b="1">
                <a:latin typeface="+mn-lt"/>
              </a:rPr>
              <a:t>.</a:t>
            </a:r>
            <a:endParaRPr lang="en-SG" sz="1800" b="1">
              <a:latin typeface="+mn-lt"/>
              <a:cs typeface="Calibri Light"/>
            </a:endParaRPr>
          </a:p>
        </p:txBody>
      </p:sp>
      <p:sp>
        <p:nvSpPr>
          <p:cNvPr id="14" name="Title 1">
            <a:extLst>
              <a:ext uri="{FF2B5EF4-FFF2-40B4-BE49-F238E27FC236}">
                <a16:creationId xmlns:a16="http://schemas.microsoft.com/office/drawing/2014/main" id="{56AFB948-0EF5-C2EC-2225-CEFE6A02CEA1}"/>
              </a:ext>
            </a:extLst>
          </p:cNvPr>
          <p:cNvSpPr txBox="1">
            <a:spLocks/>
          </p:cNvSpPr>
          <p:nvPr/>
        </p:nvSpPr>
        <p:spPr>
          <a:xfrm>
            <a:off x="9984168" y="2659947"/>
            <a:ext cx="2159986" cy="971275"/>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Countdown Timer </a:t>
            </a:r>
            <a:endParaRPr lang="en-US" sz="1800">
              <a:latin typeface="+mn-lt"/>
              <a:cs typeface="Calibri Light"/>
            </a:endParaRPr>
          </a:p>
          <a:p>
            <a:r>
              <a:rPr lang="en-SG" sz="1800">
                <a:latin typeface="+mn-lt"/>
              </a:rPr>
              <a:t>Note: The timer cannot be hidden.</a:t>
            </a:r>
            <a:endParaRPr lang="en-SG" sz="1800">
              <a:latin typeface="+mn-lt"/>
              <a:cs typeface="Calibri Light"/>
            </a:endParaRPr>
          </a:p>
        </p:txBody>
      </p:sp>
      <p:cxnSp>
        <p:nvCxnSpPr>
          <p:cNvPr id="15" name="Straight Arrow Connector 14">
            <a:extLst>
              <a:ext uri="{FF2B5EF4-FFF2-40B4-BE49-F238E27FC236}">
                <a16:creationId xmlns:a16="http://schemas.microsoft.com/office/drawing/2014/main" id="{842C1715-4B3E-575A-8976-B7B6282A29A6}"/>
              </a:ext>
            </a:extLst>
          </p:cNvPr>
          <p:cNvCxnSpPr>
            <a:cxnSpLocks/>
          </p:cNvCxnSpPr>
          <p:nvPr/>
        </p:nvCxnSpPr>
        <p:spPr>
          <a:xfrm flipH="1" flipV="1">
            <a:off x="9673389" y="1925048"/>
            <a:ext cx="544499" cy="7066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103EFD2-3886-A5C0-F3CA-3433AD7AE585}"/>
              </a:ext>
            </a:extLst>
          </p:cNvPr>
          <p:cNvCxnSpPr>
            <a:cxnSpLocks/>
          </p:cNvCxnSpPr>
          <p:nvPr/>
        </p:nvCxnSpPr>
        <p:spPr>
          <a:xfrm flipH="1">
            <a:off x="1737526" y="2820739"/>
            <a:ext cx="645621" cy="3352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47E26BA2-C7E7-4BE6-C4FA-788E55CFBE6E}"/>
              </a:ext>
            </a:extLst>
          </p:cNvPr>
          <p:cNvSpPr txBox="1">
            <a:spLocks/>
          </p:cNvSpPr>
          <p:nvPr/>
        </p:nvSpPr>
        <p:spPr>
          <a:xfrm>
            <a:off x="1963304" y="4451518"/>
            <a:ext cx="3432012" cy="1843158"/>
          </a:xfrm>
          <a:prstGeom prst="rect">
            <a:avLst/>
          </a:prstGeom>
          <a:solidFill>
            <a:srgbClr val="FFFF99"/>
          </a:solidFill>
          <a:ln>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2. A folder named </a:t>
            </a:r>
            <a:r>
              <a:rPr lang="en-SG" sz="1800" b="1" err="1">
                <a:latin typeface="+mn-lt"/>
              </a:rPr>
              <a:t>OutputFiles</a:t>
            </a:r>
            <a:r>
              <a:rPr lang="en-SG" sz="1800">
                <a:latin typeface="+mn-lt"/>
              </a:rPr>
              <a:t> is created on the desktop for you to save and store your responses i.e. files for submission.</a:t>
            </a:r>
            <a:endParaRPr lang="en-SG" sz="1800">
              <a:latin typeface="+mn-lt"/>
              <a:cs typeface="Calibri Light"/>
            </a:endParaRPr>
          </a:p>
          <a:p>
            <a:endParaRPr lang="en-SG" sz="1800">
              <a:latin typeface="+mn-lt"/>
              <a:cs typeface="Calibri Light"/>
            </a:endParaRPr>
          </a:p>
          <a:p>
            <a:r>
              <a:rPr lang="en-SG" sz="1800">
                <a:latin typeface="+mn-lt"/>
              </a:rPr>
              <a:t>Note: </a:t>
            </a:r>
            <a:r>
              <a:rPr lang="en-SG" sz="1800" i="1">
                <a:latin typeface="+mn-lt"/>
              </a:rPr>
              <a:t>Files placed on the Desktop </a:t>
            </a:r>
            <a:r>
              <a:rPr lang="en-SG" sz="1800" i="1" u="sng">
                <a:latin typeface="+mn-lt"/>
              </a:rPr>
              <a:t>will not </a:t>
            </a:r>
            <a:r>
              <a:rPr lang="en-SG" sz="1800" i="1">
                <a:latin typeface="+mn-lt"/>
              </a:rPr>
              <a:t>be submitted.</a:t>
            </a:r>
            <a:endParaRPr lang="en-SG" sz="1800" i="1">
              <a:latin typeface="+mn-lt"/>
              <a:cs typeface="Calibri"/>
            </a:endParaRPr>
          </a:p>
        </p:txBody>
      </p:sp>
      <p:cxnSp>
        <p:nvCxnSpPr>
          <p:cNvPr id="18" name="Straight Arrow Connector 17">
            <a:extLst>
              <a:ext uri="{FF2B5EF4-FFF2-40B4-BE49-F238E27FC236}">
                <a16:creationId xmlns:a16="http://schemas.microsoft.com/office/drawing/2014/main" id="{E64CFCB0-2012-23AF-2344-BC0966A177C5}"/>
              </a:ext>
            </a:extLst>
          </p:cNvPr>
          <p:cNvCxnSpPr>
            <a:cxnSpLocks/>
          </p:cNvCxnSpPr>
          <p:nvPr/>
        </p:nvCxnSpPr>
        <p:spPr>
          <a:xfrm flipH="1" flipV="1">
            <a:off x="2060924" y="3970095"/>
            <a:ext cx="457329" cy="4679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208468F-605A-3270-5929-43FC1912A762}"/>
              </a:ext>
            </a:extLst>
          </p:cNvPr>
          <p:cNvSpPr txBox="1"/>
          <p:nvPr/>
        </p:nvSpPr>
        <p:spPr>
          <a:xfrm>
            <a:off x="765306" y="41047"/>
            <a:ext cx="11121894" cy="1477328"/>
          </a:xfrm>
          <a:prstGeom prst="rect">
            <a:avLst/>
          </a:prstGeo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wrap="square" lIns="91440" tIns="45720" rIns="91440" bIns="45720" anchor="t">
            <a:spAutoFit/>
          </a:bodyPr>
          <a:lstStyle/>
          <a:p>
            <a:r>
              <a:rPr lang="en-US" b="1" i="0" u="sng">
                <a:effectLst/>
                <a:latin typeface="Calibri"/>
                <a:cs typeface="Calibri"/>
              </a:rPr>
              <a:t>Hardcopy question paper</a:t>
            </a:r>
            <a:r>
              <a:rPr lang="en-US">
                <a:latin typeface="Calibri"/>
                <a:cs typeface="Calibri"/>
              </a:rPr>
              <a:t> is provided only and not available in the system</a:t>
            </a:r>
            <a:r>
              <a:rPr lang="en-US" b="0" i="0">
                <a:effectLst/>
                <a:latin typeface="Calibri"/>
                <a:cs typeface="Calibri"/>
              </a:rPr>
              <a:t>.</a:t>
            </a:r>
          </a:p>
          <a:p>
            <a:r>
              <a:rPr lang="en-US" b="0" i="0">
                <a:effectLst/>
                <a:latin typeface="Calibri"/>
                <a:cs typeface="Calibri"/>
              </a:rPr>
              <a:t>Please note:</a:t>
            </a:r>
          </a:p>
          <a:p>
            <a:pPr marL="342900" indent="-342900">
              <a:buAutoNum type="arabicPeriod"/>
            </a:pPr>
            <a:r>
              <a:rPr lang="en-US">
                <a:latin typeface="Calibri"/>
                <a:cs typeface="Calibri"/>
              </a:rPr>
              <a:t>Countdown timer is as shown at the top right-hand corner of the screen and cannot be hidden. However, you may </a:t>
            </a:r>
            <a:r>
              <a:rPr lang="en-US" err="1">
                <a:latin typeface="Calibri"/>
                <a:cs typeface="Calibri"/>
              </a:rPr>
              <a:t>minimise</a:t>
            </a:r>
            <a:r>
              <a:rPr lang="en-US">
                <a:latin typeface="Calibri"/>
                <a:cs typeface="Calibri"/>
              </a:rPr>
              <a:t> the window.</a:t>
            </a:r>
          </a:p>
          <a:p>
            <a:pPr marL="342900" indent="-342900">
              <a:buAutoNum type="arabicPeriod"/>
            </a:pPr>
            <a:r>
              <a:rPr lang="en-US" b="0" i="0">
                <a:effectLst/>
                <a:latin typeface="Calibri"/>
                <a:cs typeface="Calibri"/>
              </a:rPr>
              <a:t>2 folders - </a:t>
            </a:r>
            <a:r>
              <a:rPr lang="en-US" b="1" i="0" err="1">
                <a:effectLst/>
                <a:latin typeface="Calibri"/>
                <a:cs typeface="Calibri"/>
              </a:rPr>
              <a:t>ResourceFiles</a:t>
            </a:r>
            <a:r>
              <a:rPr lang="en-US" b="0" i="0">
                <a:effectLst/>
                <a:latin typeface="Calibri"/>
                <a:cs typeface="Calibri"/>
              </a:rPr>
              <a:t> and </a:t>
            </a:r>
            <a:r>
              <a:rPr lang="en-US" b="1" i="0" err="1">
                <a:effectLst/>
                <a:latin typeface="Calibri"/>
                <a:cs typeface="Calibri"/>
              </a:rPr>
              <a:t>OutputFiles</a:t>
            </a:r>
            <a:r>
              <a:rPr lang="en-US">
                <a:latin typeface="Calibri"/>
                <a:cs typeface="Calibri"/>
              </a:rPr>
              <a:t> will be</a:t>
            </a:r>
            <a:r>
              <a:rPr lang="en-US" b="0" i="0">
                <a:effectLst/>
                <a:latin typeface="Calibri"/>
                <a:cs typeface="Calibri"/>
              </a:rPr>
              <a:t> created on the desktop (see illustration below)</a:t>
            </a:r>
          </a:p>
        </p:txBody>
      </p:sp>
      <p:grpSp>
        <p:nvGrpSpPr>
          <p:cNvPr id="21" name="Group 20">
            <a:extLst>
              <a:ext uri="{FF2B5EF4-FFF2-40B4-BE49-F238E27FC236}">
                <a16:creationId xmlns:a16="http://schemas.microsoft.com/office/drawing/2014/main" id="{790909F5-965E-8D88-B7C0-00CFEDD4B989}"/>
              </a:ext>
            </a:extLst>
          </p:cNvPr>
          <p:cNvGrpSpPr/>
          <p:nvPr/>
        </p:nvGrpSpPr>
        <p:grpSpPr>
          <a:xfrm>
            <a:off x="10004479" y="917362"/>
            <a:ext cx="544089" cy="802764"/>
            <a:chOff x="9553901" y="1008993"/>
            <a:chExt cx="544089" cy="652246"/>
          </a:xfrm>
        </p:grpSpPr>
        <p:sp>
          <p:nvSpPr>
            <p:cNvPr id="4" name="Oval 3">
              <a:extLst>
                <a:ext uri="{FF2B5EF4-FFF2-40B4-BE49-F238E27FC236}">
                  <a16:creationId xmlns:a16="http://schemas.microsoft.com/office/drawing/2014/main" id="{BCCCE798-0983-6B51-D91F-69F38624B9F4}"/>
                </a:ext>
              </a:extLst>
            </p:cNvPr>
            <p:cNvSpPr/>
            <p:nvPr/>
          </p:nvSpPr>
          <p:spPr>
            <a:xfrm>
              <a:off x="9553901" y="1415795"/>
              <a:ext cx="272298" cy="24544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 name="Straight Arrow Connector 5">
              <a:extLst>
                <a:ext uri="{FF2B5EF4-FFF2-40B4-BE49-F238E27FC236}">
                  <a16:creationId xmlns:a16="http://schemas.microsoft.com/office/drawing/2014/main" id="{BDC296F8-5BA7-6BBD-A313-535F96608E37}"/>
                </a:ext>
              </a:extLst>
            </p:cNvPr>
            <p:cNvCxnSpPr>
              <a:cxnSpLocks/>
            </p:cNvCxnSpPr>
            <p:nvPr/>
          </p:nvCxnSpPr>
          <p:spPr>
            <a:xfrm flipH="1">
              <a:off x="9825789" y="1008993"/>
              <a:ext cx="272201" cy="40680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Slide Number Placeholder 5">
            <a:extLst>
              <a:ext uri="{FF2B5EF4-FFF2-40B4-BE49-F238E27FC236}">
                <a16:creationId xmlns:a16="http://schemas.microsoft.com/office/drawing/2014/main" id="{230CEE57-72CE-EB2E-DF41-D7299F9A0666}"/>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12</a:t>
            </a:fld>
            <a:endParaRPr lang="en-US" sz="1400">
              <a:ea typeface="Calibri"/>
              <a:cs typeface="Calibri"/>
            </a:endParaRPr>
          </a:p>
        </p:txBody>
      </p:sp>
    </p:spTree>
    <p:extLst>
      <p:ext uri="{BB962C8B-B14F-4D97-AF65-F5344CB8AC3E}">
        <p14:creationId xmlns:p14="http://schemas.microsoft.com/office/powerpoint/2010/main" val="3600635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DCE33E-26A4-68A5-E8F2-F4EF7DD6622D}"/>
              </a:ext>
            </a:extLst>
          </p:cNvPr>
          <p:cNvPicPr>
            <a:picLocks noChangeAspect="1"/>
          </p:cNvPicPr>
          <p:nvPr/>
        </p:nvPicPr>
        <p:blipFill rotWithShape="1">
          <a:blip r:embed="rId2">
            <a:extLst>
              <a:ext uri="{28A0092B-C50C-407E-A947-70E740481C1C}">
                <a14:useLocalDpi xmlns:a14="http://schemas.microsoft.com/office/drawing/2010/main" val="0"/>
              </a:ext>
            </a:extLst>
          </a:blip>
          <a:srcRect r="56365"/>
          <a:stretch/>
        </p:blipFill>
        <p:spPr>
          <a:xfrm>
            <a:off x="7507689" y="1625081"/>
            <a:ext cx="4358246" cy="5156792"/>
          </a:xfrm>
          <a:prstGeom prst="rect">
            <a:avLst/>
          </a:prstGeom>
          <a:ln>
            <a:solidFill>
              <a:schemeClr val="tx1"/>
            </a:solidFill>
          </a:ln>
        </p:spPr>
      </p:pic>
      <p:sp>
        <p:nvSpPr>
          <p:cNvPr id="2" name="Title 1">
            <a:extLst>
              <a:ext uri="{FF2B5EF4-FFF2-40B4-BE49-F238E27FC236}">
                <a16:creationId xmlns:a16="http://schemas.microsoft.com/office/drawing/2014/main" id="{AC812758-4C34-59EF-C60A-1FB3CDCB25BB}"/>
              </a:ext>
            </a:extLst>
          </p:cNvPr>
          <p:cNvSpPr txBox="1">
            <a:spLocks/>
          </p:cNvSpPr>
          <p:nvPr/>
        </p:nvSpPr>
        <p:spPr>
          <a:xfrm>
            <a:off x="376356" y="304800"/>
            <a:ext cx="6603564" cy="1005580"/>
          </a:xfrm>
          <a:prstGeom prst="rect">
            <a:avLst/>
          </a:prstGeom>
          <a:solidFill>
            <a:schemeClr val="accent5">
              <a:lumMod val="20000"/>
              <a:lumOff val="80000"/>
            </a:schemeClr>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G" sz="1800" b="1">
                <a:solidFill>
                  <a:srgbClr val="FF0000"/>
                </a:solidFill>
                <a:latin typeface="+mn-lt"/>
              </a:rPr>
              <a:t>Example of the </a:t>
            </a:r>
            <a:r>
              <a:rPr lang="en-SG" sz="1800" b="1" u="sng" err="1">
                <a:solidFill>
                  <a:srgbClr val="FF0000"/>
                </a:solidFill>
                <a:latin typeface="+mn-lt"/>
                <a:cs typeface="Calibri"/>
              </a:rPr>
              <a:t>ResourceFiles</a:t>
            </a:r>
            <a:r>
              <a:rPr lang="en-SG" sz="1800" b="1">
                <a:solidFill>
                  <a:srgbClr val="FF0000"/>
                </a:solidFill>
                <a:latin typeface="+mn-lt"/>
                <a:cs typeface="Calibri"/>
              </a:rPr>
              <a:t> </a:t>
            </a:r>
            <a:r>
              <a:rPr lang="en-SG" sz="1800" b="1">
                <a:solidFill>
                  <a:srgbClr val="FF0000"/>
                </a:solidFill>
                <a:latin typeface="+mn-lt"/>
              </a:rPr>
              <a:t>folder</a:t>
            </a:r>
            <a:endParaRPr lang="en-SG" sz="1800" b="1">
              <a:solidFill>
                <a:srgbClr val="FF0000"/>
              </a:solidFill>
              <a:latin typeface="+mn-lt"/>
              <a:cs typeface="Calibri Light"/>
            </a:endParaRPr>
          </a:p>
          <a:p>
            <a:r>
              <a:rPr lang="en-GB" altLang="en-US" sz="1800">
                <a:latin typeface="+mn-lt"/>
                <a:ea typeface="SimSun"/>
                <a:cs typeface="Latha"/>
              </a:rPr>
              <a:t>Folder name is prefixed with the candidate’s centre index number, subject paper code and paper number + “</a:t>
            </a:r>
            <a:r>
              <a:rPr lang="en-GB" altLang="en-US" sz="1800" err="1">
                <a:latin typeface="+mn-lt"/>
                <a:ea typeface="SimSun"/>
                <a:cs typeface="Latha"/>
              </a:rPr>
              <a:t>ResourceFiles</a:t>
            </a:r>
            <a:r>
              <a:rPr lang="en-GB" altLang="en-US" sz="1800">
                <a:latin typeface="+mn-lt"/>
                <a:ea typeface="SimSun"/>
                <a:cs typeface="Latha"/>
              </a:rPr>
              <a:t>”</a:t>
            </a:r>
          </a:p>
          <a:p>
            <a:r>
              <a:rPr lang="en-GB" sz="1800">
                <a:latin typeface="+mn-lt"/>
                <a:ea typeface="SimSun"/>
                <a:cs typeface="Latha"/>
              </a:rPr>
              <a:t>This </a:t>
            </a:r>
            <a:r>
              <a:rPr lang="en-GB" sz="1800" err="1">
                <a:latin typeface="+mn-lt"/>
                <a:ea typeface="SimSun"/>
                <a:cs typeface="Latha"/>
              </a:rPr>
              <a:t>ResourceFiles</a:t>
            </a:r>
            <a:r>
              <a:rPr lang="en-GB" sz="1800">
                <a:latin typeface="+mn-lt"/>
                <a:ea typeface="SimSun"/>
                <a:cs typeface="Latha"/>
              </a:rPr>
              <a:t> folder is Read-only (you cannot save any file here)</a:t>
            </a:r>
            <a:endParaRPr lang="en-SG" sz="1800">
              <a:latin typeface="+mn-lt"/>
            </a:endParaRPr>
          </a:p>
        </p:txBody>
      </p:sp>
      <p:pic>
        <p:nvPicPr>
          <p:cNvPr id="4" name="Picture 3">
            <a:extLst>
              <a:ext uri="{FF2B5EF4-FFF2-40B4-BE49-F238E27FC236}">
                <a16:creationId xmlns:a16="http://schemas.microsoft.com/office/drawing/2014/main" id="{FED6B969-9C34-8CD8-D795-2C6982BE86CE}"/>
              </a:ext>
            </a:extLst>
          </p:cNvPr>
          <p:cNvPicPr>
            <a:picLocks noChangeAspect="1"/>
          </p:cNvPicPr>
          <p:nvPr/>
        </p:nvPicPr>
        <p:blipFill rotWithShape="1">
          <a:blip r:embed="rId3">
            <a:extLst>
              <a:ext uri="{28A0092B-C50C-407E-A947-70E740481C1C}">
                <a14:useLocalDpi xmlns:a14="http://schemas.microsoft.com/office/drawing/2010/main" val="0"/>
              </a:ext>
            </a:extLst>
          </a:blip>
          <a:srcRect r="17036"/>
          <a:stretch/>
        </p:blipFill>
        <p:spPr>
          <a:xfrm>
            <a:off x="109182" y="1570814"/>
            <a:ext cx="7204705" cy="4684497"/>
          </a:xfrm>
          <a:prstGeom prst="rect">
            <a:avLst/>
          </a:prstGeom>
          <a:ln>
            <a:solidFill>
              <a:schemeClr val="tx1"/>
            </a:solidFill>
          </a:ln>
        </p:spPr>
      </p:pic>
      <p:sp>
        <p:nvSpPr>
          <p:cNvPr id="6" name="Title 1">
            <a:extLst>
              <a:ext uri="{FF2B5EF4-FFF2-40B4-BE49-F238E27FC236}">
                <a16:creationId xmlns:a16="http://schemas.microsoft.com/office/drawing/2014/main" id="{73264B5F-C241-06DE-BB90-60E1806AE970}"/>
              </a:ext>
            </a:extLst>
          </p:cNvPr>
          <p:cNvSpPr txBox="1">
            <a:spLocks/>
          </p:cNvSpPr>
          <p:nvPr/>
        </p:nvSpPr>
        <p:spPr>
          <a:xfrm>
            <a:off x="7498461" y="168376"/>
            <a:ext cx="4505700" cy="1286520"/>
          </a:xfrm>
          <a:prstGeom prst="rect">
            <a:avLst/>
          </a:prstGeom>
          <a:solidFill>
            <a:schemeClr val="accent5">
              <a:lumMod val="20000"/>
              <a:lumOff val="80000"/>
            </a:schemeClr>
          </a:solidFill>
          <a:ln>
            <a:solidFill>
              <a:schemeClr val="tx1"/>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G" sz="1800" b="1">
                <a:solidFill>
                  <a:srgbClr val="FF0000"/>
                </a:solidFill>
                <a:latin typeface="+mn-lt"/>
              </a:rPr>
              <a:t>Example of the </a:t>
            </a:r>
            <a:r>
              <a:rPr lang="en-SG" sz="1800" b="1" u="sng" err="1">
                <a:solidFill>
                  <a:srgbClr val="FF0000"/>
                </a:solidFill>
                <a:latin typeface="+mn-lt"/>
                <a:cs typeface="Calibri"/>
              </a:rPr>
              <a:t>OutputFiles</a:t>
            </a:r>
            <a:r>
              <a:rPr lang="en-SG" sz="1800" b="1">
                <a:solidFill>
                  <a:srgbClr val="FF0000"/>
                </a:solidFill>
                <a:latin typeface="+mn-lt"/>
                <a:cs typeface="Calibri"/>
              </a:rPr>
              <a:t> </a:t>
            </a:r>
            <a:r>
              <a:rPr lang="en-SG" sz="1800" b="1">
                <a:solidFill>
                  <a:srgbClr val="FF0000"/>
                </a:solidFill>
                <a:latin typeface="+mn-lt"/>
              </a:rPr>
              <a:t>folder</a:t>
            </a:r>
            <a:endParaRPr lang="en-SG" sz="1800" b="1">
              <a:solidFill>
                <a:srgbClr val="FF0000"/>
              </a:solidFill>
              <a:latin typeface="+mn-lt"/>
              <a:cs typeface="Calibri Light"/>
            </a:endParaRPr>
          </a:p>
          <a:p>
            <a:r>
              <a:rPr lang="en-GB" altLang="en-US" sz="1800">
                <a:latin typeface="+mn-lt"/>
                <a:ea typeface="SimSun"/>
                <a:cs typeface="Latha"/>
              </a:rPr>
              <a:t>Folder name is prefixed with the candidate’s centre index number, subject paper code and paper number + “</a:t>
            </a:r>
            <a:r>
              <a:rPr lang="en-GB" altLang="en-US" sz="1800" err="1">
                <a:latin typeface="+mn-lt"/>
                <a:ea typeface="SimSun"/>
                <a:cs typeface="Latha"/>
              </a:rPr>
              <a:t>OutputFiles</a:t>
            </a:r>
            <a:r>
              <a:rPr lang="en-GB" altLang="en-US" sz="1800">
                <a:latin typeface="+mn-lt"/>
                <a:ea typeface="SimSun"/>
                <a:cs typeface="Latha"/>
              </a:rPr>
              <a:t>” (you save your files in this folder)</a:t>
            </a:r>
            <a:endParaRPr lang="en-SG" sz="1800" b="1">
              <a:solidFill>
                <a:srgbClr val="FF0000"/>
              </a:solidFill>
              <a:latin typeface="+mn-lt"/>
            </a:endParaRPr>
          </a:p>
        </p:txBody>
      </p:sp>
      <p:sp>
        <p:nvSpPr>
          <p:cNvPr id="7" name="Rectangle 6">
            <a:extLst>
              <a:ext uri="{FF2B5EF4-FFF2-40B4-BE49-F238E27FC236}">
                <a16:creationId xmlns:a16="http://schemas.microsoft.com/office/drawing/2014/main" id="{4E53B0EF-FF99-3B13-0CF2-13AF6718268F}"/>
              </a:ext>
            </a:extLst>
          </p:cNvPr>
          <p:cNvSpPr/>
          <p:nvPr/>
        </p:nvSpPr>
        <p:spPr>
          <a:xfrm>
            <a:off x="1392583" y="1984004"/>
            <a:ext cx="2392608" cy="3870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Rectangle 7">
            <a:extLst>
              <a:ext uri="{FF2B5EF4-FFF2-40B4-BE49-F238E27FC236}">
                <a16:creationId xmlns:a16="http://schemas.microsoft.com/office/drawing/2014/main" id="{CF8D8501-DADB-8A39-5193-624E2D3A04F8}"/>
              </a:ext>
            </a:extLst>
          </p:cNvPr>
          <p:cNvSpPr/>
          <p:nvPr/>
        </p:nvSpPr>
        <p:spPr>
          <a:xfrm>
            <a:off x="9094140" y="2110150"/>
            <a:ext cx="2667061" cy="3296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3" name="Straight Arrow Connector 2">
            <a:extLst>
              <a:ext uri="{FF2B5EF4-FFF2-40B4-BE49-F238E27FC236}">
                <a16:creationId xmlns:a16="http://schemas.microsoft.com/office/drawing/2014/main" id="{73F7F95C-8D67-C9EC-0D44-CCE06017EF41}"/>
              </a:ext>
            </a:extLst>
          </p:cNvPr>
          <p:cNvCxnSpPr>
            <a:cxnSpLocks/>
          </p:cNvCxnSpPr>
          <p:nvPr/>
        </p:nvCxnSpPr>
        <p:spPr>
          <a:xfrm flipH="1" flipV="1">
            <a:off x="10618664" y="2469267"/>
            <a:ext cx="343504" cy="4385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99E0841-9604-8A3C-3EB6-5AF3416287F8}"/>
              </a:ext>
            </a:extLst>
          </p:cNvPr>
          <p:cNvCxnSpPr>
            <a:cxnSpLocks/>
          </p:cNvCxnSpPr>
          <p:nvPr/>
        </p:nvCxnSpPr>
        <p:spPr>
          <a:xfrm flipH="1" flipV="1">
            <a:off x="3114454" y="2414510"/>
            <a:ext cx="343504" cy="4385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C417B212-6045-7853-8333-C1FC4103BDE1}"/>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13</a:t>
            </a:fld>
            <a:endParaRPr lang="en-US" sz="1400">
              <a:ea typeface="Calibri"/>
              <a:cs typeface="Calibri"/>
            </a:endParaRPr>
          </a:p>
        </p:txBody>
      </p:sp>
    </p:spTree>
    <p:extLst>
      <p:ext uri="{BB962C8B-B14F-4D97-AF65-F5344CB8AC3E}">
        <p14:creationId xmlns:p14="http://schemas.microsoft.com/office/powerpoint/2010/main" val="1124993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EA02BB-32B7-E294-F84D-746FAE377400}"/>
              </a:ext>
            </a:extLst>
          </p:cNvPr>
          <p:cNvPicPr>
            <a:picLocks noChangeAspect="1"/>
          </p:cNvPicPr>
          <p:nvPr/>
        </p:nvPicPr>
        <p:blipFill rotWithShape="1">
          <a:blip r:embed="rId2">
            <a:extLst>
              <a:ext uri="{28A0092B-C50C-407E-A947-70E740481C1C}">
                <a14:useLocalDpi xmlns:a14="http://schemas.microsoft.com/office/drawing/2010/main" val="0"/>
              </a:ext>
            </a:extLst>
          </a:blip>
          <a:srcRect l="34185" b="72174"/>
          <a:stretch/>
        </p:blipFill>
        <p:spPr>
          <a:xfrm>
            <a:off x="684597" y="801835"/>
            <a:ext cx="10822806" cy="2572568"/>
          </a:xfrm>
          <a:prstGeom prst="rect">
            <a:avLst/>
          </a:prstGeom>
        </p:spPr>
      </p:pic>
      <p:sp>
        <p:nvSpPr>
          <p:cNvPr id="9" name="Content Placeholder 2">
            <a:extLst>
              <a:ext uri="{FF2B5EF4-FFF2-40B4-BE49-F238E27FC236}">
                <a16:creationId xmlns:a16="http://schemas.microsoft.com/office/drawing/2014/main" id="{B745B4B0-0617-6A2E-38CF-4C7325EC9BDF}"/>
              </a:ext>
            </a:extLst>
          </p:cNvPr>
          <p:cNvSpPr txBox="1">
            <a:spLocks/>
          </p:cNvSpPr>
          <p:nvPr/>
        </p:nvSpPr>
        <p:spPr>
          <a:xfrm>
            <a:off x="997859" y="4131561"/>
            <a:ext cx="10509544" cy="1302288"/>
          </a:xfrm>
          <a:prstGeom prst="rect">
            <a:avLst/>
          </a:prstGeom>
          <a:solidFill>
            <a:schemeClr val="accent5">
              <a:lumMod val="20000"/>
              <a:lumOff val="80000"/>
            </a:schemeClr>
          </a:solidFill>
          <a:ln>
            <a:solidFill>
              <a:srgbClr val="000000"/>
            </a:solidFill>
          </a:ln>
        </p:spPr>
        <p:txBody>
          <a:bodyPr vert="horz" lIns="68580" tIns="34290" rIns="68580" bIns="3429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1800"/>
              <a:t>Note: </a:t>
            </a:r>
          </a:p>
          <a:p>
            <a:r>
              <a:rPr lang="en-SG" sz="1800"/>
              <a:t>You can minimise or maximise the screen using “</a:t>
            </a:r>
            <a:r>
              <a:rPr lang="en-SG"/>
              <a:t>-</a:t>
            </a:r>
            <a:r>
              <a:rPr lang="en-SG" sz="1800"/>
              <a:t>” and “   ”</a:t>
            </a:r>
            <a:r>
              <a:rPr lang="en-SG" sz="1800">
                <a:sym typeface="Wingdings 2" panose="05020102010507070707" pitchFamily="18" charset="2"/>
              </a:rPr>
              <a:t> respectively.</a:t>
            </a:r>
            <a:endParaRPr lang="en-SG" sz="1800">
              <a:cs typeface="Calibri"/>
            </a:endParaRPr>
          </a:p>
          <a:p>
            <a:r>
              <a:rPr lang="en-SG" sz="1800"/>
              <a:t>The application is configured to be </a:t>
            </a:r>
            <a:r>
              <a:rPr lang="en-SG" sz="1800" b="1"/>
              <a:t>UNABLE</a:t>
            </a:r>
            <a:r>
              <a:rPr lang="en-SG" sz="1800"/>
              <a:t> to close during exam time. </a:t>
            </a:r>
            <a:endParaRPr lang="en-SG" sz="1800">
              <a:cs typeface="Calibri"/>
            </a:endParaRPr>
          </a:p>
        </p:txBody>
      </p:sp>
      <p:sp>
        <p:nvSpPr>
          <p:cNvPr id="3" name="Rectangle 2">
            <a:extLst>
              <a:ext uri="{FF2B5EF4-FFF2-40B4-BE49-F238E27FC236}">
                <a16:creationId xmlns:a16="http://schemas.microsoft.com/office/drawing/2014/main" id="{B2243E08-A6E2-D311-283E-78CB08E55B00}"/>
              </a:ext>
            </a:extLst>
          </p:cNvPr>
          <p:cNvSpPr/>
          <p:nvPr/>
        </p:nvSpPr>
        <p:spPr>
          <a:xfrm>
            <a:off x="9946547" y="854253"/>
            <a:ext cx="1026824" cy="31669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2" name="Straight Arrow Connector 1">
            <a:extLst>
              <a:ext uri="{FF2B5EF4-FFF2-40B4-BE49-F238E27FC236}">
                <a16:creationId xmlns:a16="http://schemas.microsoft.com/office/drawing/2014/main" id="{725E8552-343D-27FF-BDB1-30521766FAD3}"/>
              </a:ext>
            </a:extLst>
          </p:cNvPr>
          <p:cNvCxnSpPr>
            <a:cxnSpLocks/>
          </p:cNvCxnSpPr>
          <p:nvPr/>
        </p:nvCxnSpPr>
        <p:spPr>
          <a:xfrm flipH="1" flipV="1">
            <a:off x="11043821" y="1029810"/>
            <a:ext cx="463582" cy="7010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14B97E9-00BD-A022-879E-01C4E41C7F66}"/>
              </a:ext>
            </a:extLst>
          </p:cNvPr>
          <p:cNvSpPr/>
          <p:nvPr/>
        </p:nvSpPr>
        <p:spPr>
          <a:xfrm>
            <a:off x="6572517" y="4716161"/>
            <a:ext cx="113271" cy="1441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83855E7B-5011-CD7E-6930-07A451CE1D85}"/>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14</a:t>
            </a:fld>
            <a:endParaRPr lang="en-US" sz="1400">
              <a:ea typeface="Calibri"/>
              <a:cs typeface="Calibri"/>
            </a:endParaRPr>
          </a:p>
        </p:txBody>
      </p:sp>
    </p:spTree>
    <p:extLst>
      <p:ext uri="{BB962C8B-B14F-4D97-AF65-F5344CB8AC3E}">
        <p14:creationId xmlns:p14="http://schemas.microsoft.com/office/powerpoint/2010/main" val="132061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493D96-6560-BC35-9A62-E271706DCAA5}"/>
              </a:ext>
            </a:extLst>
          </p:cNvPr>
          <p:cNvGrpSpPr/>
          <p:nvPr/>
        </p:nvGrpSpPr>
        <p:grpSpPr>
          <a:xfrm>
            <a:off x="4907003" y="3228314"/>
            <a:ext cx="6185108" cy="3519668"/>
            <a:chOff x="4572000" y="3520177"/>
            <a:chExt cx="4759382" cy="2237871"/>
          </a:xfrm>
        </p:grpSpPr>
        <p:grpSp>
          <p:nvGrpSpPr>
            <p:cNvPr id="4" name="Group 3">
              <a:extLst>
                <a:ext uri="{FF2B5EF4-FFF2-40B4-BE49-F238E27FC236}">
                  <a16:creationId xmlns:a16="http://schemas.microsoft.com/office/drawing/2014/main" id="{D2AD8610-4C75-3B0B-8EC0-03DF7790D720}"/>
                </a:ext>
              </a:extLst>
            </p:cNvPr>
            <p:cNvGrpSpPr/>
            <p:nvPr/>
          </p:nvGrpSpPr>
          <p:grpSpPr>
            <a:xfrm>
              <a:off x="4572001" y="3520177"/>
              <a:ext cx="4759381" cy="2237871"/>
              <a:chOff x="-11239974" y="1271312"/>
              <a:chExt cx="10095411" cy="4746884"/>
            </a:xfrm>
          </p:grpSpPr>
          <p:sp>
            <p:nvSpPr>
              <p:cNvPr id="9" name="Rectangle 8">
                <a:extLst>
                  <a:ext uri="{FF2B5EF4-FFF2-40B4-BE49-F238E27FC236}">
                    <a16:creationId xmlns:a16="http://schemas.microsoft.com/office/drawing/2014/main" id="{9924D4EE-52BB-E2C6-C369-F51CC1114725}"/>
                  </a:ext>
                </a:extLst>
              </p:cNvPr>
              <p:cNvSpPr/>
              <p:nvPr/>
            </p:nvSpPr>
            <p:spPr>
              <a:xfrm>
                <a:off x="-7704271" y="2678699"/>
                <a:ext cx="184150" cy="923925"/>
              </a:xfrm>
              <a:prstGeom prst="rect">
                <a:avLst/>
              </a:prstGeom>
              <a:noFill/>
            </p:spPr>
            <p:txBody>
              <a:bodyPr wrap="none">
                <a:spAutoFit/>
              </a:bodyPr>
              <a:lstStyle/>
              <a:p>
                <a:pPr algn="ctr">
                  <a:defRPr/>
                </a:pPr>
                <a:endParaRPr lang="en-US" sz="5400" b="1" spc="10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pic>
            <p:nvPicPr>
              <p:cNvPr id="10" name="Content Placeholder 3">
                <a:extLst>
                  <a:ext uri="{FF2B5EF4-FFF2-40B4-BE49-F238E27FC236}">
                    <a16:creationId xmlns:a16="http://schemas.microsoft.com/office/drawing/2014/main" id="{3C81E1C3-1AB7-AA5B-4AD1-26D50A2D0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9974" y="1271312"/>
                <a:ext cx="10095411" cy="4746884"/>
              </a:xfrm>
              <a:prstGeom prst="rect">
                <a:avLst/>
              </a:prstGeom>
            </p:spPr>
          </p:pic>
          <p:sp>
            <p:nvSpPr>
              <p:cNvPr id="11" name="TextBox 10">
                <a:extLst>
                  <a:ext uri="{FF2B5EF4-FFF2-40B4-BE49-F238E27FC236}">
                    <a16:creationId xmlns:a16="http://schemas.microsoft.com/office/drawing/2014/main" id="{39E50F3D-B99B-42EE-7193-34C37C9AEB4A}"/>
                  </a:ext>
                </a:extLst>
              </p:cNvPr>
              <p:cNvSpPr txBox="1"/>
              <p:nvPr/>
            </p:nvSpPr>
            <p:spPr>
              <a:xfrm>
                <a:off x="-6005647" y="2691287"/>
                <a:ext cx="4556125" cy="2954655"/>
              </a:xfrm>
              <a:prstGeom prst="rect">
                <a:avLst/>
              </a:prstGeom>
              <a:solidFill>
                <a:schemeClr val="bg1"/>
              </a:solidFill>
            </p:spPr>
            <p:txBody>
              <a:bodyPr wrap="square" rtlCol="0">
                <a:spAutoFit/>
              </a:bodyPr>
              <a:lstStyle/>
              <a:p>
                <a:r>
                  <a:rPr lang="en-SG" sz="1200" i="1"/>
                  <a:t>For this examination, you may refer to the printed or the electronic question paper provided. The electronic question paper is available in the resource file folder.</a:t>
                </a:r>
              </a:p>
              <a:p>
                <a:endParaRPr lang="en-SG" sz="1200"/>
              </a:p>
              <a:p>
                <a:endParaRPr lang="en-SG" sz="1200"/>
              </a:p>
              <a:p>
                <a:endParaRPr lang="en-SG" sz="1200"/>
              </a:p>
              <a:p>
                <a:endParaRPr lang="en-SG" sz="1200"/>
              </a:p>
              <a:p>
                <a:endParaRPr lang="en-SG" sz="1200"/>
              </a:p>
              <a:p>
                <a:endParaRPr lang="en-SG"/>
              </a:p>
              <a:p>
                <a:endParaRPr lang="en-SG"/>
              </a:p>
              <a:p>
                <a:endParaRPr lang="en-SG"/>
              </a:p>
              <a:p>
                <a:endParaRPr lang="en-SG"/>
              </a:p>
              <a:p>
                <a:endParaRPr lang="en-SG"/>
              </a:p>
            </p:txBody>
          </p:sp>
          <p:sp>
            <p:nvSpPr>
              <p:cNvPr id="12" name="Rectangle 11">
                <a:extLst>
                  <a:ext uri="{FF2B5EF4-FFF2-40B4-BE49-F238E27FC236}">
                    <a16:creationId xmlns:a16="http://schemas.microsoft.com/office/drawing/2014/main" id="{E671D415-21A8-3CAD-9CDD-6DB9B2A3F758}"/>
                  </a:ext>
                </a:extLst>
              </p:cNvPr>
              <p:cNvSpPr/>
              <p:nvPr/>
            </p:nvSpPr>
            <p:spPr>
              <a:xfrm>
                <a:off x="-6132394" y="2083971"/>
                <a:ext cx="4925761" cy="194677"/>
              </a:xfrm>
              <a:prstGeom prst="rect">
                <a:avLst/>
              </a:prstGeom>
              <a:solidFill>
                <a:schemeClr val="accent4">
                  <a:lumMod val="40000"/>
                  <a:lumOff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SG"/>
              </a:p>
            </p:txBody>
          </p:sp>
          <p:pic>
            <p:nvPicPr>
              <p:cNvPr id="13" name="Picture 12">
                <a:extLst>
                  <a:ext uri="{FF2B5EF4-FFF2-40B4-BE49-F238E27FC236}">
                    <a16:creationId xmlns:a16="http://schemas.microsoft.com/office/drawing/2014/main" id="{66F6E944-B60B-48E6-499C-BBCEC54314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157192" y="1296713"/>
                <a:ext cx="4969741" cy="4472849"/>
              </a:xfrm>
              <a:prstGeom prst="rect">
                <a:avLst/>
              </a:prstGeom>
            </p:spPr>
          </p:pic>
        </p:grpSp>
        <p:pic>
          <p:nvPicPr>
            <p:cNvPr id="8" name="Picture 7">
              <a:extLst>
                <a:ext uri="{FF2B5EF4-FFF2-40B4-BE49-F238E27FC236}">
                  <a16:creationId xmlns:a16="http://schemas.microsoft.com/office/drawing/2014/main" id="{FA055B2A-C2A1-F722-6B70-0688817199B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72000" y="3520177"/>
              <a:ext cx="4730119" cy="2128613"/>
            </a:xfrm>
            <a:prstGeom prst="rect">
              <a:avLst/>
            </a:prstGeom>
          </p:spPr>
        </p:pic>
      </p:grpSp>
      <p:sp>
        <p:nvSpPr>
          <p:cNvPr id="7" name="TextBox 6">
            <a:extLst>
              <a:ext uri="{FF2B5EF4-FFF2-40B4-BE49-F238E27FC236}">
                <a16:creationId xmlns:a16="http://schemas.microsoft.com/office/drawing/2014/main" id="{ED86FCA0-C0AF-C4CB-42BD-64474A89CB4B}"/>
              </a:ext>
            </a:extLst>
          </p:cNvPr>
          <p:cNvSpPr txBox="1"/>
          <p:nvPr/>
        </p:nvSpPr>
        <p:spPr>
          <a:xfrm>
            <a:off x="7259443" y="2028326"/>
            <a:ext cx="4379731" cy="1477328"/>
          </a:xfrm>
          <a:prstGeom prst="rect">
            <a:avLst/>
          </a:prstGeom>
          <a:solidFill>
            <a:schemeClr val="accent2">
              <a:lumMod val="20000"/>
              <a:lumOff val="80000"/>
            </a:schemeClr>
          </a:solidFill>
        </p:spPr>
        <p:style>
          <a:lnRef idx="3">
            <a:schemeClr val="lt1"/>
          </a:lnRef>
          <a:fillRef idx="1">
            <a:schemeClr val="accent2"/>
          </a:fillRef>
          <a:effectRef idx="1">
            <a:schemeClr val="accent2"/>
          </a:effectRef>
          <a:fontRef idx="minor">
            <a:schemeClr val="lt1"/>
          </a:fontRef>
        </p:style>
        <p:txBody>
          <a:bodyPr wrap="square" lIns="91440" tIns="45720" rIns="91440" bIns="45720" rtlCol="0" anchor="t">
            <a:spAutoFit/>
          </a:bodyPr>
          <a:lstStyle/>
          <a:p>
            <a:r>
              <a:rPr lang="en-US">
                <a:solidFill>
                  <a:schemeClr val="bg2">
                    <a:lumMod val="10000"/>
                  </a:schemeClr>
                </a:solidFill>
              </a:rPr>
              <a:t>Candidate must save their responses (i.e. files) </a:t>
            </a:r>
            <a:r>
              <a:rPr lang="en-US" u="sng">
                <a:solidFill>
                  <a:schemeClr val="bg2">
                    <a:lumMod val="10000"/>
                  </a:schemeClr>
                </a:solidFill>
              </a:rPr>
              <a:t>regularly </a:t>
            </a:r>
            <a:r>
              <a:rPr lang="en-US">
                <a:solidFill>
                  <a:schemeClr val="bg2">
                    <a:lumMod val="10000"/>
                  </a:schemeClr>
                </a:solidFill>
              </a:rPr>
              <a:t>to the </a:t>
            </a:r>
            <a:r>
              <a:rPr lang="en-US" b="1" err="1">
                <a:solidFill>
                  <a:schemeClr val="bg2">
                    <a:lumMod val="10000"/>
                  </a:schemeClr>
                </a:solidFill>
              </a:rPr>
              <a:t>OutputFiles</a:t>
            </a:r>
            <a:r>
              <a:rPr lang="en-US">
                <a:solidFill>
                  <a:schemeClr val="bg2">
                    <a:lumMod val="10000"/>
                  </a:schemeClr>
                </a:solidFill>
              </a:rPr>
              <a:t> folder.</a:t>
            </a:r>
            <a:endParaRPr lang="en-US">
              <a:solidFill>
                <a:schemeClr val="bg2">
                  <a:lumMod val="10000"/>
                </a:schemeClr>
              </a:solidFill>
              <a:cs typeface="Calibri"/>
            </a:endParaRPr>
          </a:p>
          <a:p>
            <a:endParaRPr lang="en-US">
              <a:solidFill>
                <a:schemeClr val="bg2">
                  <a:lumMod val="10000"/>
                </a:schemeClr>
              </a:solidFill>
              <a:cs typeface="Calibri"/>
            </a:endParaRPr>
          </a:p>
          <a:p>
            <a:r>
              <a:rPr lang="en-US" b="1">
                <a:solidFill>
                  <a:schemeClr val="bg2">
                    <a:lumMod val="10000"/>
                  </a:schemeClr>
                </a:solidFill>
              </a:rPr>
              <a:t>Note: </a:t>
            </a:r>
            <a:r>
              <a:rPr lang="en-US">
                <a:solidFill>
                  <a:schemeClr val="bg2">
                    <a:lumMod val="10000"/>
                  </a:schemeClr>
                </a:solidFill>
              </a:rPr>
              <a:t>Your responses are </a:t>
            </a:r>
            <a:r>
              <a:rPr lang="en-US" b="1">
                <a:solidFill>
                  <a:schemeClr val="bg2">
                    <a:lumMod val="10000"/>
                  </a:schemeClr>
                </a:solidFill>
              </a:rPr>
              <a:t>NOT </a:t>
            </a:r>
            <a:r>
              <a:rPr lang="en-US">
                <a:solidFill>
                  <a:schemeClr val="bg2">
                    <a:lumMod val="10000"/>
                  </a:schemeClr>
                </a:solidFill>
              </a:rPr>
              <a:t>auto-saved/ saved by eExam2 system.</a:t>
            </a:r>
            <a:endParaRPr lang="en-SG">
              <a:solidFill>
                <a:schemeClr val="bg2">
                  <a:lumMod val="10000"/>
                </a:schemeClr>
              </a:solidFill>
              <a:cs typeface="Calibri"/>
            </a:endParaRPr>
          </a:p>
        </p:txBody>
      </p:sp>
      <p:sp>
        <p:nvSpPr>
          <p:cNvPr id="6" name="TextBox 5">
            <a:extLst>
              <a:ext uri="{FF2B5EF4-FFF2-40B4-BE49-F238E27FC236}">
                <a16:creationId xmlns:a16="http://schemas.microsoft.com/office/drawing/2014/main" id="{326D28C3-BFD9-53D2-EA0F-3245B4026915}"/>
              </a:ext>
            </a:extLst>
          </p:cNvPr>
          <p:cNvSpPr txBox="1"/>
          <p:nvPr/>
        </p:nvSpPr>
        <p:spPr>
          <a:xfrm>
            <a:off x="1313738" y="5814254"/>
            <a:ext cx="3444456" cy="646331"/>
          </a:xfrm>
          <a:prstGeom prst="rect">
            <a:avLst/>
          </a:prstGeom>
          <a:noFill/>
        </p:spPr>
        <p:txBody>
          <a:bodyPr wrap="square" lIns="91440" tIns="45720" rIns="91440" bIns="45720" rtlCol="0" anchor="t">
            <a:spAutoFit/>
          </a:bodyPr>
          <a:lstStyle/>
          <a:p>
            <a:pPr algn="ctr"/>
            <a:r>
              <a:rPr lang="en-US"/>
              <a:t>Examples of application software - Scratch and Excel</a:t>
            </a:r>
            <a:endParaRPr lang="en-SG"/>
          </a:p>
        </p:txBody>
      </p:sp>
      <p:grpSp>
        <p:nvGrpSpPr>
          <p:cNvPr id="21" name="Group 20">
            <a:extLst>
              <a:ext uri="{FF2B5EF4-FFF2-40B4-BE49-F238E27FC236}">
                <a16:creationId xmlns:a16="http://schemas.microsoft.com/office/drawing/2014/main" id="{51049FCB-E9EB-721C-7E88-DEB7626A3010}"/>
              </a:ext>
            </a:extLst>
          </p:cNvPr>
          <p:cNvGrpSpPr/>
          <p:nvPr/>
        </p:nvGrpSpPr>
        <p:grpSpPr>
          <a:xfrm>
            <a:off x="510988" y="2192993"/>
            <a:ext cx="6676621" cy="3524010"/>
            <a:chOff x="510988" y="2192993"/>
            <a:chExt cx="6676621" cy="3524010"/>
          </a:xfrm>
        </p:grpSpPr>
        <p:grpSp>
          <p:nvGrpSpPr>
            <p:cNvPr id="14" name="Group 13">
              <a:extLst>
                <a:ext uri="{FF2B5EF4-FFF2-40B4-BE49-F238E27FC236}">
                  <a16:creationId xmlns:a16="http://schemas.microsoft.com/office/drawing/2014/main" id="{60C6B0BF-AE31-B7B6-1414-83B7115C95A2}"/>
                </a:ext>
              </a:extLst>
            </p:cNvPr>
            <p:cNvGrpSpPr/>
            <p:nvPr/>
          </p:nvGrpSpPr>
          <p:grpSpPr>
            <a:xfrm>
              <a:off x="513418" y="2197335"/>
              <a:ext cx="6674191" cy="3519668"/>
              <a:chOff x="-11239974" y="1271312"/>
              <a:chExt cx="10095411" cy="4746884"/>
            </a:xfrm>
          </p:grpSpPr>
          <p:sp>
            <p:nvSpPr>
              <p:cNvPr id="15" name="Rectangle 14">
                <a:extLst>
                  <a:ext uri="{FF2B5EF4-FFF2-40B4-BE49-F238E27FC236}">
                    <a16:creationId xmlns:a16="http://schemas.microsoft.com/office/drawing/2014/main" id="{F23841A4-29FC-68F5-CA92-6139F59EFAE9}"/>
                  </a:ext>
                </a:extLst>
              </p:cNvPr>
              <p:cNvSpPr/>
              <p:nvPr/>
            </p:nvSpPr>
            <p:spPr>
              <a:xfrm>
                <a:off x="-7704271" y="2678699"/>
                <a:ext cx="184150" cy="923925"/>
              </a:xfrm>
              <a:prstGeom prst="rect">
                <a:avLst/>
              </a:prstGeom>
              <a:noFill/>
            </p:spPr>
            <p:txBody>
              <a:bodyPr wrap="none">
                <a:spAutoFit/>
              </a:bodyPr>
              <a:lstStyle/>
              <a:p>
                <a:pPr algn="ctr">
                  <a:defRPr/>
                </a:pPr>
                <a:endParaRPr lang="en-US" sz="5400" b="1" spc="10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pic>
            <p:nvPicPr>
              <p:cNvPr id="16" name="Content Placeholder 3">
                <a:extLst>
                  <a:ext uri="{FF2B5EF4-FFF2-40B4-BE49-F238E27FC236}">
                    <a16:creationId xmlns:a16="http://schemas.microsoft.com/office/drawing/2014/main" id="{433CCC50-B241-7E07-3F3D-75C7F2AA84CF}"/>
                  </a:ext>
                </a:extLst>
              </p:cNvPr>
              <p:cNvPicPr>
                <a:picLocks noChangeAspect="1"/>
              </p:cNvPicPr>
              <p:nvPr/>
            </p:nvPicPr>
            <p:blipFill>
              <a:blip r:embed="rId2"/>
              <a:stretch>
                <a:fillRect/>
              </a:stretch>
            </p:blipFill>
            <p:spPr>
              <a:xfrm>
                <a:off x="-11239974" y="1271312"/>
                <a:ext cx="10095411" cy="4746884"/>
              </a:xfrm>
              <a:prstGeom prst="rect">
                <a:avLst/>
              </a:prstGeom>
            </p:spPr>
          </p:pic>
          <p:sp>
            <p:nvSpPr>
              <p:cNvPr id="17" name="TextBox 16">
                <a:extLst>
                  <a:ext uri="{FF2B5EF4-FFF2-40B4-BE49-F238E27FC236}">
                    <a16:creationId xmlns:a16="http://schemas.microsoft.com/office/drawing/2014/main" id="{50557B21-8B24-C1BB-F4F3-D6D2B28EFEC4}"/>
                  </a:ext>
                </a:extLst>
              </p:cNvPr>
              <p:cNvSpPr txBox="1"/>
              <p:nvPr/>
            </p:nvSpPr>
            <p:spPr>
              <a:xfrm>
                <a:off x="-6005647" y="2691287"/>
                <a:ext cx="4556125" cy="2954655"/>
              </a:xfrm>
              <a:prstGeom prst="rect">
                <a:avLst/>
              </a:prstGeom>
              <a:solidFill>
                <a:schemeClr val="bg1"/>
              </a:solidFill>
            </p:spPr>
            <p:txBody>
              <a:bodyPr wrap="square" rtlCol="0">
                <a:spAutoFit/>
              </a:bodyPr>
              <a:lstStyle/>
              <a:p>
                <a:r>
                  <a:rPr lang="en-SG" sz="1200" i="1"/>
                  <a:t>For this examination, you may refer to the printed or the electronic question paper provided. The electronic question paper is available in the resource file folder.</a:t>
                </a:r>
              </a:p>
              <a:p>
                <a:endParaRPr lang="en-SG" sz="1200"/>
              </a:p>
              <a:p>
                <a:endParaRPr lang="en-SG" sz="1200"/>
              </a:p>
              <a:p>
                <a:endParaRPr lang="en-SG" sz="1200"/>
              </a:p>
              <a:p>
                <a:endParaRPr lang="en-SG" sz="1200"/>
              </a:p>
              <a:p>
                <a:endParaRPr lang="en-SG" sz="1200"/>
              </a:p>
              <a:p>
                <a:endParaRPr lang="en-SG"/>
              </a:p>
              <a:p>
                <a:endParaRPr lang="en-SG"/>
              </a:p>
              <a:p>
                <a:endParaRPr lang="en-SG"/>
              </a:p>
              <a:p>
                <a:endParaRPr lang="en-SG"/>
              </a:p>
              <a:p>
                <a:endParaRPr lang="en-SG"/>
              </a:p>
            </p:txBody>
          </p:sp>
          <p:sp>
            <p:nvSpPr>
              <p:cNvPr id="18" name="Rectangle 17">
                <a:extLst>
                  <a:ext uri="{FF2B5EF4-FFF2-40B4-BE49-F238E27FC236}">
                    <a16:creationId xmlns:a16="http://schemas.microsoft.com/office/drawing/2014/main" id="{6DA63329-971C-5860-FEF5-EC3C4FAF0737}"/>
                  </a:ext>
                </a:extLst>
              </p:cNvPr>
              <p:cNvSpPr/>
              <p:nvPr/>
            </p:nvSpPr>
            <p:spPr>
              <a:xfrm>
                <a:off x="-6132394" y="2083971"/>
                <a:ext cx="4925761" cy="194677"/>
              </a:xfrm>
              <a:prstGeom prst="rect">
                <a:avLst/>
              </a:prstGeom>
              <a:solidFill>
                <a:schemeClr val="accent4">
                  <a:lumMod val="40000"/>
                  <a:lumOff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SG"/>
              </a:p>
            </p:txBody>
          </p:sp>
          <p:pic>
            <p:nvPicPr>
              <p:cNvPr id="19" name="Picture 18">
                <a:extLst>
                  <a:ext uri="{FF2B5EF4-FFF2-40B4-BE49-F238E27FC236}">
                    <a16:creationId xmlns:a16="http://schemas.microsoft.com/office/drawing/2014/main" id="{3F33A97D-071B-4BCE-D8B7-6BBB6628A5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157192" y="1296712"/>
                <a:ext cx="4969741" cy="4472849"/>
              </a:xfrm>
              <a:prstGeom prst="rect">
                <a:avLst/>
              </a:prstGeom>
            </p:spPr>
          </p:pic>
        </p:grpSp>
        <p:pic>
          <p:nvPicPr>
            <p:cNvPr id="20" name="Picture 20" descr="A screenshot of a computer&#10;&#10;Description automatically generated">
              <a:extLst>
                <a:ext uri="{FF2B5EF4-FFF2-40B4-BE49-F238E27FC236}">
                  <a16:creationId xmlns:a16="http://schemas.microsoft.com/office/drawing/2014/main" id="{6584C911-5DF0-BDF0-DFA1-FA2CD487CCA2}"/>
                </a:ext>
              </a:extLst>
            </p:cNvPr>
            <p:cNvPicPr>
              <a:picLocks noChangeAspect="1"/>
            </p:cNvPicPr>
            <p:nvPr/>
          </p:nvPicPr>
          <p:blipFill rotWithShape="1">
            <a:blip r:embed="rId5"/>
            <a:srcRect t="525" r="192" b="6441"/>
            <a:stretch/>
          </p:blipFill>
          <p:spPr>
            <a:xfrm>
              <a:off x="510988" y="2192993"/>
              <a:ext cx="6676472" cy="3340490"/>
            </a:xfrm>
            <a:prstGeom prst="rect">
              <a:avLst/>
            </a:prstGeom>
          </p:spPr>
        </p:pic>
      </p:grpSp>
      <p:sp>
        <p:nvSpPr>
          <p:cNvPr id="22" name="Text Box 125">
            <a:extLst>
              <a:ext uri="{FF2B5EF4-FFF2-40B4-BE49-F238E27FC236}">
                <a16:creationId xmlns:a16="http://schemas.microsoft.com/office/drawing/2014/main" id="{882FDF2A-E608-FFBF-9341-3A32615D9C17}"/>
              </a:ext>
            </a:extLst>
          </p:cNvPr>
          <p:cNvSpPr txBox="1">
            <a:spLocks noChangeArrowheads="1"/>
          </p:cNvSpPr>
          <p:nvPr/>
        </p:nvSpPr>
        <p:spPr bwMode="auto">
          <a:xfrm>
            <a:off x="272089" y="934505"/>
            <a:ext cx="11702793" cy="996569"/>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15000"/>
              </a:lnSpc>
              <a:spcAft>
                <a:spcPts val="1000"/>
              </a:spcAft>
            </a:pPr>
            <a:r>
              <a:rPr lang="en-GB" altLang="en-US" sz="1800">
                <a:latin typeface="Calibri"/>
                <a:ea typeface="SimSun"/>
                <a:cs typeface="Latha"/>
              </a:rPr>
              <a:t>After the exam resources have been downloaded, candidates can start working with the resource files provided using the approved application software from the desktop (e.g. Scratch for CPA, Python for Computing) in full-screen mode or multiple windows.</a:t>
            </a:r>
          </a:p>
        </p:txBody>
      </p:sp>
      <p:sp>
        <p:nvSpPr>
          <p:cNvPr id="2" name="TextBox 1">
            <a:extLst>
              <a:ext uri="{FF2B5EF4-FFF2-40B4-BE49-F238E27FC236}">
                <a16:creationId xmlns:a16="http://schemas.microsoft.com/office/drawing/2014/main" id="{4EB7483A-E756-720B-DB57-979FC758C709}"/>
              </a:ext>
            </a:extLst>
          </p:cNvPr>
          <p:cNvSpPr txBox="1"/>
          <p:nvPr/>
        </p:nvSpPr>
        <p:spPr>
          <a:xfrm>
            <a:off x="3937877" y="91139"/>
            <a:ext cx="4047377"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Candidate's Working Files</a:t>
            </a:r>
            <a:endParaRPr lang="en-SG" sz="2400">
              <a:ea typeface="Verdana" panose="020B0604030504040204" pitchFamily="34" charset="0"/>
              <a:cs typeface="Adobe Devanagari" panose="02040503050201020203" pitchFamily="18" charset="0"/>
            </a:endParaRPr>
          </a:p>
        </p:txBody>
      </p:sp>
      <p:sp>
        <p:nvSpPr>
          <p:cNvPr id="24" name="Slide Number Placeholder 5">
            <a:extLst>
              <a:ext uri="{FF2B5EF4-FFF2-40B4-BE49-F238E27FC236}">
                <a16:creationId xmlns:a16="http://schemas.microsoft.com/office/drawing/2014/main" id="{21A99956-65AC-F609-37AE-669ACECD5963}"/>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15</a:t>
            </a:fld>
            <a:endParaRPr lang="en-US" sz="1400">
              <a:ea typeface="Calibri"/>
              <a:cs typeface="Calibri"/>
            </a:endParaRPr>
          </a:p>
        </p:txBody>
      </p:sp>
    </p:spTree>
    <p:extLst>
      <p:ext uri="{BB962C8B-B14F-4D97-AF65-F5344CB8AC3E}">
        <p14:creationId xmlns:p14="http://schemas.microsoft.com/office/powerpoint/2010/main" val="723499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F47838-AE40-334D-F34A-E709259E5148}"/>
              </a:ext>
            </a:extLst>
          </p:cNvPr>
          <p:cNvSpPr txBox="1"/>
          <p:nvPr/>
        </p:nvSpPr>
        <p:spPr>
          <a:xfrm>
            <a:off x="760699" y="705720"/>
            <a:ext cx="10251332" cy="369332"/>
          </a:xfrm>
          <a:prstGeom prst="rect">
            <a:avLst/>
          </a:prstGeom>
          <a:solidFill>
            <a:srgbClr val="FF0000"/>
          </a:solidFill>
        </p:spPr>
        <p:style>
          <a:lnRef idx="1">
            <a:schemeClr val="accent4"/>
          </a:lnRef>
          <a:fillRef idx="2">
            <a:schemeClr val="accent4"/>
          </a:fillRef>
          <a:effectRef idx="1">
            <a:schemeClr val="accent4"/>
          </a:effectRef>
          <a:fontRef idx="minor">
            <a:schemeClr val="dk1"/>
          </a:fontRef>
        </p:style>
        <p:txBody>
          <a:bodyPr wrap="square" lIns="91440" tIns="45720" rIns="91440" bIns="45720" rtlCol="0" anchor="t">
            <a:spAutoFit/>
          </a:bodyPr>
          <a:lstStyle/>
          <a:p>
            <a:r>
              <a:rPr lang="en-US">
                <a:solidFill>
                  <a:schemeClr val="bg1"/>
                </a:solidFill>
              </a:rPr>
              <a:t>Reminder: Candidate must save their work </a:t>
            </a:r>
            <a:r>
              <a:rPr lang="en-US" u="sng">
                <a:solidFill>
                  <a:schemeClr val="bg1"/>
                </a:solidFill>
              </a:rPr>
              <a:t>regularly</a:t>
            </a:r>
            <a:r>
              <a:rPr lang="en-US">
                <a:solidFill>
                  <a:schemeClr val="bg1"/>
                </a:solidFill>
              </a:rPr>
              <a:t>.</a:t>
            </a:r>
          </a:p>
        </p:txBody>
      </p:sp>
      <p:sp>
        <p:nvSpPr>
          <p:cNvPr id="9" name="Text Box 125">
            <a:extLst>
              <a:ext uri="{FF2B5EF4-FFF2-40B4-BE49-F238E27FC236}">
                <a16:creationId xmlns:a16="http://schemas.microsoft.com/office/drawing/2014/main" id="{F6745340-E8E9-98AB-44F1-F4D13967AB53}"/>
              </a:ext>
            </a:extLst>
          </p:cNvPr>
          <p:cNvSpPr txBox="1">
            <a:spLocks noChangeArrowheads="1"/>
          </p:cNvSpPr>
          <p:nvPr/>
        </p:nvSpPr>
        <p:spPr bwMode="auto">
          <a:xfrm>
            <a:off x="822043" y="5089139"/>
            <a:ext cx="10251333" cy="1645036"/>
          </a:xfrm>
          <a:prstGeom prst="rect">
            <a:avLst/>
          </a:prstGeom>
          <a:solidFill>
            <a:srgbClr val="FFFFFF"/>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15000"/>
              </a:lnSpc>
              <a:spcAft>
                <a:spcPts val="1000"/>
              </a:spcAft>
            </a:pPr>
            <a:r>
              <a:rPr lang="en-GB" altLang="en-US" sz="1800" b="1">
                <a:latin typeface="Calibri"/>
                <a:ea typeface="SimSun"/>
                <a:cs typeface="Latha"/>
              </a:rPr>
              <a:t>Note</a:t>
            </a:r>
            <a:r>
              <a:rPr lang="en-GB" altLang="en-US" sz="1800">
                <a:latin typeface="Calibri"/>
                <a:ea typeface="SimSun"/>
                <a:cs typeface="Latha"/>
              </a:rPr>
              <a:t>: When minimised during the exam, the </a:t>
            </a:r>
            <a:r>
              <a:rPr lang="en-GB" sz="1800">
                <a:latin typeface="Calibri"/>
                <a:ea typeface="SimSun"/>
                <a:cs typeface="Calibri"/>
              </a:rPr>
              <a:t>eExam2 </a:t>
            </a:r>
            <a:r>
              <a:rPr lang="en-GB" sz="1800" b="1">
                <a:latin typeface="Calibri"/>
                <a:ea typeface="SimSun"/>
                <a:cs typeface="Calibri"/>
              </a:rPr>
              <a:t>CBP Test Player</a:t>
            </a:r>
            <a:r>
              <a:rPr lang="en-GB" sz="1800">
                <a:latin typeface="Calibri"/>
                <a:ea typeface="SimSun"/>
                <a:cs typeface="Calibri"/>
              </a:rPr>
              <a:t> icon will be displayed at the taskbar.</a:t>
            </a:r>
          </a:p>
          <a:p>
            <a:pPr>
              <a:lnSpc>
                <a:spcPct val="115000"/>
              </a:lnSpc>
              <a:spcAft>
                <a:spcPts val="1000"/>
              </a:spcAft>
            </a:pPr>
            <a:r>
              <a:rPr lang="en-GB" altLang="en-US" sz="1800">
                <a:latin typeface="Calibri"/>
                <a:ea typeface="SimSun"/>
                <a:cs typeface="Calibri"/>
              </a:rPr>
              <a:t>There will be a pop-up alert box 15 minutes before the end of exam.</a:t>
            </a:r>
          </a:p>
          <a:p>
            <a:pPr>
              <a:lnSpc>
                <a:spcPct val="115000"/>
              </a:lnSpc>
              <a:spcAft>
                <a:spcPts val="1000"/>
              </a:spcAft>
            </a:pPr>
            <a:endParaRPr lang="en-GB" altLang="en-US" sz="1800">
              <a:solidFill>
                <a:srgbClr val="FF0000"/>
              </a:solidFill>
              <a:latin typeface="Calibri"/>
              <a:ea typeface="SimSun"/>
              <a:cs typeface="Latha"/>
            </a:endParaRPr>
          </a:p>
        </p:txBody>
      </p:sp>
      <p:sp>
        <p:nvSpPr>
          <p:cNvPr id="10" name="Text Box 125">
            <a:extLst>
              <a:ext uri="{FF2B5EF4-FFF2-40B4-BE49-F238E27FC236}">
                <a16:creationId xmlns:a16="http://schemas.microsoft.com/office/drawing/2014/main" id="{20F39926-594F-0B4B-D3D4-BD388DD62736}"/>
              </a:ext>
            </a:extLst>
          </p:cNvPr>
          <p:cNvSpPr txBox="1">
            <a:spLocks noChangeArrowheads="1"/>
          </p:cNvSpPr>
          <p:nvPr/>
        </p:nvSpPr>
        <p:spPr bwMode="auto">
          <a:xfrm>
            <a:off x="760699" y="1122799"/>
            <a:ext cx="10254142" cy="1712777"/>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15000"/>
              </a:lnSpc>
              <a:spcAft>
                <a:spcPts val="1000"/>
              </a:spcAft>
            </a:pPr>
            <a:r>
              <a:rPr lang="en-GB" altLang="en-US" sz="1800" b="1">
                <a:latin typeface="Calibri"/>
                <a:ea typeface="SimSun"/>
                <a:cs typeface="Latha"/>
              </a:rPr>
              <a:t>Important Note:</a:t>
            </a:r>
            <a:r>
              <a:rPr lang="en-GB" altLang="en-US" sz="1800">
                <a:latin typeface="Calibri"/>
                <a:ea typeface="SimSun"/>
                <a:cs typeface="Latha"/>
              </a:rPr>
              <a:t> The eExam2 CBP application has no control over other application software:</a:t>
            </a:r>
          </a:p>
          <a:p>
            <a:pPr marL="342900" indent="-342900">
              <a:lnSpc>
                <a:spcPct val="115000"/>
              </a:lnSpc>
              <a:spcAft>
                <a:spcPts val="1000"/>
              </a:spcAft>
              <a:buFont typeface="+mj-lt"/>
              <a:buAutoNum type="alphaLcParenR"/>
            </a:pPr>
            <a:r>
              <a:rPr lang="en-GB" altLang="en-US" sz="1800">
                <a:latin typeface="Calibri"/>
                <a:ea typeface="SimSun"/>
                <a:cs typeface="Latha"/>
              </a:rPr>
              <a:t>Candidates’ work in the 3</a:t>
            </a:r>
            <a:r>
              <a:rPr lang="en-GB" altLang="en-US" sz="1800" baseline="30000">
                <a:latin typeface="Calibri"/>
                <a:ea typeface="SimSun"/>
                <a:cs typeface="Latha"/>
              </a:rPr>
              <a:t>rd</a:t>
            </a:r>
            <a:r>
              <a:rPr lang="en-GB" altLang="en-US" sz="1800">
                <a:latin typeface="Calibri"/>
                <a:ea typeface="SimSun"/>
                <a:cs typeface="Latha"/>
              </a:rPr>
              <a:t> party applications are </a:t>
            </a:r>
            <a:r>
              <a:rPr lang="en-GB" altLang="en-US" sz="1800" b="1">
                <a:latin typeface="Calibri"/>
                <a:ea typeface="SimSun"/>
                <a:cs typeface="Latha"/>
              </a:rPr>
              <a:t>not </a:t>
            </a:r>
            <a:r>
              <a:rPr lang="en-GB" altLang="en-US" sz="1800">
                <a:latin typeface="Calibri"/>
                <a:ea typeface="SimSun"/>
                <a:cs typeface="Latha"/>
              </a:rPr>
              <a:t>saved automatically by the eExam2 System (candidates must save their work regularly when using the 3</a:t>
            </a:r>
            <a:r>
              <a:rPr lang="en-GB" altLang="en-US" sz="1800" baseline="30000">
                <a:latin typeface="Calibri"/>
                <a:ea typeface="SimSun"/>
                <a:cs typeface="Latha"/>
              </a:rPr>
              <a:t>rd</a:t>
            </a:r>
            <a:r>
              <a:rPr lang="en-GB" altLang="en-US" sz="1800">
                <a:latin typeface="Calibri"/>
                <a:ea typeface="SimSun"/>
                <a:cs typeface="Latha"/>
              </a:rPr>
              <a:t> party applications).</a:t>
            </a:r>
          </a:p>
          <a:p>
            <a:pPr marL="342900" indent="-342900">
              <a:lnSpc>
                <a:spcPct val="115000"/>
              </a:lnSpc>
              <a:spcAft>
                <a:spcPts val="1000"/>
              </a:spcAft>
              <a:buFont typeface="+mj-lt"/>
              <a:buAutoNum type="alphaLcParenR"/>
            </a:pPr>
            <a:r>
              <a:rPr lang="en-GB" altLang="en-US" sz="1800">
                <a:latin typeface="Calibri"/>
                <a:ea typeface="SimSun"/>
                <a:cs typeface="Latha"/>
              </a:rPr>
              <a:t>When time allocated in the eExam2 CBP application has ended, candidates must stop working. </a:t>
            </a:r>
          </a:p>
        </p:txBody>
      </p:sp>
      <p:pic>
        <p:nvPicPr>
          <p:cNvPr id="11" name="Picture 10">
            <a:extLst>
              <a:ext uri="{FF2B5EF4-FFF2-40B4-BE49-F238E27FC236}">
                <a16:creationId xmlns:a16="http://schemas.microsoft.com/office/drawing/2014/main" id="{71C8F176-39DD-53AC-B283-E84FE5CCCA8C}"/>
              </a:ext>
            </a:extLst>
          </p:cNvPr>
          <p:cNvPicPr>
            <a:picLocks noChangeAspect="1"/>
          </p:cNvPicPr>
          <p:nvPr/>
        </p:nvPicPr>
        <p:blipFill rotWithShape="1">
          <a:blip r:embed="rId2">
            <a:extLst>
              <a:ext uri="{28A0092B-C50C-407E-A947-70E740481C1C}">
                <a14:useLocalDpi xmlns:a14="http://schemas.microsoft.com/office/drawing/2010/main" val="0"/>
              </a:ext>
            </a:extLst>
          </a:blip>
          <a:srcRect t="67327"/>
          <a:stretch/>
        </p:blipFill>
        <p:spPr>
          <a:xfrm>
            <a:off x="1066268" y="3011945"/>
            <a:ext cx="9348267" cy="1717186"/>
          </a:xfrm>
          <a:prstGeom prst="rect">
            <a:avLst/>
          </a:prstGeom>
        </p:spPr>
      </p:pic>
      <p:sp>
        <p:nvSpPr>
          <p:cNvPr id="12" name="Rectangle 11">
            <a:extLst>
              <a:ext uri="{FF2B5EF4-FFF2-40B4-BE49-F238E27FC236}">
                <a16:creationId xmlns:a16="http://schemas.microsoft.com/office/drawing/2014/main" id="{6ECC70C6-713A-8FCC-692E-FC53BB1376A5}"/>
              </a:ext>
            </a:extLst>
          </p:cNvPr>
          <p:cNvSpPr/>
          <p:nvPr/>
        </p:nvSpPr>
        <p:spPr>
          <a:xfrm>
            <a:off x="2061651" y="4370762"/>
            <a:ext cx="376749" cy="4067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4" name="Straight Arrow Connector 13">
            <a:extLst>
              <a:ext uri="{FF2B5EF4-FFF2-40B4-BE49-F238E27FC236}">
                <a16:creationId xmlns:a16="http://schemas.microsoft.com/office/drawing/2014/main" id="{2E4B5EB8-9328-95CA-5A64-BEFA0FACABA9}"/>
              </a:ext>
            </a:extLst>
          </p:cNvPr>
          <p:cNvCxnSpPr>
            <a:cxnSpLocks/>
          </p:cNvCxnSpPr>
          <p:nvPr/>
        </p:nvCxnSpPr>
        <p:spPr>
          <a:xfrm flipH="1" flipV="1">
            <a:off x="2277675" y="4796566"/>
            <a:ext cx="275025" cy="41360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F98EB52-D04E-AB52-69DD-A40E49FE21D8}"/>
              </a:ext>
            </a:extLst>
          </p:cNvPr>
          <p:cNvSpPr txBox="1"/>
          <p:nvPr/>
        </p:nvSpPr>
        <p:spPr>
          <a:xfrm>
            <a:off x="3937877" y="91139"/>
            <a:ext cx="4047377"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Candidate's Working Files</a:t>
            </a:r>
            <a:endParaRPr lang="en-SG" sz="2400">
              <a:ea typeface="Verdana" panose="020B0604030504040204" pitchFamily="34" charset="0"/>
              <a:cs typeface="Adobe Devanagari" panose="02040503050201020203" pitchFamily="18" charset="0"/>
            </a:endParaRPr>
          </a:p>
        </p:txBody>
      </p:sp>
      <p:pic>
        <p:nvPicPr>
          <p:cNvPr id="7" name="Picture 6">
            <a:extLst>
              <a:ext uri="{FF2B5EF4-FFF2-40B4-BE49-F238E27FC236}">
                <a16:creationId xmlns:a16="http://schemas.microsoft.com/office/drawing/2014/main" id="{3D950620-148E-9036-6AA1-93D031044318}"/>
              </a:ext>
            </a:extLst>
          </p:cNvPr>
          <p:cNvPicPr>
            <a:picLocks noChangeAspect="1"/>
          </p:cNvPicPr>
          <p:nvPr/>
        </p:nvPicPr>
        <p:blipFill>
          <a:blip r:embed="rId3"/>
          <a:stretch>
            <a:fillRect/>
          </a:stretch>
        </p:blipFill>
        <p:spPr>
          <a:xfrm>
            <a:off x="7274912" y="5450683"/>
            <a:ext cx="1420684" cy="1138209"/>
          </a:xfrm>
          <a:prstGeom prst="rect">
            <a:avLst/>
          </a:prstGeom>
        </p:spPr>
      </p:pic>
      <p:sp>
        <p:nvSpPr>
          <p:cNvPr id="5" name="Slide Number Placeholder 5">
            <a:extLst>
              <a:ext uri="{FF2B5EF4-FFF2-40B4-BE49-F238E27FC236}">
                <a16:creationId xmlns:a16="http://schemas.microsoft.com/office/drawing/2014/main" id="{7A388916-98E8-3942-5ACE-23B9BB0924F4}"/>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16</a:t>
            </a:fld>
            <a:endParaRPr lang="en-US" sz="1400">
              <a:ea typeface="Calibri"/>
              <a:cs typeface="Calibri"/>
            </a:endParaRPr>
          </a:p>
        </p:txBody>
      </p:sp>
    </p:spTree>
    <p:extLst>
      <p:ext uri="{BB962C8B-B14F-4D97-AF65-F5344CB8AC3E}">
        <p14:creationId xmlns:p14="http://schemas.microsoft.com/office/powerpoint/2010/main" val="1650787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5">
            <a:extLst>
              <a:ext uri="{FF2B5EF4-FFF2-40B4-BE49-F238E27FC236}">
                <a16:creationId xmlns:a16="http://schemas.microsoft.com/office/drawing/2014/main" id="{843A1F66-DA04-5F8E-B324-73F89122D6CE}"/>
              </a:ext>
            </a:extLst>
          </p:cNvPr>
          <p:cNvSpPr txBox="1">
            <a:spLocks noChangeArrowheads="1"/>
          </p:cNvSpPr>
          <p:nvPr/>
        </p:nvSpPr>
        <p:spPr bwMode="auto">
          <a:xfrm>
            <a:off x="400050" y="850277"/>
            <a:ext cx="11391900" cy="1351779"/>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15000"/>
              </a:lnSpc>
            </a:pPr>
            <a:r>
              <a:rPr lang="en-GB" altLang="en-US" sz="1800">
                <a:latin typeface="+mn-lt"/>
                <a:ea typeface="SimSun"/>
                <a:cs typeface="Latha"/>
              </a:rPr>
              <a:t>Candidates can upload and submit their saved files in the </a:t>
            </a:r>
            <a:r>
              <a:rPr lang="en-GB" altLang="en-US" sz="1800" b="1" err="1">
                <a:latin typeface="+mn-lt"/>
                <a:ea typeface="SimSun"/>
                <a:cs typeface="Latha"/>
              </a:rPr>
              <a:t>OutputFiles</a:t>
            </a:r>
            <a:r>
              <a:rPr lang="en-GB" altLang="en-US" sz="1800">
                <a:latin typeface="+mn-lt"/>
                <a:ea typeface="SimSun"/>
                <a:cs typeface="Latha"/>
              </a:rPr>
              <a:t> folder only when the time allocated for the exam has elapsed. </a:t>
            </a:r>
          </a:p>
          <a:p>
            <a:pPr>
              <a:lnSpc>
                <a:spcPct val="115000"/>
              </a:lnSpc>
            </a:pPr>
            <a:r>
              <a:rPr lang="en-GB" altLang="en-US" sz="1800">
                <a:latin typeface="+mn-lt"/>
                <a:ea typeface="SimSun"/>
                <a:cs typeface="Latha"/>
              </a:rPr>
              <a:t>When the time is up, the </a:t>
            </a:r>
            <a:r>
              <a:rPr lang="en-GB" altLang="en-US" sz="1800" b="1">
                <a:latin typeface="+mn-lt"/>
                <a:ea typeface="SimSun"/>
                <a:cs typeface="Latha"/>
              </a:rPr>
              <a:t>Submit</a:t>
            </a:r>
            <a:r>
              <a:rPr lang="en-GB" altLang="en-US" sz="1800">
                <a:latin typeface="+mn-lt"/>
                <a:ea typeface="SimSun"/>
                <a:cs typeface="Latha"/>
              </a:rPr>
              <a:t> button will be enabled (see below). </a:t>
            </a:r>
          </a:p>
          <a:p>
            <a:pPr>
              <a:lnSpc>
                <a:spcPct val="114999"/>
              </a:lnSpc>
            </a:pPr>
            <a:r>
              <a:rPr lang="en-GB" altLang="en-US" sz="1800">
                <a:latin typeface="+mn-lt"/>
                <a:ea typeface="SimSun"/>
                <a:cs typeface="Latha"/>
              </a:rPr>
              <a:t>Candidates are to </a:t>
            </a:r>
            <a:r>
              <a:rPr lang="en-GB" altLang="en-US" sz="1800" u="sng">
                <a:latin typeface="+mn-lt"/>
                <a:ea typeface="SimSun"/>
                <a:cs typeface="Latha"/>
              </a:rPr>
              <a:t>click on </a:t>
            </a:r>
            <a:r>
              <a:rPr lang="en-GB" altLang="en-US" sz="1800" b="1" u="sng">
                <a:latin typeface="+mn-lt"/>
                <a:ea typeface="SimSun"/>
                <a:cs typeface="Latha"/>
              </a:rPr>
              <a:t>Submit </a:t>
            </a:r>
            <a:r>
              <a:rPr lang="en-GB" altLang="en-US" sz="1800">
                <a:latin typeface="+mn-lt"/>
                <a:ea typeface="SimSun"/>
                <a:cs typeface="Latha"/>
              </a:rPr>
              <a:t>to check and then upload their files that are saved in the </a:t>
            </a:r>
            <a:r>
              <a:rPr lang="en-GB" altLang="en-US" sz="1800" b="1" err="1">
                <a:latin typeface="+mn-lt"/>
                <a:ea typeface="SimSun"/>
                <a:cs typeface="Latha"/>
              </a:rPr>
              <a:t>OutputFiles</a:t>
            </a:r>
            <a:r>
              <a:rPr lang="en-GB" altLang="en-US" sz="1800">
                <a:latin typeface="+mn-lt"/>
                <a:ea typeface="SimSun"/>
                <a:cs typeface="Latha"/>
              </a:rPr>
              <a:t> folder.</a:t>
            </a:r>
            <a:endParaRPr lang="en-GB">
              <a:latin typeface="+mn-lt"/>
            </a:endParaRPr>
          </a:p>
        </p:txBody>
      </p:sp>
      <p:grpSp>
        <p:nvGrpSpPr>
          <p:cNvPr id="7" name="Group 6">
            <a:extLst>
              <a:ext uri="{FF2B5EF4-FFF2-40B4-BE49-F238E27FC236}">
                <a16:creationId xmlns:a16="http://schemas.microsoft.com/office/drawing/2014/main" id="{CC2CB84A-D138-1746-45AA-6A872525DAD5}"/>
              </a:ext>
            </a:extLst>
          </p:cNvPr>
          <p:cNvGrpSpPr/>
          <p:nvPr/>
        </p:nvGrpSpPr>
        <p:grpSpPr>
          <a:xfrm>
            <a:off x="527718" y="2884576"/>
            <a:ext cx="10697096" cy="2007202"/>
            <a:chOff x="1021336" y="3690839"/>
            <a:chExt cx="8758480" cy="1648615"/>
          </a:xfrm>
        </p:grpSpPr>
        <p:pic>
          <p:nvPicPr>
            <p:cNvPr id="2" name="Picture 1">
              <a:extLst>
                <a:ext uri="{FF2B5EF4-FFF2-40B4-BE49-F238E27FC236}">
                  <a16:creationId xmlns:a16="http://schemas.microsoft.com/office/drawing/2014/main" id="{D6CB581A-EC71-7B3A-934C-56F04C81DE08}"/>
                </a:ext>
              </a:extLst>
            </p:cNvPr>
            <p:cNvPicPr>
              <a:picLocks noChangeAspect="1"/>
            </p:cNvPicPr>
            <p:nvPr/>
          </p:nvPicPr>
          <p:blipFill rotWithShape="1">
            <a:blip r:embed="rId2">
              <a:extLst>
                <a:ext uri="{28A0092B-C50C-407E-A947-70E740481C1C}">
                  <a14:useLocalDpi xmlns:a14="http://schemas.microsoft.com/office/drawing/2010/main" val="0"/>
                </a:ext>
              </a:extLst>
            </a:blip>
            <a:srcRect l="15577" r="-654" b="69939"/>
            <a:stretch/>
          </p:blipFill>
          <p:spPr>
            <a:xfrm>
              <a:off x="1021336" y="3690839"/>
              <a:ext cx="8758480" cy="1648615"/>
            </a:xfrm>
            <a:prstGeom prst="rect">
              <a:avLst/>
            </a:prstGeom>
          </p:spPr>
        </p:pic>
        <p:sp>
          <p:nvSpPr>
            <p:cNvPr id="6" name="Rectangle 5">
              <a:extLst>
                <a:ext uri="{FF2B5EF4-FFF2-40B4-BE49-F238E27FC236}">
                  <a16:creationId xmlns:a16="http://schemas.microsoft.com/office/drawing/2014/main" id="{54455E18-E709-CD9D-BFC7-9EB66953BF34}"/>
                </a:ext>
              </a:extLst>
            </p:cNvPr>
            <p:cNvSpPr/>
            <p:nvPr/>
          </p:nvSpPr>
          <p:spPr>
            <a:xfrm>
              <a:off x="7889555" y="4316483"/>
              <a:ext cx="1029902" cy="433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3" name="TextBox 2">
            <a:extLst>
              <a:ext uri="{FF2B5EF4-FFF2-40B4-BE49-F238E27FC236}">
                <a16:creationId xmlns:a16="http://schemas.microsoft.com/office/drawing/2014/main" id="{E0627055-A299-B260-17C4-3FCD20679EF1}"/>
              </a:ext>
            </a:extLst>
          </p:cNvPr>
          <p:cNvSpPr txBox="1"/>
          <p:nvPr/>
        </p:nvSpPr>
        <p:spPr>
          <a:xfrm>
            <a:off x="4289196" y="111473"/>
            <a:ext cx="3622771"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Candidate Submission</a:t>
            </a:r>
            <a:endParaRPr lang="en-SG" sz="2400">
              <a:ea typeface="Verdana" panose="020B0604030504040204" pitchFamily="34" charset="0"/>
              <a:cs typeface="Adobe Devanagari" panose="02040503050201020203" pitchFamily="18" charset="0"/>
            </a:endParaRPr>
          </a:p>
        </p:txBody>
      </p:sp>
      <p:pic>
        <p:nvPicPr>
          <p:cNvPr id="8" name="Picture 7">
            <a:extLst>
              <a:ext uri="{FF2B5EF4-FFF2-40B4-BE49-F238E27FC236}">
                <a16:creationId xmlns:a16="http://schemas.microsoft.com/office/drawing/2014/main" id="{E33A9849-5134-2368-4065-95871ED187FB}"/>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45091" y="4072644"/>
            <a:ext cx="361951" cy="451697"/>
          </a:xfrm>
          <a:prstGeom prst="rect">
            <a:avLst/>
          </a:prstGeom>
        </p:spPr>
      </p:pic>
      <p:sp>
        <p:nvSpPr>
          <p:cNvPr id="10" name="Title 1">
            <a:extLst>
              <a:ext uri="{FF2B5EF4-FFF2-40B4-BE49-F238E27FC236}">
                <a16:creationId xmlns:a16="http://schemas.microsoft.com/office/drawing/2014/main" id="{EC03A8D2-5A0D-F0CD-DB17-158780F4CC2A}"/>
              </a:ext>
            </a:extLst>
          </p:cNvPr>
          <p:cNvSpPr txBox="1">
            <a:spLocks/>
          </p:cNvSpPr>
          <p:nvPr/>
        </p:nvSpPr>
        <p:spPr>
          <a:xfrm>
            <a:off x="8487038" y="4782665"/>
            <a:ext cx="2871842" cy="795681"/>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a:latin typeface="+mn-lt"/>
              </a:rPr>
              <a:t>You are to click </a:t>
            </a:r>
            <a:r>
              <a:rPr lang="en-US" sz="1800" b="1">
                <a:latin typeface="+mn-lt"/>
              </a:rPr>
              <a:t>Submit</a:t>
            </a:r>
            <a:r>
              <a:rPr lang="en-US" sz="1800">
                <a:latin typeface="+mn-lt"/>
              </a:rPr>
              <a:t> when the time is up.</a:t>
            </a:r>
            <a:endParaRPr lang="en-SG" sz="1800">
              <a:latin typeface="+mn-lt"/>
            </a:endParaRPr>
          </a:p>
        </p:txBody>
      </p:sp>
      <p:sp>
        <p:nvSpPr>
          <p:cNvPr id="11" name="Slide Number Placeholder 5">
            <a:extLst>
              <a:ext uri="{FF2B5EF4-FFF2-40B4-BE49-F238E27FC236}">
                <a16:creationId xmlns:a16="http://schemas.microsoft.com/office/drawing/2014/main" id="{AFDEFF57-B9BD-5002-FBE4-6E79856E624B}"/>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17</a:t>
            </a:fld>
            <a:endParaRPr lang="en-US" sz="1400">
              <a:ea typeface="Calibri"/>
              <a:cs typeface="Calibri"/>
            </a:endParaRPr>
          </a:p>
        </p:txBody>
      </p:sp>
    </p:spTree>
    <p:extLst>
      <p:ext uri="{BB962C8B-B14F-4D97-AF65-F5344CB8AC3E}">
        <p14:creationId xmlns:p14="http://schemas.microsoft.com/office/powerpoint/2010/main" val="1370721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70A90914-83D4-BF03-D44B-7BA424902CA5}"/>
              </a:ext>
            </a:extLst>
          </p:cNvPr>
          <p:cNvGrpSpPr/>
          <p:nvPr/>
        </p:nvGrpSpPr>
        <p:grpSpPr>
          <a:xfrm>
            <a:off x="914705" y="920506"/>
            <a:ext cx="9461747" cy="5912227"/>
            <a:chOff x="914705" y="920506"/>
            <a:chExt cx="9461747" cy="5912227"/>
          </a:xfrm>
        </p:grpSpPr>
        <p:pic>
          <p:nvPicPr>
            <p:cNvPr id="5" name="Picture 4">
              <a:extLst>
                <a:ext uri="{FF2B5EF4-FFF2-40B4-BE49-F238E27FC236}">
                  <a16:creationId xmlns:a16="http://schemas.microsoft.com/office/drawing/2014/main" id="{227E470A-57BE-1889-CE2A-DB0D76241AA7}"/>
                </a:ext>
              </a:extLst>
            </p:cNvPr>
            <p:cNvPicPr>
              <a:picLocks noChangeAspect="1"/>
            </p:cNvPicPr>
            <p:nvPr/>
          </p:nvPicPr>
          <p:blipFill rotWithShape="1">
            <a:blip r:embed="rId2">
              <a:extLst>
                <a:ext uri="{28A0092B-C50C-407E-A947-70E740481C1C}">
                  <a14:useLocalDpi xmlns:a14="http://schemas.microsoft.com/office/drawing/2010/main" val="0"/>
                </a:ext>
              </a:extLst>
            </a:blip>
            <a:srcRect r="13960" b="-278"/>
            <a:stretch/>
          </p:blipFill>
          <p:spPr>
            <a:xfrm>
              <a:off x="914705" y="920506"/>
              <a:ext cx="9461747" cy="5912227"/>
            </a:xfrm>
            <a:prstGeom prst="rect">
              <a:avLst/>
            </a:prstGeom>
          </p:spPr>
        </p:pic>
        <p:pic>
          <p:nvPicPr>
            <p:cNvPr id="3" name="Picture 2">
              <a:extLst>
                <a:ext uri="{FF2B5EF4-FFF2-40B4-BE49-F238E27FC236}">
                  <a16:creationId xmlns:a16="http://schemas.microsoft.com/office/drawing/2014/main" id="{B660B8CE-468E-B16C-0B55-7DE668D0C91E}"/>
                </a:ext>
              </a:extLst>
            </p:cNvPr>
            <p:cNvPicPr>
              <a:picLocks noChangeAspect="1"/>
            </p:cNvPicPr>
            <p:nvPr/>
          </p:nvPicPr>
          <p:blipFill>
            <a:blip r:embed="rId3"/>
            <a:stretch>
              <a:fillRect/>
            </a:stretch>
          </p:blipFill>
          <p:spPr>
            <a:xfrm>
              <a:off x="9443047" y="1479043"/>
              <a:ext cx="876300" cy="304800"/>
            </a:xfrm>
            <a:prstGeom prst="rect">
              <a:avLst/>
            </a:prstGeom>
          </p:spPr>
        </p:pic>
      </p:grpSp>
      <p:sp>
        <p:nvSpPr>
          <p:cNvPr id="10" name="Title 1">
            <a:extLst>
              <a:ext uri="{FF2B5EF4-FFF2-40B4-BE49-F238E27FC236}">
                <a16:creationId xmlns:a16="http://schemas.microsoft.com/office/drawing/2014/main" id="{2498102B-C235-3127-4458-8ADC0499BA4E}"/>
              </a:ext>
            </a:extLst>
          </p:cNvPr>
          <p:cNvSpPr txBox="1">
            <a:spLocks/>
          </p:cNvSpPr>
          <p:nvPr/>
        </p:nvSpPr>
        <p:spPr>
          <a:xfrm>
            <a:off x="358587" y="1665317"/>
            <a:ext cx="1775984" cy="1732886"/>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a:latin typeface="+mn-lt"/>
              </a:rPr>
              <a:t>1. Candidate files saved in the </a:t>
            </a:r>
            <a:r>
              <a:rPr lang="en-SG" sz="1600" b="1" err="1">
                <a:latin typeface="+mn-lt"/>
              </a:rPr>
              <a:t>OutputFiles</a:t>
            </a:r>
            <a:r>
              <a:rPr lang="en-SG" sz="1600">
                <a:latin typeface="+mn-lt"/>
              </a:rPr>
              <a:t> folder are listed here. </a:t>
            </a:r>
          </a:p>
          <a:p>
            <a:r>
              <a:rPr lang="en-SG" sz="1600">
                <a:latin typeface="+mn-lt"/>
              </a:rPr>
              <a:t>Please ensure that all required files are shown. </a:t>
            </a:r>
          </a:p>
        </p:txBody>
      </p:sp>
      <p:sp>
        <p:nvSpPr>
          <p:cNvPr id="11" name="TextBox 10">
            <a:extLst>
              <a:ext uri="{FF2B5EF4-FFF2-40B4-BE49-F238E27FC236}">
                <a16:creationId xmlns:a16="http://schemas.microsoft.com/office/drawing/2014/main" id="{8234E892-6510-D5D8-E7A5-F40378ADB189}"/>
              </a:ext>
            </a:extLst>
          </p:cNvPr>
          <p:cNvSpPr txBox="1"/>
          <p:nvPr/>
        </p:nvSpPr>
        <p:spPr>
          <a:xfrm>
            <a:off x="2452886" y="2332626"/>
            <a:ext cx="6724731" cy="1435713"/>
          </a:xfrm>
          <a:prstGeom prst="rect">
            <a:avLst/>
          </a:prstGeom>
          <a:noFill/>
          <a:ln w="12700">
            <a:solidFill>
              <a:srgbClr val="FF0000"/>
            </a:solidFill>
          </a:ln>
        </p:spPr>
        <p:txBody>
          <a:bodyPr wrap="square" rtlCol="0">
            <a:spAutoFit/>
          </a:bodyPr>
          <a:lstStyle/>
          <a:p>
            <a:endParaRPr lang="en-SG"/>
          </a:p>
        </p:txBody>
      </p:sp>
      <p:cxnSp>
        <p:nvCxnSpPr>
          <p:cNvPr id="14" name="Straight Arrow Connector 13">
            <a:extLst>
              <a:ext uri="{FF2B5EF4-FFF2-40B4-BE49-F238E27FC236}">
                <a16:creationId xmlns:a16="http://schemas.microsoft.com/office/drawing/2014/main" id="{38269644-8408-F725-A83D-CBE0534C7126}"/>
              </a:ext>
            </a:extLst>
          </p:cNvPr>
          <p:cNvCxnSpPr>
            <a:cxnSpLocks/>
          </p:cNvCxnSpPr>
          <p:nvPr/>
        </p:nvCxnSpPr>
        <p:spPr>
          <a:xfrm flipH="1">
            <a:off x="6472478" y="6265427"/>
            <a:ext cx="653131" cy="21995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ight Brace 16">
            <a:extLst>
              <a:ext uri="{FF2B5EF4-FFF2-40B4-BE49-F238E27FC236}">
                <a16:creationId xmlns:a16="http://schemas.microsoft.com/office/drawing/2014/main" id="{C28BA636-1659-1056-3559-D8148E85F45C}"/>
              </a:ext>
            </a:extLst>
          </p:cNvPr>
          <p:cNvSpPr/>
          <p:nvPr/>
        </p:nvSpPr>
        <p:spPr>
          <a:xfrm flipH="1">
            <a:off x="2162736" y="3974016"/>
            <a:ext cx="299845" cy="2071036"/>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4" name="Title 1">
            <a:extLst>
              <a:ext uri="{FF2B5EF4-FFF2-40B4-BE49-F238E27FC236}">
                <a16:creationId xmlns:a16="http://schemas.microsoft.com/office/drawing/2014/main" id="{ED81FBB2-ECA6-1AAC-5CA5-87909C50A8A0}"/>
              </a:ext>
            </a:extLst>
          </p:cNvPr>
          <p:cNvSpPr txBox="1">
            <a:spLocks/>
          </p:cNvSpPr>
          <p:nvPr/>
        </p:nvSpPr>
        <p:spPr>
          <a:xfrm>
            <a:off x="353718" y="3770504"/>
            <a:ext cx="1776380" cy="2922346"/>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a:latin typeface="+mn-lt"/>
              </a:rPr>
              <a:t>2. These files are found </a:t>
            </a:r>
            <a:r>
              <a:rPr lang="en-SG" sz="1600" b="1">
                <a:latin typeface="+mn-lt"/>
              </a:rPr>
              <a:t>outside </a:t>
            </a:r>
            <a:r>
              <a:rPr lang="en-SG" sz="1600">
                <a:latin typeface="+mn-lt"/>
              </a:rPr>
              <a:t>the </a:t>
            </a:r>
            <a:r>
              <a:rPr lang="en-SG" sz="1600" b="1" err="1">
                <a:latin typeface="+mn-lt"/>
              </a:rPr>
              <a:t>OutputFiles</a:t>
            </a:r>
            <a:r>
              <a:rPr lang="en-SG" sz="1600">
                <a:latin typeface="+mn-lt"/>
              </a:rPr>
              <a:t> folder. Candidates must check if these files should be submitted. If so, minimise the submission window and move the file(s) to the </a:t>
            </a:r>
            <a:r>
              <a:rPr lang="en-SG" sz="1600" b="1" err="1">
                <a:latin typeface="+mn-lt"/>
              </a:rPr>
              <a:t>OutputFiles</a:t>
            </a:r>
            <a:r>
              <a:rPr lang="en-SG" sz="1600">
                <a:latin typeface="+mn-lt"/>
              </a:rPr>
              <a:t> folder.</a:t>
            </a:r>
          </a:p>
        </p:txBody>
      </p:sp>
      <p:cxnSp>
        <p:nvCxnSpPr>
          <p:cNvPr id="7" name="Straight Arrow Connector 6">
            <a:extLst>
              <a:ext uri="{FF2B5EF4-FFF2-40B4-BE49-F238E27FC236}">
                <a16:creationId xmlns:a16="http://schemas.microsoft.com/office/drawing/2014/main" id="{C5E655EE-2783-5C31-6826-C23E9B1F9A0D}"/>
              </a:ext>
            </a:extLst>
          </p:cNvPr>
          <p:cNvCxnSpPr>
            <a:cxnSpLocks/>
          </p:cNvCxnSpPr>
          <p:nvPr/>
        </p:nvCxnSpPr>
        <p:spPr>
          <a:xfrm flipH="1">
            <a:off x="3401136" y="4861403"/>
            <a:ext cx="3694015" cy="12451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78598C2F-292D-AEDA-13EA-D9ABEAC03802}"/>
              </a:ext>
            </a:extLst>
          </p:cNvPr>
          <p:cNvSpPr txBox="1">
            <a:spLocks/>
          </p:cNvSpPr>
          <p:nvPr/>
        </p:nvSpPr>
        <p:spPr>
          <a:xfrm>
            <a:off x="7064862" y="4280347"/>
            <a:ext cx="4907398" cy="614503"/>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a:latin typeface="+mn-lt"/>
              </a:rPr>
              <a:t>3. Click </a:t>
            </a:r>
            <a:r>
              <a:rPr lang="en-SG" sz="1600" b="1">
                <a:latin typeface="+mn-lt"/>
              </a:rPr>
              <a:t>Confirm</a:t>
            </a:r>
            <a:r>
              <a:rPr lang="en-SG" sz="1600">
                <a:latin typeface="+mn-lt"/>
              </a:rPr>
              <a:t> only when all the files to be submitted are in the </a:t>
            </a:r>
            <a:r>
              <a:rPr lang="en-SG" sz="1600" b="1" err="1">
                <a:latin typeface="+mn-lt"/>
              </a:rPr>
              <a:t>OutputFiles</a:t>
            </a:r>
            <a:r>
              <a:rPr lang="en-SG" sz="1600">
                <a:latin typeface="+mn-lt"/>
              </a:rPr>
              <a:t> folder.</a:t>
            </a:r>
            <a:endParaRPr lang="en-SG" sz="1600">
              <a:latin typeface="+mn-lt"/>
              <a:cs typeface="Calibri"/>
            </a:endParaRPr>
          </a:p>
        </p:txBody>
      </p:sp>
      <p:sp>
        <p:nvSpPr>
          <p:cNvPr id="23" name="TextBox 22">
            <a:extLst>
              <a:ext uri="{FF2B5EF4-FFF2-40B4-BE49-F238E27FC236}">
                <a16:creationId xmlns:a16="http://schemas.microsoft.com/office/drawing/2014/main" id="{BBF5213D-D324-CF7B-B49D-C477B26C4A08}"/>
              </a:ext>
            </a:extLst>
          </p:cNvPr>
          <p:cNvSpPr txBox="1"/>
          <p:nvPr/>
        </p:nvSpPr>
        <p:spPr>
          <a:xfrm>
            <a:off x="2162736" y="16223"/>
            <a:ext cx="8488540"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Candidate's Submission - Files are in order and ready to submit</a:t>
            </a:r>
            <a:endParaRPr lang="en-SG" sz="2400">
              <a:ea typeface="Verdana" panose="020B0604030504040204" pitchFamily="34" charset="0"/>
              <a:cs typeface="Adobe Devanagari" panose="02040503050201020203" pitchFamily="18" charset="0"/>
            </a:endParaRPr>
          </a:p>
        </p:txBody>
      </p:sp>
      <p:sp>
        <p:nvSpPr>
          <p:cNvPr id="9" name="Right Brace 8">
            <a:extLst>
              <a:ext uri="{FF2B5EF4-FFF2-40B4-BE49-F238E27FC236}">
                <a16:creationId xmlns:a16="http://schemas.microsoft.com/office/drawing/2014/main" id="{5A342E1E-A42C-A584-6076-F0D5BA72D84D}"/>
              </a:ext>
            </a:extLst>
          </p:cNvPr>
          <p:cNvSpPr/>
          <p:nvPr/>
        </p:nvSpPr>
        <p:spPr>
          <a:xfrm flipH="1">
            <a:off x="2162735" y="2371574"/>
            <a:ext cx="288640" cy="1309036"/>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12" name="Title 1">
            <a:extLst>
              <a:ext uri="{FF2B5EF4-FFF2-40B4-BE49-F238E27FC236}">
                <a16:creationId xmlns:a16="http://schemas.microsoft.com/office/drawing/2014/main" id="{0F82ACA1-17E5-8F91-1FDE-42D6FAE5A832}"/>
              </a:ext>
            </a:extLst>
          </p:cNvPr>
          <p:cNvSpPr txBox="1">
            <a:spLocks/>
          </p:cNvSpPr>
          <p:nvPr/>
        </p:nvSpPr>
        <p:spPr>
          <a:xfrm>
            <a:off x="7055752" y="5970639"/>
            <a:ext cx="4916508" cy="717019"/>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a:latin typeface="+mn-lt"/>
              </a:rPr>
              <a:t>4. Click </a:t>
            </a:r>
            <a:r>
              <a:rPr lang="en-SG" sz="1600" b="1">
                <a:latin typeface="+mn-lt"/>
              </a:rPr>
              <a:t>Yes</a:t>
            </a:r>
            <a:r>
              <a:rPr lang="en-SG" sz="1600">
                <a:latin typeface="+mn-lt"/>
              </a:rPr>
              <a:t> to confirm. The Submission progress bar will appear. Please wait for the submission to be completed.</a:t>
            </a:r>
          </a:p>
        </p:txBody>
      </p:sp>
      <p:sp>
        <p:nvSpPr>
          <p:cNvPr id="6" name="TextBox 5">
            <a:extLst>
              <a:ext uri="{FF2B5EF4-FFF2-40B4-BE49-F238E27FC236}">
                <a16:creationId xmlns:a16="http://schemas.microsoft.com/office/drawing/2014/main" id="{1A27C0A3-43FF-B709-B75D-B1D9D00C593A}"/>
              </a:ext>
            </a:extLst>
          </p:cNvPr>
          <p:cNvSpPr txBox="1"/>
          <p:nvPr/>
        </p:nvSpPr>
        <p:spPr>
          <a:xfrm>
            <a:off x="2481523" y="5980549"/>
            <a:ext cx="887809" cy="342843"/>
          </a:xfrm>
          <a:prstGeom prst="rect">
            <a:avLst/>
          </a:prstGeom>
          <a:noFill/>
          <a:ln w="28575">
            <a:solidFill>
              <a:srgbClr val="FF0000"/>
            </a:solidFill>
          </a:ln>
        </p:spPr>
        <p:txBody>
          <a:bodyPr wrap="square" rtlCol="0">
            <a:spAutoFit/>
          </a:bodyPr>
          <a:lstStyle/>
          <a:p>
            <a:endParaRPr lang="en-SG"/>
          </a:p>
        </p:txBody>
      </p:sp>
      <p:sp>
        <p:nvSpPr>
          <p:cNvPr id="16" name="Text Box 125">
            <a:extLst>
              <a:ext uri="{FF2B5EF4-FFF2-40B4-BE49-F238E27FC236}">
                <a16:creationId xmlns:a16="http://schemas.microsoft.com/office/drawing/2014/main" id="{6FD6CA77-2F6F-0644-6B33-0057B2C214CE}"/>
              </a:ext>
            </a:extLst>
          </p:cNvPr>
          <p:cNvSpPr txBox="1">
            <a:spLocks noChangeArrowheads="1"/>
          </p:cNvSpPr>
          <p:nvPr/>
        </p:nvSpPr>
        <p:spPr bwMode="auto">
          <a:xfrm>
            <a:off x="353718" y="537901"/>
            <a:ext cx="11316368" cy="897886"/>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SG" sz="1800">
                <a:latin typeface="Calibri"/>
                <a:cs typeface="Calibri"/>
              </a:rPr>
              <a:t>When </a:t>
            </a:r>
            <a:r>
              <a:rPr lang="en-SG" sz="1800" b="1">
                <a:latin typeface="Calibri"/>
                <a:cs typeface="Calibri"/>
              </a:rPr>
              <a:t>Submit</a:t>
            </a:r>
            <a:r>
              <a:rPr lang="en-SG" sz="1800">
                <a:latin typeface="Calibri"/>
                <a:cs typeface="Calibri"/>
              </a:rPr>
              <a:t> is clicked, the system will display the files in the </a:t>
            </a:r>
            <a:r>
              <a:rPr lang="en-SG" sz="1800" b="1" err="1">
                <a:latin typeface="Calibri"/>
                <a:cs typeface="Calibri"/>
              </a:rPr>
              <a:t>OutputFiles</a:t>
            </a:r>
            <a:r>
              <a:rPr lang="en-SG" sz="1800">
                <a:latin typeface="Calibri"/>
                <a:cs typeface="Calibri"/>
              </a:rPr>
              <a:t> folder on the screen (see below).</a:t>
            </a:r>
            <a:endParaRPr lang="en-US" sz="1800"/>
          </a:p>
          <a:p>
            <a:r>
              <a:rPr lang="en-SG" sz="1800">
                <a:latin typeface="Calibri"/>
                <a:cs typeface="Calibri"/>
              </a:rPr>
              <a:t>Candidates must check that all required answer files to be uploaded are saved in the </a:t>
            </a:r>
            <a:r>
              <a:rPr lang="en-SG" sz="1800" b="1" err="1">
                <a:latin typeface="Calibri"/>
                <a:cs typeface="Calibri"/>
              </a:rPr>
              <a:t>OutputFiles</a:t>
            </a:r>
            <a:r>
              <a:rPr lang="en-SG" sz="1800">
                <a:latin typeface="Calibri"/>
                <a:cs typeface="Calibri"/>
              </a:rPr>
              <a:t> folder.</a:t>
            </a:r>
            <a:endParaRPr lang="en-SG" sz="1800"/>
          </a:p>
          <a:p>
            <a:r>
              <a:rPr lang="en-US" sz="1800" b="1">
                <a:solidFill>
                  <a:srgbClr val="FF0000"/>
                </a:solidFill>
                <a:latin typeface="Calibri"/>
                <a:cs typeface="Calibri"/>
              </a:rPr>
              <a:t>Files which are not saved in the </a:t>
            </a:r>
            <a:r>
              <a:rPr lang="en-US" sz="1800" b="1" err="1">
                <a:solidFill>
                  <a:srgbClr val="FF0000"/>
                </a:solidFill>
                <a:latin typeface="Calibri"/>
                <a:cs typeface="Calibri"/>
              </a:rPr>
              <a:t>OutputFiles</a:t>
            </a:r>
            <a:r>
              <a:rPr lang="en-US" sz="1800" b="1">
                <a:solidFill>
                  <a:srgbClr val="FF0000"/>
                </a:solidFill>
                <a:latin typeface="Calibri"/>
                <a:cs typeface="Calibri"/>
              </a:rPr>
              <a:t> folder (including the Desktop) </a:t>
            </a:r>
            <a:r>
              <a:rPr lang="en-US" sz="1800" b="1" u="sng">
                <a:solidFill>
                  <a:srgbClr val="FF0000"/>
                </a:solidFill>
                <a:latin typeface="Calibri"/>
                <a:cs typeface="Calibri"/>
              </a:rPr>
              <a:t>will not be</a:t>
            </a:r>
            <a:r>
              <a:rPr lang="en-US" sz="1800" b="1">
                <a:solidFill>
                  <a:srgbClr val="FF0000"/>
                </a:solidFill>
                <a:latin typeface="Calibri"/>
                <a:cs typeface="Calibri"/>
              </a:rPr>
              <a:t> uploaded for submission.</a:t>
            </a:r>
          </a:p>
        </p:txBody>
      </p:sp>
      <p:pic>
        <p:nvPicPr>
          <p:cNvPr id="15" name="Picture 14">
            <a:extLst>
              <a:ext uri="{FF2B5EF4-FFF2-40B4-BE49-F238E27FC236}">
                <a16:creationId xmlns:a16="http://schemas.microsoft.com/office/drawing/2014/main" id="{CAD16992-FA62-26D4-919A-A5B5FC609081}"/>
              </a:ext>
            </a:extLst>
          </p:cNvPr>
          <p:cNvPicPr>
            <a:picLocks noChangeAspect="1"/>
          </p:cNvPicPr>
          <p:nvPr/>
        </p:nvPicPr>
        <p:blipFill>
          <a:blip r:embed="rId4"/>
          <a:stretch>
            <a:fillRect/>
          </a:stretch>
        </p:blipFill>
        <p:spPr>
          <a:xfrm>
            <a:off x="7064862" y="4945799"/>
            <a:ext cx="3867708" cy="980631"/>
          </a:xfrm>
          <a:prstGeom prst="rect">
            <a:avLst/>
          </a:prstGeom>
        </p:spPr>
      </p:pic>
      <p:sp>
        <p:nvSpPr>
          <p:cNvPr id="19" name="TextBox 18">
            <a:extLst>
              <a:ext uri="{FF2B5EF4-FFF2-40B4-BE49-F238E27FC236}">
                <a16:creationId xmlns:a16="http://schemas.microsoft.com/office/drawing/2014/main" id="{F4A81A1E-2F7C-0545-FC54-6BB5088EF5C7}"/>
              </a:ext>
            </a:extLst>
          </p:cNvPr>
          <p:cNvSpPr txBox="1"/>
          <p:nvPr/>
        </p:nvSpPr>
        <p:spPr>
          <a:xfrm>
            <a:off x="7127051" y="5529957"/>
            <a:ext cx="475230" cy="316874"/>
          </a:xfrm>
          <a:prstGeom prst="rect">
            <a:avLst/>
          </a:prstGeom>
          <a:noFill/>
          <a:ln w="28575">
            <a:solidFill>
              <a:srgbClr val="FF0000"/>
            </a:solidFill>
          </a:ln>
        </p:spPr>
        <p:txBody>
          <a:bodyPr wrap="square" rtlCol="0">
            <a:spAutoFit/>
          </a:bodyPr>
          <a:lstStyle/>
          <a:p>
            <a:endParaRPr lang="en-SG"/>
          </a:p>
        </p:txBody>
      </p:sp>
      <p:sp>
        <p:nvSpPr>
          <p:cNvPr id="20" name="Slide Number Placeholder 5">
            <a:extLst>
              <a:ext uri="{FF2B5EF4-FFF2-40B4-BE49-F238E27FC236}">
                <a16:creationId xmlns:a16="http://schemas.microsoft.com/office/drawing/2014/main" id="{0744A115-9F41-E227-D745-BE22C4C3ACD2}"/>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18</a:t>
            </a:fld>
            <a:endParaRPr lang="en-US" sz="1400">
              <a:ea typeface="Calibri"/>
              <a:cs typeface="Calibri"/>
            </a:endParaRPr>
          </a:p>
        </p:txBody>
      </p:sp>
    </p:spTree>
    <p:extLst>
      <p:ext uri="{BB962C8B-B14F-4D97-AF65-F5344CB8AC3E}">
        <p14:creationId xmlns:p14="http://schemas.microsoft.com/office/powerpoint/2010/main" val="3227895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12BF2-5CE5-DCD2-0D47-EE8BC8CFD7F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4B582F4-9BAA-DCC8-F0D6-D34B73716775}"/>
              </a:ext>
            </a:extLst>
          </p:cNvPr>
          <p:cNvSpPr/>
          <p:nvPr/>
        </p:nvSpPr>
        <p:spPr>
          <a:xfrm>
            <a:off x="2232308" y="2580220"/>
            <a:ext cx="7848872" cy="707886"/>
          </a:xfrm>
          <a:prstGeom prst="rect">
            <a:avLst/>
          </a:prstGeom>
        </p:spPr>
        <p:txBody>
          <a:bodyPr wrap="square" lIns="91440" tIns="45720" rIns="91440" bIns="45720" anchor="t">
            <a:spAutoFit/>
          </a:bodyPr>
          <a:lstStyle/>
          <a:p>
            <a:pPr marL="514350" indent="-514350" algn="ctr">
              <a:spcAft>
                <a:spcPts val="600"/>
              </a:spcAft>
            </a:pPr>
            <a:r>
              <a:rPr lang="en-US" sz="4000">
                <a:cs typeface="Arial"/>
              </a:rPr>
              <a:t>File Submission Error Messages</a:t>
            </a:r>
            <a:endParaRPr lang="en-US" sz="4000">
              <a:latin typeface="+mj-lt"/>
              <a:cs typeface="Arial"/>
            </a:endParaRPr>
          </a:p>
        </p:txBody>
      </p:sp>
      <p:sp>
        <p:nvSpPr>
          <p:cNvPr id="5" name="Slide Number Placeholder 5">
            <a:extLst>
              <a:ext uri="{FF2B5EF4-FFF2-40B4-BE49-F238E27FC236}">
                <a16:creationId xmlns:a16="http://schemas.microsoft.com/office/drawing/2014/main" id="{2623A000-285D-5760-E7F5-04C55E16A73C}"/>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19</a:t>
            </a:fld>
            <a:endParaRPr lang="en-US" sz="1400">
              <a:ea typeface="Calibri"/>
              <a:cs typeface="Calibri"/>
            </a:endParaRPr>
          </a:p>
        </p:txBody>
      </p:sp>
    </p:spTree>
    <p:extLst>
      <p:ext uri="{BB962C8B-B14F-4D97-AF65-F5344CB8AC3E}">
        <p14:creationId xmlns:p14="http://schemas.microsoft.com/office/powerpoint/2010/main" val="3264245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DD371C9-FB47-12FE-7FFD-A16F5AA2D9A5}"/>
              </a:ext>
            </a:extLst>
          </p:cNvPr>
          <p:cNvPicPr>
            <a:picLocks noChangeAspect="1"/>
          </p:cNvPicPr>
          <p:nvPr/>
        </p:nvPicPr>
        <p:blipFill>
          <a:blip r:embed="rId2"/>
          <a:stretch>
            <a:fillRect/>
          </a:stretch>
        </p:blipFill>
        <p:spPr>
          <a:xfrm>
            <a:off x="426139" y="2096472"/>
            <a:ext cx="11339721" cy="3326131"/>
          </a:xfrm>
          <a:prstGeom prst="rect">
            <a:avLst/>
          </a:prstGeom>
        </p:spPr>
      </p:pic>
      <p:grpSp>
        <p:nvGrpSpPr>
          <p:cNvPr id="48" name="Group 47">
            <a:extLst>
              <a:ext uri="{FF2B5EF4-FFF2-40B4-BE49-F238E27FC236}">
                <a16:creationId xmlns:a16="http://schemas.microsoft.com/office/drawing/2014/main" id="{DD0FBDCA-8DF6-53AB-0944-4CED48D12933}"/>
              </a:ext>
            </a:extLst>
          </p:cNvPr>
          <p:cNvGrpSpPr/>
          <p:nvPr/>
        </p:nvGrpSpPr>
        <p:grpSpPr>
          <a:xfrm>
            <a:off x="1488288" y="2947825"/>
            <a:ext cx="10069303" cy="1342347"/>
            <a:chOff x="1125545" y="3433879"/>
            <a:chExt cx="10069303" cy="1342347"/>
          </a:xfrm>
        </p:grpSpPr>
        <p:sp>
          <p:nvSpPr>
            <p:cNvPr id="42" name="Rectangle 41">
              <a:extLst>
                <a:ext uri="{FF2B5EF4-FFF2-40B4-BE49-F238E27FC236}">
                  <a16:creationId xmlns:a16="http://schemas.microsoft.com/office/drawing/2014/main" id="{E70755DF-0603-33B7-0466-07E6105DDE9F}"/>
                </a:ext>
              </a:extLst>
            </p:cNvPr>
            <p:cNvSpPr/>
            <p:nvPr/>
          </p:nvSpPr>
          <p:spPr>
            <a:xfrm>
              <a:off x="1634408" y="3433879"/>
              <a:ext cx="9560440" cy="671024"/>
            </a:xfrm>
            <a:prstGeom prst="rect">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sp>
          <p:nvSpPr>
            <p:cNvPr id="46" name="Rectangle 45">
              <a:extLst>
                <a:ext uri="{FF2B5EF4-FFF2-40B4-BE49-F238E27FC236}">
                  <a16:creationId xmlns:a16="http://schemas.microsoft.com/office/drawing/2014/main" id="{CE0B5AA6-249F-B10C-6684-8480BD573136}"/>
                </a:ext>
              </a:extLst>
            </p:cNvPr>
            <p:cNvSpPr/>
            <p:nvPr/>
          </p:nvSpPr>
          <p:spPr>
            <a:xfrm>
              <a:off x="1125545" y="4561646"/>
              <a:ext cx="142593" cy="214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SG" sz="1600">
                <a:solidFill>
                  <a:srgbClr val="FF0000"/>
                </a:solidFill>
                <a:latin typeface="Calibri"/>
                <a:cs typeface="Calibri"/>
              </a:endParaRPr>
            </a:p>
          </p:txBody>
        </p:sp>
      </p:grpSp>
      <p:cxnSp>
        <p:nvCxnSpPr>
          <p:cNvPr id="6" name="Straight Arrow Connector 5">
            <a:extLst>
              <a:ext uri="{FF2B5EF4-FFF2-40B4-BE49-F238E27FC236}">
                <a16:creationId xmlns:a16="http://schemas.microsoft.com/office/drawing/2014/main" id="{42391ECF-2C24-7B88-6C9A-907813815C04}"/>
              </a:ext>
            </a:extLst>
          </p:cNvPr>
          <p:cNvCxnSpPr>
            <a:cxnSpLocks/>
          </p:cNvCxnSpPr>
          <p:nvPr/>
        </p:nvCxnSpPr>
        <p:spPr>
          <a:xfrm flipV="1">
            <a:off x="5273746" y="5135526"/>
            <a:ext cx="0" cy="5918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1791A0A-67C3-CA32-9114-46DB906D005F}"/>
              </a:ext>
            </a:extLst>
          </p:cNvPr>
          <p:cNvCxnSpPr>
            <a:cxnSpLocks/>
          </p:cNvCxnSpPr>
          <p:nvPr/>
        </p:nvCxnSpPr>
        <p:spPr>
          <a:xfrm>
            <a:off x="6836735" y="1669683"/>
            <a:ext cx="502006" cy="12568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8FE1351-5EA9-AA96-FB6A-1030B2211CD3}"/>
              </a:ext>
            </a:extLst>
          </p:cNvPr>
          <p:cNvSpPr txBox="1"/>
          <p:nvPr/>
        </p:nvSpPr>
        <p:spPr>
          <a:xfrm>
            <a:off x="426139" y="1033985"/>
            <a:ext cx="11339721" cy="646331"/>
          </a:xfrm>
          <a:prstGeom prst="rect">
            <a:avLst/>
          </a:prstGeo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wrap="square" lIns="91440" tIns="45720" rIns="91440" bIns="45720" rtlCol="0" anchor="t">
            <a:spAutoFit/>
          </a:bodyPr>
          <a:lstStyle/>
          <a:p>
            <a:r>
              <a:rPr lang="en-SG" sz="1800">
                <a:latin typeface="Calibri"/>
                <a:cs typeface="Calibri"/>
              </a:rPr>
              <a:t>If there </a:t>
            </a:r>
            <a:r>
              <a:rPr lang="en-SG">
                <a:latin typeface="Calibri"/>
                <a:cs typeface="Calibri"/>
              </a:rPr>
              <a:t>are </a:t>
            </a:r>
            <a:r>
              <a:rPr lang="en-SG" sz="1800">
                <a:latin typeface="Calibri"/>
                <a:cs typeface="Calibri"/>
              </a:rPr>
              <a:t>any </a:t>
            </a:r>
            <a:r>
              <a:rPr lang="en-SG">
                <a:latin typeface="Calibri"/>
                <a:cs typeface="Calibri"/>
              </a:rPr>
              <a:t>files</a:t>
            </a:r>
            <a:r>
              <a:rPr lang="en-SG" sz="1800">
                <a:latin typeface="Calibri"/>
                <a:cs typeface="Calibri"/>
              </a:rPr>
              <a:t> with </a:t>
            </a:r>
            <a:r>
              <a:rPr lang="en-SG">
                <a:latin typeface="Calibri"/>
                <a:cs typeface="Calibri"/>
              </a:rPr>
              <a:t>invalid formats,</a:t>
            </a:r>
            <a:r>
              <a:rPr lang="en-SG" sz="1800">
                <a:latin typeface="Calibri"/>
                <a:cs typeface="Calibri"/>
              </a:rPr>
              <a:t> the following message will be </a:t>
            </a:r>
            <a:r>
              <a:rPr lang="en-SG">
                <a:latin typeface="Calibri"/>
                <a:cs typeface="Calibri"/>
              </a:rPr>
              <a:t>displayed.</a:t>
            </a:r>
            <a:endParaRPr lang="en-SG" sz="1800">
              <a:latin typeface="Calibri"/>
              <a:cs typeface="Calibri"/>
            </a:endParaRPr>
          </a:p>
          <a:p>
            <a:r>
              <a:rPr lang="en-SG">
                <a:cs typeface="Calibri"/>
              </a:rPr>
              <a:t>Candidates </a:t>
            </a:r>
            <a:r>
              <a:rPr lang="en-SG" b="1">
                <a:cs typeface="Calibri"/>
              </a:rPr>
              <a:t>must </a:t>
            </a:r>
            <a:r>
              <a:rPr lang="en-SG">
                <a:cs typeface="Calibri"/>
              </a:rPr>
              <a:t>make the necessary changes before they can submit their work.</a:t>
            </a:r>
          </a:p>
        </p:txBody>
      </p:sp>
      <p:sp>
        <p:nvSpPr>
          <p:cNvPr id="2" name="Rectangle 1">
            <a:extLst>
              <a:ext uri="{FF2B5EF4-FFF2-40B4-BE49-F238E27FC236}">
                <a16:creationId xmlns:a16="http://schemas.microsoft.com/office/drawing/2014/main" id="{D4109FCA-0391-5128-7BD6-DCA185EBDFD5}"/>
              </a:ext>
            </a:extLst>
          </p:cNvPr>
          <p:cNvSpPr/>
          <p:nvPr/>
        </p:nvSpPr>
        <p:spPr>
          <a:xfrm>
            <a:off x="6983190" y="4795284"/>
            <a:ext cx="1809936" cy="6493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 name="Title 1">
            <a:extLst>
              <a:ext uri="{FF2B5EF4-FFF2-40B4-BE49-F238E27FC236}">
                <a16:creationId xmlns:a16="http://schemas.microsoft.com/office/drawing/2014/main" id="{8EBB4171-D6D0-C3A5-8E77-74F6B66D2D99}"/>
              </a:ext>
            </a:extLst>
          </p:cNvPr>
          <p:cNvSpPr txBox="1">
            <a:spLocks/>
          </p:cNvSpPr>
          <p:nvPr/>
        </p:nvSpPr>
        <p:spPr>
          <a:xfrm>
            <a:off x="4498734" y="5727369"/>
            <a:ext cx="3881178" cy="1011634"/>
          </a:xfrm>
          <a:prstGeom prst="rect">
            <a:avLst/>
          </a:prstGeom>
          <a:solidFill>
            <a:schemeClr val="accent2"/>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The system will detect if the file is not in the recommended list of file format to be submitted. Alert invigilator / SS for assistance in this case.</a:t>
            </a:r>
          </a:p>
        </p:txBody>
      </p:sp>
      <p:sp>
        <p:nvSpPr>
          <p:cNvPr id="3" name="TextBox 2">
            <a:extLst>
              <a:ext uri="{FF2B5EF4-FFF2-40B4-BE49-F238E27FC236}">
                <a16:creationId xmlns:a16="http://schemas.microsoft.com/office/drawing/2014/main" id="{55C06015-55CA-E122-F416-C2D2981CA14E}"/>
              </a:ext>
            </a:extLst>
          </p:cNvPr>
          <p:cNvSpPr txBox="1"/>
          <p:nvPr/>
        </p:nvSpPr>
        <p:spPr>
          <a:xfrm>
            <a:off x="3029520" y="287097"/>
            <a:ext cx="5459961"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Error: File extension not permitted</a:t>
            </a:r>
            <a:endParaRPr lang="en-SG" sz="2400">
              <a:ea typeface="Verdana" panose="020B0604030504040204" pitchFamily="34" charset="0"/>
              <a:cs typeface="Adobe Devanagari" panose="02040503050201020203" pitchFamily="18" charset="0"/>
            </a:endParaRPr>
          </a:p>
        </p:txBody>
      </p:sp>
      <p:sp>
        <p:nvSpPr>
          <p:cNvPr id="9" name="Slide Number Placeholder 5">
            <a:extLst>
              <a:ext uri="{FF2B5EF4-FFF2-40B4-BE49-F238E27FC236}">
                <a16:creationId xmlns:a16="http://schemas.microsoft.com/office/drawing/2014/main" id="{B66C8FB6-935E-B60E-B5A4-43BDB6E44E5A}"/>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20</a:t>
            </a:fld>
            <a:endParaRPr lang="en-US" sz="1400">
              <a:ea typeface="Calibri"/>
              <a:cs typeface="Calibri"/>
            </a:endParaRPr>
          </a:p>
        </p:txBody>
      </p:sp>
    </p:spTree>
    <p:extLst>
      <p:ext uri="{BB962C8B-B14F-4D97-AF65-F5344CB8AC3E}">
        <p14:creationId xmlns:p14="http://schemas.microsoft.com/office/powerpoint/2010/main" val="2594149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0217695D-CED8-98D5-57CA-8D1745351F74}"/>
              </a:ext>
            </a:extLst>
          </p:cNvPr>
          <p:cNvGrpSpPr/>
          <p:nvPr/>
        </p:nvGrpSpPr>
        <p:grpSpPr>
          <a:xfrm>
            <a:off x="939793" y="2345635"/>
            <a:ext cx="9821252" cy="4127440"/>
            <a:chOff x="882041" y="2294518"/>
            <a:chExt cx="9001000" cy="3540106"/>
          </a:xfrm>
        </p:grpSpPr>
        <p:pic>
          <p:nvPicPr>
            <p:cNvPr id="9" name="Picture 8">
              <a:extLst>
                <a:ext uri="{FF2B5EF4-FFF2-40B4-BE49-F238E27FC236}">
                  <a16:creationId xmlns:a16="http://schemas.microsoft.com/office/drawing/2014/main" id="{63BE63E2-866D-091E-B488-67ED6CA93503}"/>
                </a:ext>
              </a:extLst>
            </p:cNvPr>
            <p:cNvPicPr>
              <a:picLocks noChangeAspect="1"/>
            </p:cNvPicPr>
            <p:nvPr/>
          </p:nvPicPr>
          <p:blipFill rotWithShape="1">
            <a:blip r:embed="rId2">
              <a:extLst>
                <a:ext uri="{28A0092B-C50C-407E-A947-70E740481C1C}">
                  <a14:useLocalDpi xmlns:a14="http://schemas.microsoft.com/office/drawing/2010/main" val="0"/>
                </a:ext>
              </a:extLst>
            </a:blip>
            <a:srcRect l="13258" r="12915" b="47382"/>
            <a:stretch/>
          </p:blipFill>
          <p:spPr>
            <a:xfrm>
              <a:off x="882041" y="2294518"/>
              <a:ext cx="9001000" cy="3426098"/>
            </a:xfrm>
            <a:prstGeom prst="rect">
              <a:avLst/>
            </a:prstGeom>
          </p:spPr>
        </p:pic>
        <p:sp>
          <p:nvSpPr>
            <p:cNvPr id="11" name="Rectangle 10">
              <a:extLst>
                <a:ext uri="{FF2B5EF4-FFF2-40B4-BE49-F238E27FC236}">
                  <a16:creationId xmlns:a16="http://schemas.microsoft.com/office/drawing/2014/main" id="{F1AC2DCE-E8B3-89DF-3662-C9872208F504}"/>
                </a:ext>
              </a:extLst>
            </p:cNvPr>
            <p:cNvSpPr/>
            <p:nvPr/>
          </p:nvSpPr>
          <p:spPr>
            <a:xfrm>
              <a:off x="5398710" y="5470252"/>
              <a:ext cx="1257524" cy="2911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300">
                  <a:solidFill>
                    <a:schemeClr val="tx1"/>
                  </a:solidFill>
                  <a:latin typeface="Arial" panose="020B0604020202020204" pitchFamily="34" charset="0"/>
                  <a:cs typeface="Arial" panose="020B0604020202020204" pitchFamily="34" charset="0"/>
                </a:rPr>
                <a:t>13 MB</a:t>
              </a:r>
            </a:p>
          </p:txBody>
        </p:sp>
        <p:sp>
          <p:nvSpPr>
            <p:cNvPr id="12" name="Rectangle 11">
              <a:extLst>
                <a:ext uri="{FF2B5EF4-FFF2-40B4-BE49-F238E27FC236}">
                  <a16:creationId xmlns:a16="http://schemas.microsoft.com/office/drawing/2014/main" id="{C363E43B-CBF8-80DC-EFF6-AB1D24DA6C93}"/>
                </a:ext>
              </a:extLst>
            </p:cNvPr>
            <p:cNvSpPr/>
            <p:nvPr/>
          </p:nvSpPr>
          <p:spPr>
            <a:xfrm>
              <a:off x="906401" y="5420979"/>
              <a:ext cx="5208429" cy="413645"/>
            </a:xfrm>
            <a:prstGeom prst="rect">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grpSp>
      <p:sp>
        <p:nvSpPr>
          <p:cNvPr id="26" name="TextBox 25">
            <a:extLst>
              <a:ext uri="{FF2B5EF4-FFF2-40B4-BE49-F238E27FC236}">
                <a16:creationId xmlns:a16="http://schemas.microsoft.com/office/drawing/2014/main" id="{78FE1351-5EA9-AA96-FB6A-1030B2211CD3}"/>
              </a:ext>
            </a:extLst>
          </p:cNvPr>
          <p:cNvSpPr txBox="1"/>
          <p:nvPr/>
        </p:nvSpPr>
        <p:spPr>
          <a:xfrm>
            <a:off x="429369" y="731465"/>
            <a:ext cx="11277995" cy="1754326"/>
          </a:xfrm>
          <a:prstGeom prst="rect">
            <a:avLst/>
          </a:prstGeom>
          <a:solidFill>
            <a:schemeClr val="accent5">
              <a:lumMod val="20000"/>
              <a:lumOff val="80000"/>
            </a:schemeClr>
          </a:solidFill>
        </p:spPr>
        <p:style>
          <a:lnRef idx="1">
            <a:schemeClr val="accent4"/>
          </a:lnRef>
          <a:fillRef idx="2">
            <a:schemeClr val="accent4"/>
          </a:fillRef>
          <a:effectRef idx="1">
            <a:schemeClr val="accent4"/>
          </a:effectRef>
          <a:fontRef idx="minor">
            <a:schemeClr val="dk1"/>
          </a:fontRef>
        </p:style>
        <p:txBody>
          <a:bodyPr wrap="square" lIns="91440" tIns="45720" rIns="91440" bIns="45720" rtlCol="0" anchor="t">
            <a:spAutoFit/>
          </a:bodyPr>
          <a:lstStyle/>
          <a:p>
            <a:r>
              <a:rPr lang="en-SG" sz="1800">
                <a:latin typeface="Calibri"/>
                <a:cs typeface="Calibri"/>
              </a:rPr>
              <a:t>If the total file size of the files in the </a:t>
            </a:r>
            <a:r>
              <a:rPr lang="en-SG" sz="1800" b="1" err="1">
                <a:latin typeface="Calibri"/>
                <a:cs typeface="Calibri"/>
              </a:rPr>
              <a:t>OutputFiles</a:t>
            </a:r>
            <a:r>
              <a:rPr lang="en-SG" sz="1800">
                <a:latin typeface="Calibri"/>
                <a:cs typeface="Calibri"/>
              </a:rPr>
              <a:t> folder exceeds the maximum allowed for submission, the system will prompt </a:t>
            </a:r>
            <a:r>
              <a:rPr lang="en-SG">
                <a:latin typeface="Calibri"/>
                <a:cs typeface="Calibri"/>
              </a:rPr>
              <a:t>you </a:t>
            </a:r>
            <a:r>
              <a:rPr lang="en-SG" sz="1800">
                <a:latin typeface="Calibri"/>
                <a:cs typeface="Calibri"/>
              </a:rPr>
              <a:t>with an error message to reduce the total file size</a:t>
            </a:r>
            <a:r>
              <a:rPr lang="en-SG">
                <a:latin typeface="Calibri"/>
                <a:cs typeface="Calibri"/>
              </a:rPr>
              <a:t>. </a:t>
            </a:r>
            <a:r>
              <a:rPr lang="en-SG">
                <a:cs typeface="Calibri"/>
              </a:rPr>
              <a:t>Candidates </a:t>
            </a:r>
            <a:r>
              <a:rPr lang="en-SG" b="1">
                <a:cs typeface="Calibri"/>
              </a:rPr>
              <a:t>must </a:t>
            </a:r>
            <a:r>
              <a:rPr lang="en-SG">
                <a:cs typeface="Calibri"/>
              </a:rPr>
              <a:t>make the necessary changes before they can submit their work.</a:t>
            </a:r>
            <a:endParaRPr lang="en-SG">
              <a:latin typeface="Calibri"/>
              <a:cs typeface="Calibri"/>
            </a:endParaRPr>
          </a:p>
          <a:p>
            <a:r>
              <a:rPr lang="en-SG" u="sng">
                <a:latin typeface="Calibri"/>
                <a:cs typeface="Calibri"/>
              </a:rPr>
              <a:t>Please note</a:t>
            </a:r>
            <a:r>
              <a:rPr lang="en-SG">
                <a:latin typeface="Calibri"/>
                <a:cs typeface="Calibri"/>
              </a:rPr>
              <a:t>: </a:t>
            </a:r>
          </a:p>
          <a:p>
            <a:pPr marL="342900" indent="-342900">
              <a:buAutoNum type="arabicPeriod"/>
            </a:pPr>
            <a:r>
              <a:rPr lang="en-SG">
                <a:latin typeface="Calibri"/>
                <a:cs typeface="Calibri"/>
              </a:rPr>
              <a:t>Candidate must ensure the files are saved in the format stated in the Question Paper.</a:t>
            </a:r>
          </a:p>
          <a:p>
            <a:pPr marL="342900" indent="-342900">
              <a:buAutoNum type="arabicPeriod"/>
            </a:pPr>
            <a:r>
              <a:rPr lang="en-SG">
                <a:latin typeface="Calibri"/>
                <a:cs typeface="Calibri"/>
              </a:rPr>
              <a:t>Remove all unnecessary files from the </a:t>
            </a:r>
            <a:r>
              <a:rPr lang="en-SG" b="1" err="1">
                <a:latin typeface="Calibri"/>
                <a:cs typeface="Calibri"/>
              </a:rPr>
              <a:t>OutputFiles</a:t>
            </a:r>
            <a:r>
              <a:rPr lang="en-SG">
                <a:latin typeface="Calibri"/>
                <a:cs typeface="Calibri"/>
              </a:rPr>
              <a:t> folder.</a:t>
            </a:r>
            <a:endParaRPr lang="en-SG"/>
          </a:p>
        </p:txBody>
      </p:sp>
      <p:pic>
        <p:nvPicPr>
          <p:cNvPr id="8" name="Picture 7">
            <a:extLst>
              <a:ext uri="{FF2B5EF4-FFF2-40B4-BE49-F238E27FC236}">
                <a16:creationId xmlns:a16="http://schemas.microsoft.com/office/drawing/2014/main" id="{34866E06-8200-98F5-4CE3-6D95379E2152}"/>
              </a:ext>
            </a:extLst>
          </p:cNvPr>
          <p:cNvPicPr>
            <a:picLocks noChangeAspect="1"/>
          </p:cNvPicPr>
          <p:nvPr/>
        </p:nvPicPr>
        <p:blipFill rotWithShape="1">
          <a:blip r:embed="rId3">
            <a:extLst>
              <a:ext uri="{28A0092B-C50C-407E-A947-70E740481C1C}">
                <a14:useLocalDpi xmlns:a14="http://schemas.microsoft.com/office/drawing/2010/main" val="0"/>
              </a:ext>
            </a:extLst>
          </a:blip>
          <a:srcRect l="36026" t="43756" r="34692" b="36140"/>
          <a:stretch/>
        </p:blipFill>
        <p:spPr>
          <a:xfrm>
            <a:off x="6858878" y="4797829"/>
            <a:ext cx="4578353" cy="1675246"/>
          </a:xfrm>
          <a:prstGeom prst="rect">
            <a:avLst/>
          </a:prstGeom>
          <a:effectLst>
            <a:glow rad="101600">
              <a:schemeClr val="accent2">
                <a:satMod val="175000"/>
                <a:alpha val="40000"/>
              </a:schemeClr>
            </a:glow>
          </a:effectLst>
        </p:spPr>
      </p:pic>
      <p:sp>
        <p:nvSpPr>
          <p:cNvPr id="14" name="TextBox 13">
            <a:extLst>
              <a:ext uri="{FF2B5EF4-FFF2-40B4-BE49-F238E27FC236}">
                <a16:creationId xmlns:a16="http://schemas.microsoft.com/office/drawing/2014/main" id="{4C181D3B-D7DE-2924-9056-D862FC988F87}"/>
              </a:ext>
            </a:extLst>
          </p:cNvPr>
          <p:cNvSpPr txBox="1"/>
          <p:nvPr/>
        </p:nvSpPr>
        <p:spPr>
          <a:xfrm>
            <a:off x="3029520" y="287097"/>
            <a:ext cx="5459961"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Error: File Size limit exceeded</a:t>
            </a:r>
            <a:endParaRPr lang="en-SG" sz="2400">
              <a:ea typeface="Verdana" panose="020B0604030504040204" pitchFamily="34" charset="0"/>
              <a:cs typeface="Adobe Devanagari" panose="02040503050201020203" pitchFamily="18" charset="0"/>
            </a:endParaRPr>
          </a:p>
        </p:txBody>
      </p:sp>
      <p:sp>
        <p:nvSpPr>
          <p:cNvPr id="15" name="Rectangle 14">
            <a:extLst>
              <a:ext uri="{FF2B5EF4-FFF2-40B4-BE49-F238E27FC236}">
                <a16:creationId xmlns:a16="http://schemas.microsoft.com/office/drawing/2014/main" id="{9E135E6E-4834-75D8-044E-053792CB05C6}"/>
              </a:ext>
            </a:extLst>
          </p:cNvPr>
          <p:cNvSpPr/>
          <p:nvPr/>
        </p:nvSpPr>
        <p:spPr>
          <a:xfrm>
            <a:off x="6858877" y="4734598"/>
            <a:ext cx="4578353" cy="1696144"/>
          </a:xfrm>
          <a:prstGeom prst="rect">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sp>
        <p:nvSpPr>
          <p:cNvPr id="4" name="Slide Number Placeholder 5">
            <a:extLst>
              <a:ext uri="{FF2B5EF4-FFF2-40B4-BE49-F238E27FC236}">
                <a16:creationId xmlns:a16="http://schemas.microsoft.com/office/drawing/2014/main" id="{843D2CE4-DF2E-BC44-F7A3-57FF275C1237}"/>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21</a:t>
            </a:fld>
            <a:endParaRPr lang="en-US" sz="1400">
              <a:ea typeface="Calibri"/>
              <a:cs typeface="Calibri"/>
            </a:endParaRPr>
          </a:p>
        </p:txBody>
      </p:sp>
    </p:spTree>
    <p:extLst>
      <p:ext uri="{BB962C8B-B14F-4D97-AF65-F5344CB8AC3E}">
        <p14:creationId xmlns:p14="http://schemas.microsoft.com/office/powerpoint/2010/main" val="1087211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37130-0627-7E53-4CC9-F0C95E71D1F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FFCDE30-FC11-8239-CE3F-F7B026CC2DD6}"/>
              </a:ext>
            </a:extLst>
          </p:cNvPr>
          <p:cNvSpPr txBox="1"/>
          <p:nvPr/>
        </p:nvSpPr>
        <p:spPr>
          <a:xfrm>
            <a:off x="786384" y="623424"/>
            <a:ext cx="10469880" cy="369332"/>
          </a:xfrm>
          <a:prstGeom prst="rect">
            <a:avLst/>
          </a:prstGeom>
          <a:solidFill>
            <a:srgbClr val="FF0000"/>
          </a:solidFill>
        </p:spPr>
        <p:style>
          <a:lnRef idx="1">
            <a:schemeClr val="accent4"/>
          </a:lnRef>
          <a:fillRef idx="2">
            <a:schemeClr val="accent4"/>
          </a:fillRef>
          <a:effectRef idx="1">
            <a:schemeClr val="accent4"/>
          </a:effectRef>
          <a:fontRef idx="minor">
            <a:schemeClr val="dk1"/>
          </a:fontRef>
        </p:style>
        <p:txBody>
          <a:bodyPr wrap="square" lIns="91440" tIns="45720" rIns="91440" bIns="45720" rtlCol="0" anchor="t">
            <a:spAutoFit/>
          </a:bodyPr>
          <a:lstStyle/>
          <a:p>
            <a:r>
              <a:rPr lang="en-US">
                <a:solidFill>
                  <a:schemeClr val="bg1"/>
                </a:solidFill>
              </a:rPr>
              <a:t>Reminder: To ensure all files submitted are complete, Candidate must close </a:t>
            </a:r>
            <a:r>
              <a:rPr lang="en-US" b="1" u="sng">
                <a:solidFill>
                  <a:schemeClr val="bg1"/>
                </a:solidFill>
              </a:rPr>
              <a:t>all 3</a:t>
            </a:r>
            <a:r>
              <a:rPr lang="en-US" b="1" u="sng" baseline="30000">
                <a:solidFill>
                  <a:schemeClr val="bg1"/>
                </a:solidFill>
              </a:rPr>
              <a:t>rd</a:t>
            </a:r>
            <a:r>
              <a:rPr lang="en-US" b="1" u="sng">
                <a:solidFill>
                  <a:schemeClr val="bg1"/>
                </a:solidFill>
              </a:rPr>
              <a:t> party application software</a:t>
            </a:r>
            <a:r>
              <a:rPr lang="en-US">
                <a:solidFill>
                  <a:schemeClr val="bg1"/>
                </a:solidFill>
              </a:rPr>
              <a:t>.</a:t>
            </a:r>
          </a:p>
        </p:txBody>
      </p:sp>
      <p:sp>
        <p:nvSpPr>
          <p:cNvPr id="10" name="Text Box 125">
            <a:extLst>
              <a:ext uri="{FF2B5EF4-FFF2-40B4-BE49-F238E27FC236}">
                <a16:creationId xmlns:a16="http://schemas.microsoft.com/office/drawing/2014/main" id="{071CF09D-B855-9621-253D-0F8C41D876F5}"/>
              </a:ext>
            </a:extLst>
          </p:cNvPr>
          <p:cNvSpPr txBox="1">
            <a:spLocks noChangeArrowheads="1"/>
          </p:cNvSpPr>
          <p:nvPr/>
        </p:nvSpPr>
        <p:spPr bwMode="auto">
          <a:xfrm>
            <a:off x="786384" y="1086223"/>
            <a:ext cx="10469880" cy="1084865"/>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15000"/>
              </a:lnSpc>
            </a:pPr>
            <a:r>
              <a:rPr lang="en-GB" altLang="en-US" sz="1800" b="1">
                <a:latin typeface="Calibri"/>
                <a:ea typeface="SimSun"/>
                <a:cs typeface="Latha"/>
              </a:rPr>
              <a:t>Important Note:</a:t>
            </a:r>
            <a:r>
              <a:rPr lang="en-GB" altLang="en-US" sz="1800">
                <a:latin typeface="Calibri"/>
                <a:ea typeface="SimSun"/>
                <a:cs typeface="Latha"/>
              </a:rPr>
              <a:t> </a:t>
            </a:r>
          </a:p>
          <a:p>
            <a:pPr>
              <a:lnSpc>
                <a:spcPct val="115000"/>
              </a:lnSpc>
            </a:pPr>
            <a:r>
              <a:rPr lang="en-GB" altLang="en-US" sz="1800">
                <a:latin typeface="Calibri"/>
                <a:ea typeface="SimSun"/>
                <a:cs typeface="Latha"/>
              </a:rPr>
              <a:t>Any 3</a:t>
            </a:r>
            <a:r>
              <a:rPr lang="en-GB" altLang="en-US" sz="1800" baseline="30000">
                <a:latin typeface="Calibri"/>
                <a:ea typeface="SimSun"/>
                <a:cs typeface="Latha"/>
              </a:rPr>
              <a:t>rd</a:t>
            </a:r>
            <a:r>
              <a:rPr lang="en-GB" altLang="en-US" sz="1800">
                <a:latin typeface="Calibri"/>
                <a:ea typeface="SimSun"/>
                <a:cs typeface="Latha"/>
              </a:rPr>
              <a:t> party application software not closed will cause the file to be locked and temporary file(s) to be created. If 3</a:t>
            </a:r>
            <a:r>
              <a:rPr lang="en-GB" altLang="en-US" sz="1800" baseline="30000">
                <a:latin typeface="Calibri"/>
                <a:ea typeface="SimSun"/>
                <a:cs typeface="Latha"/>
              </a:rPr>
              <a:t>rd</a:t>
            </a:r>
            <a:r>
              <a:rPr lang="en-GB" altLang="en-US" sz="1800">
                <a:latin typeface="Calibri"/>
                <a:ea typeface="SimSun"/>
                <a:cs typeface="Latha"/>
              </a:rPr>
              <a:t> party application software are not closed, the following message will be displayed.</a:t>
            </a:r>
          </a:p>
        </p:txBody>
      </p:sp>
      <p:pic>
        <p:nvPicPr>
          <p:cNvPr id="3" name="Picture 2">
            <a:extLst>
              <a:ext uri="{FF2B5EF4-FFF2-40B4-BE49-F238E27FC236}">
                <a16:creationId xmlns:a16="http://schemas.microsoft.com/office/drawing/2014/main" id="{0A717E9C-4092-8FD3-FE0E-B357AE36408D}"/>
              </a:ext>
            </a:extLst>
          </p:cNvPr>
          <p:cNvPicPr>
            <a:picLocks noChangeAspect="1"/>
          </p:cNvPicPr>
          <p:nvPr/>
        </p:nvPicPr>
        <p:blipFill>
          <a:blip r:embed="rId2"/>
          <a:stretch>
            <a:fillRect/>
          </a:stretch>
        </p:blipFill>
        <p:spPr>
          <a:xfrm>
            <a:off x="678884" y="2376549"/>
            <a:ext cx="10756365" cy="3484754"/>
          </a:xfrm>
          <a:prstGeom prst="rect">
            <a:avLst/>
          </a:prstGeom>
        </p:spPr>
      </p:pic>
      <p:sp>
        <p:nvSpPr>
          <p:cNvPr id="15" name="Rectangle 14">
            <a:extLst>
              <a:ext uri="{FF2B5EF4-FFF2-40B4-BE49-F238E27FC236}">
                <a16:creationId xmlns:a16="http://schemas.microsoft.com/office/drawing/2014/main" id="{FE068117-6E7F-8ECE-E333-4D7122365AFC}"/>
              </a:ext>
            </a:extLst>
          </p:cNvPr>
          <p:cNvSpPr/>
          <p:nvPr/>
        </p:nvSpPr>
        <p:spPr>
          <a:xfrm>
            <a:off x="2177401" y="3367719"/>
            <a:ext cx="8886839" cy="656885"/>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sp>
        <p:nvSpPr>
          <p:cNvPr id="17" name="Rectangle 16">
            <a:extLst>
              <a:ext uri="{FF2B5EF4-FFF2-40B4-BE49-F238E27FC236}">
                <a16:creationId xmlns:a16="http://schemas.microsoft.com/office/drawing/2014/main" id="{5EA60638-9983-2812-EBF2-075599C02CB9}"/>
              </a:ext>
            </a:extLst>
          </p:cNvPr>
          <p:cNvSpPr/>
          <p:nvPr/>
        </p:nvSpPr>
        <p:spPr>
          <a:xfrm>
            <a:off x="2177401" y="5202936"/>
            <a:ext cx="4186823" cy="493776"/>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cxnSp>
        <p:nvCxnSpPr>
          <p:cNvPr id="8" name="Straight Arrow Connector 7">
            <a:extLst>
              <a:ext uri="{FF2B5EF4-FFF2-40B4-BE49-F238E27FC236}">
                <a16:creationId xmlns:a16="http://schemas.microsoft.com/office/drawing/2014/main" id="{AD7E537B-1408-8683-2FAE-F4E9148076E2}"/>
              </a:ext>
            </a:extLst>
          </p:cNvPr>
          <p:cNvCxnSpPr>
            <a:cxnSpLocks/>
          </p:cNvCxnSpPr>
          <p:nvPr/>
        </p:nvCxnSpPr>
        <p:spPr>
          <a:xfrm>
            <a:off x="6812280" y="2143428"/>
            <a:ext cx="411480" cy="11968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064FE51D-B34B-EB92-3D03-DCADFC7B1880}"/>
              </a:ext>
            </a:extLst>
          </p:cNvPr>
          <p:cNvCxnSpPr>
            <a:cxnSpLocks/>
          </p:cNvCxnSpPr>
          <p:nvPr/>
        </p:nvCxnSpPr>
        <p:spPr>
          <a:xfrm flipH="1" flipV="1">
            <a:off x="3168503" y="5680111"/>
            <a:ext cx="393404" cy="38665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886C7554-B161-E845-6A34-510B202431B2}"/>
              </a:ext>
            </a:extLst>
          </p:cNvPr>
          <p:cNvSpPr txBox="1">
            <a:spLocks/>
          </p:cNvSpPr>
          <p:nvPr/>
        </p:nvSpPr>
        <p:spPr>
          <a:xfrm>
            <a:off x="3147337" y="6087930"/>
            <a:ext cx="7463957" cy="649909"/>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The 3</a:t>
            </a:r>
            <a:r>
              <a:rPr lang="en-SG" sz="1800" baseline="30000">
                <a:latin typeface="+mn-lt"/>
              </a:rPr>
              <a:t>rd</a:t>
            </a:r>
            <a:r>
              <a:rPr lang="en-SG" sz="1800">
                <a:latin typeface="+mn-lt"/>
              </a:rPr>
              <a:t> party application software will create a temp file if it is not closed</a:t>
            </a:r>
            <a:r>
              <a:rPr lang="en-US" sz="1800">
                <a:latin typeface="+mn-lt"/>
              </a:rPr>
              <a:t>. This is not desirable. Hence, please close your application first.</a:t>
            </a:r>
            <a:endParaRPr lang="en-SG" sz="1800">
              <a:latin typeface="+mn-lt"/>
            </a:endParaRPr>
          </a:p>
        </p:txBody>
      </p:sp>
      <p:sp>
        <p:nvSpPr>
          <p:cNvPr id="14" name="TextBox 13">
            <a:extLst>
              <a:ext uri="{FF2B5EF4-FFF2-40B4-BE49-F238E27FC236}">
                <a16:creationId xmlns:a16="http://schemas.microsoft.com/office/drawing/2014/main" id="{52518060-33B2-050C-A2C6-096876BB981A}"/>
              </a:ext>
            </a:extLst>
          </p:cNvPr>
          <p:cNvSpPr txBox="1"/>
          <p:nvPr/>
        </p:nvSpPr>
        <p:spPr>
          <a:xfrm>
            <a:off x="2424223" y="91139"/>
            <a:ext cx="7293936"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Error: 3</a:t>
            </a:r>
            <a:r>
              <a:rPr lang="en-US" sz="2400" baseline="30000">
                <a:ea typeface="Verdana"/>
                <a:cs typeface="Adobe Devanagari" panose="02040503050201020203" pitchFamily="18" charset="0"/>
              </a:rPr>
              <a:t>rd</a:t>
            </a:r>
            <a:r>
              <a:rPr lang="en-US" sz="2400">
                <a:ea typeface="Verdana"/>
                <a:cs typeface="Adobe Devanagari" panose="02040503050201020203" pitchFamily="18" charset="0"/>
              </a:rPr>
              <a:t> party application software not closed</a:t>
            </a:r>
            <a:endParaRPr lang="en-SG" sz="2400">
              <a:ea typeface="Verdana" panose="020B0604030504040204" pitchFamily="34" charset="0"/>
              <a:cs typeface="Adobe Devanagari" panose="02040503050201020203" pitchFamily="18" charset="0"/>
            </a:endParaRPr>
          </a:p>
        </p:txBody>
      </p:sp>
      <p:sp>
        <p:nvSpPr>
          <p:cNvPr id="7" name="Slide Number Placeholder 5">
            <a:extLst>
              <a:ext uri="{FF2B5EF4-FFF2-40B4-BE49-F238E27FC236}">
                <a16:creationId xmlns:a16="http://schemas.microsoft.com/office/drawing/2014/main" id="{1335A451-D75F-DA96-CBF6-83AA20ED2783}"/>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22</a:t>
            </a:fld>
            <a:endParaRPr lang="en-US" sz="1400">
              <a:ea typeface="Calibri"/>
              <a:cs typeface="Calibri"/>
            </a:endParaRPr>
          </a:p>
        </p:txBody>
      </p:sp>
    </p:spTree>
    <p:extLst>
      <p:ext uri="{BB962C8B-B14F-4D97-AF65-F5344CB8AC3E}">
        <p14:creationId xmlns:p14="http://schemas.microsoft.com/office/powerpoint/2010/main" val="470938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90E1F-B3FD-5497-2B3F-E632BCB55B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9563B58-5093-9409-B13B-294FFBE189F8}"/>
              </a:ext>
            </a:extLst>
          </p:cNvPr>
          <p:cNvSpPr txBox="1"/>
          <p:nvPr/>
        </p:nvSpPr>
        <p:spPr>
          <a:xfrm>
            <a:off x="786384" y="623424"/>
            <a:ext cx="10469880" cy="369332"/>
          </a:xfrm>
          <a:prstGeom prst="rect">
            <a:avLst/>
          </a:prstGeom>
          <a:solidFill>
            <a:srgbClr val="FF0000"/>
          </a:solidFill>
        </p:spPr>
        <p:style>
          <a:lnRef idx="1">
            <a:schemeClr val="accent4"/>
          </a:lnRef>
          <a:fillRef idx="2">
            <a:schemeClr val="accent4"/>
          </a:fillRef>
          <a:effectRef idx="1">
            <a:schemeClr val="accent4"/>
          </a:effectRef>
          <a:fontRef idx="minor">
            <a:schemeClr val="dk1"/>
          </a:fontRef>
        </p:style>
        <p:txBody>
          <a:bodyPr wrap="square" lIns="91440" tIns="45720" rIns="91440" bIns="45720" rtlCol="0" anchor="t">
            <a:spAutoFit/>
          </a:bodyPr>
          <a:lstStyle/>
          <a:p>
            <a:r>
              <a:rPr lang="en-US">
                <a:solidFill>
                  <a:schemeClr val="bg1"/>
                </a:solidFill>
              </a:rPr>
              <a:t>Reminder: To ensure all files submitted are complete, Candidate must close </a:t>
            </a:r>
            <a:r>
              <a:rPr lang="en-US" b="1" u="sng">
                <a:solidFill>
                  <a:schemeClr val="bg1"/>
                </a:solidFill>
              </a:rPr>
              <a:t>all 3</a:t>
            </a:r>
            <a:r>
              <a:rPr lang="en-US" b="1" u="sng" baseline="30000">
                <a:solidFill>
                  <a:schemeClr val="bg1"/>
                </a:solidFill>
              </a:rPr>
              <a:t>rd</a:t>
            </a:r>
            <a:r>
              <a:rPr lang="en-US" b="1" u="sng">
                <a:solidFill>
                  <a:schemeClr val="bg1"/>
                </a:solidFill>
              </a:rPr>
              <a:t> party application software</a:t>
            </a:r>
            <a:r>
              <a:rPr lang="en-US">
                <a:solidFill>
                  <a:schemeClr val="bg1"/>
                </a:solidFill>
              </a:rPr>
              <a:t>.</a:t>
            </a:r>
          </a:p>
        </p:txBody>
      </p:sp>
      <p:sp>
        <p:nvSpPr>
          <p:cNvPr id="14" name="TextBox 13">
            <a:extLst>
              <a:ext uri="{FF2B5EF4-FFF2-40B4-BE49-F238E27FC236}">
                <a16:creationId xmlns:a16="http://schemas.microsoft.com/office/drawing/2014/main" id="{11DFDECB-CBE0-7B09-E040-898BC1E88956}"/>
              </a:ext>
            </a:extLst>
          </p:cNvPr>
          <p:cNvSpPr txBox="1"/>
          <p:nvPr/>
        </p:nvSpPr>
        <p:spPr>
          <a:xfrm>
            <a:off x="2424223" y="91139"/>
            <a:ext cx="7293936"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Error: 3</a:t>
            </a:r>
            <a:r>
              <a:rPr lang="en-US" sz="2400" baseline="30000">
                <a:ea typeface="Verdana"/>
                <a:cs typeface="Adobe Devanagari" panose="02040503050201020203" pitchFamily="18" charset="0"/>
              </a:rPr>
              <a:t>rd</a:t>
            </a:r>
            <a:r>
              <a:rPr lang="en-US" sz="2400">
                <a:ea typeface="Verdana"/>
                <a:cs typeface="Adobe Devanagari" panose="02040503050201020203" pitchFamily="18" charset="0"/>
              </a:rPr>
              <a:t> party application software not closed</a:t>
            </a:r>
            <a:endParaRPr lang="en-SG" sz="2400">
              <a:ea typeface="Verdana" panose="020B0604030504040204" pitchFamily="34" charset="0"/>
              <a:cs typeface="Adobe Devanagari" panose="02040503050201020203" pitchFamily="18" charset="0"/>
            </a:endParaRPr>
          </a:p>
        </p:txBody>
      </p:sp>
      <p:sp>
        <p:nvSpPr>
          <p:cNvPr id="5" name="Text Box 125">
            <a:extLst>
              <a:ext uri="{FF2B5EF4-FFF2-40B4-BE49-F238E27FC236}">
                <a16:creationId xmlns:a16="http://schemas.microsoft.com/office/drawing/2014/main" id="{5597D993-CA3A-3D25-6FCD-23F8790175EA}"/>
              </a:ext>
            </a:extLst>
          </p:cNvPr>
          <p:cNvSpPr txBox="1">
            <a:spLocks noChangeArrowheads="1"/>
          </p:cNvSpPr>
          <p:nvPr/>
        </p:nvSpPr>
        <p:spPr bwMode="auto">
          <a:xfrm>
            <a:off x="969126" y="1461167"/>
            <a:ext cx="10253748" cy="1437482"/>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SG" sz="1800" b="1" u="sng">
                <a:latin typeface="Calibri"/>
                <a:cs typeface="Calibri"/>
              </a:rPr>
              <a:t>Issues encountered if 3</a:t>
            </a:r>
            <a:r>
              <a:rPr lang="en-SG" sz="1800" b="1" u="sng" baseline="30000">
                <a:latin typeface="Calibri"/>
                <a:cs typeface="Calibri"/>
              </a:rPr>
              <a:t>rd</a:t>
            </a:r>
            <a:r>
              <a:rPr lang="en-SG" sz="1800" b="1" u="sng">
                <a:latin typeface="Calibri"/>
                <a:cs typeface="Calibri"/>
              </a:rPr>
              <a:t> party software is not closed during submission</a:t>
            </a:r>
            <a:endParaRPr lang="en-US" sz="1800" b="1" u="sng">
              <a:solidFill>
                <a:srgbClr val="FF0000"/>
              </a:solidFill>
              <a:latin typeface="Calibri"/>
              <a:cs typeface="Calibri"/>
            </a:endParaRPr>
          </a:p>
          <a:p>
            <a:r>
              <a:rPr lang="en-GB" sz="1800" b="0" i="0" u="none" strike="noStrike">
                <a:solidFill>
                  <a:srgbClr val="000000"/>
                </a:solidFill>
                <a:effectLst/>
                <a:latin typeface="Calibri" panose="020F0502020204030204" pitchFamily="34" charset="0"/>
              </a:rPr>
              <a:t>Despite closing all 3rd party application software, some candidates may still encounter issue submitting the files online. </a:t>
            </a:r>
            <a:r>
              <a:rPr lang="en-US" sz="1800" b="0" i="0" u="none" strike="noStrike">
                <a:solidFill>
                  <a:srgbClr val="000000"/>
                </a:solidFill>
                <a:effectLst/>
                <a:latin typeface="Calibri" panose="020F0502020204030204" pitchFamily="34" charset="0"/>
              </a:rPr>
              <a:t>If candidate is unable to submit as system still detects temp files, candidate may need to delete the unnecessary temp files in his/her submission folder (</a:t>
            </a:r>
            <a:r>
              <a:rPr lang="en-US" sz="1800" b="0" i="0" u="none" strike="noStrike" err="1">
                <a:solidFill>
                  <a:srgbClr val="000000"/>
                </a:solidFill>
                <a:effectLst/>
                <a:latin typeface="Calibri" panose="020F0502020204030204" pitchFamily="34" charset="0"/>
              </a:rPr>
              <a:t>OutputFiles</a:t>
            </a:r>
            <a:r>
              <a:rPr lang="en-US" sz="1800" b="0" i="0" u="none" strike="noStrike">
                <a:solidFill>
                  <a:srgbClr val="000000"/>
                </a:solidFill>
                <a:effectLst/>
                <a:latin typeface="Calibri" panose="020F0502020204030204" pitchFamily="34" charset="0"/>
              </a:rPr>
              <a:t> folder).</a:t>
            </a:r>
            <a:r>
              <a:rPr lang="en-US" sz="1800" b="0" i="0">
                <a:solidFill>
                  <a:srgbClr val="000000"/>
                </a:solidFill>
                <a:effectLst/>
                <a:latin typeface="Calibri" panose="020F0502020204030204" pitchFamily="34" charset="0"/>
              </a:rPr>
              <a:t>​</a:t>
            </a:r>
            <a:endParaRPr lang="en-SG" sz="1800" b="1">
              <a:latin typeface="Calibri"/>
              <a:cs typeface="Calibri"/>
            </a:endParaRPr>
          </a:p>
        </p:txBody>
      </p:sp>
      <p:pic>
        <p:nvPicPr>
          <p:cNvPr id="9" name="Picture 8">
            <a:extLst>
              <a:ext uri="{FF2B5EF4-FFF2-40B4-BE49-F238E27FC236}">
                <a16:creationId xmlns:a16="http://schemas.microsoft.com/office/drawing/2014/main" id="{FB7E020A-4D21-75D8-FFEA-3B3838C0B4B8}"/>
              </a:ext>
            </a:extLst>
          </p:cNvPr>
          <p:cNvPicPr>
            <a:picLocks noChangeAspect="1"/>
          </p:cNvPicPr>
          <p:nvPr/>
        </p:nvPicPr>
        <p:blipFill>
          <a:blip r:embed="rId2"/>
          <a:stretch>
            <a:fillRect/>
          </a:stretch>
        </p:blipFill>
        <p:spPr>
          <a:xfrm>
            <a:off x="1449961" y="3246120"/>
            <a:ext cx="8268198" cy="1883664"/>
          </a:xfrm>
          <a:prstGeom prst="rect">
            <a:avLst/>
          </a:prstGeom>
        </p:spPr>
      </p:pic>
      <p:sp>
        <p:nvSpPr>
          <p:cNvPr id="12" name="Rectangle 11">
            <a:extLst>
              <a:ext uri="{FF2B5EF4-FFF2-40B4-BE49-F238E27FC236}">
                <a16:creationId xmlns:a16="http://schemas.microsoft.com/office/drawing/2014/main" id="{7BA8CD4D-DE49-D72E-0C7C-9639001FCD27}"/>
              </a:ext>
            </a:extLst>
          </p:cNvPr>
          <p:cNvSpPr/>
          <p:nvPr/>
        </p:nvSpPr>
        <p:spPr>
          <a:xfrm>
            <a:off x="2341993" y="4185544"/>
            <a:ext cx="4186823" cy="532416"/>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cxnSp>
        <p:nvCxnSpPr>
          <p:cNvPr id="13" name="Straight Arrow Connector 12">
            <a:extLst>
              <a:ext uri="{FF2B5EF4-FFF2-40B4-BE49-F238E27FC236}">
                <a16:creationId xmlns:a16="http://schemas.microsoft.com/office/drawing/2014/main" id="{9CA6D921-C831-B308-6F9A-2F442A97EAC4}"/>
              </a:ext>
            </a:extLst>
          </p:cNvPr>
          <p:cNvCxnSpPr>
            <a:cxnSpLocks/>
          </p:cNvCxnSpPr>
          <p:nvPr/>
        </p:nvCxnSpPr>
        <p:spPr>
          <a:xfrm flipH="1" flipV="1">
            <a:off x="5797296" y="4730545"/>
            <a:ext cx="277201" cy="4158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AC07A9D0-C4C1-DD65-B25D-C08A04B423DF}"/>
              </a:ext>
            </a:extLst>
          </p:cNvPr>
          <p:cNvSpPr txBox="1">
            <a:spLocks/>
          </p:cNvSpPr>
          <p:nvPr/>
        </p:nvSpPr>
        <p:spPr>
          <a:xfrm>
            <a:off x="5561353" y="5129784"/>
            <a:ext cx="4359887" cy="1104792"/>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a:latin typeface="+mn-lt"/>
              </a:rPr>
              <a:t>Remove the temporary file</a:t>
            </a:r>
          </a:p>
          <a:p>
            <a:r>
              <a:rPr lang="en-US" sz="1800">
                <a:latin typeface="+mn-lt"/>
              </a:rPr>
              <a:t>Note: </a:t>
            </a:r>
            <a:r>
              <a:rPr lang="en-US" sz="1800" i="1">
                <a:latin typeface="+mn-lt"/>
              </a:rPr>
              <a:t>This temp file is not required by the markers. Hence safe to remove.</a:t>
            </a:r>
            <a:endParaRPr lang="en-SG" sz="1800" i="1">
              <a:latin typeface="+mn-lt"/>
            </a:endParaRPr>
          </a:p>
        </p:txBody>
      </p:sp>
    </p:spTree>
    <p:extLst>
      <p:ext uri="{BB962C8B-B14F-4D97-AF65-F5344CB8AC3E}">
        <p14:creationId xmlns:p14="http://schemas.microsoft.com/office/powerpoint/2010/main" val="1012769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EE2CA-1DEC-A9DA-1B14-B97D2AEE615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E98300C-2DE1-8965-EF57-E84D89B0E01C}"/>
              </a:ext>
            </a:extLst>
          </p:cNvPr>
          <p:cNvSpPr txBox="1"/>
          <p:nvPr/>
        </p:nvSpPr>
        <p:spPr>
          <a:xfrm>
            <a:off x="579120" y="634848"/>
            <a:ext cx="10765536" cy="369332"/>
          </a:xfrm>
          <a:prstGeom prst="rect">
            <a:avLst/>
          </a:prstGeom>
          <a:solidFill>
            <a:srgbClr val="FF0000"/>
          </a:solidFill>
        </p:spPr>
        <p:style>
          <a:lnRef idx="1">
            <a:schemeClr val="accent4"/>
          </a:lnRef>
          <a:fillRef idx="2">
            <a:schemeClr val="accent4"/>
          </a:fillRef>
          <a:effectRef idx="1">
            <a:schemeClr val="accent4"/>
          </a:effectRef>
          <a:fontRef idx="minor">
            <a:schemeClr val="dk1"/>
          </a:fontRef>
        </p:style>
        <p:txBody>
          <a:bodyPr wrap="square" lIns="91440" tIns="45720" rIns="91440" bIns="45720" rtlCol="0" anchor="t">
            <a:spAutoFit/>
          </a:bodyPr>
          <a:lstStyle/>
          <a:p>
            <a:r>
              <a:rPr lang="en-US">
                <a:solidFill>
                  <a:schemeClr val="bg1"/>
                </a:solidFill>
              </a:rPr>
              <a:t>Reminder: To ensure all files submitted are completed, Candidate must close </a:t>
            </a:r>
            <a:r>
              <a:rPr lang="en-US" b="1" u="sng">
                <a:solidFill>
                  <a:schemeClr val="bg1"/>
                </a:solidFill>
              </a:rPr>
              <a:t>all 3</a:t>
            </a:r>
            <a:r>
              <a:rPr lang="en-US" b="1" u="sng" baseline="30000">
                <a:solidFill>
                  <a:schemeClr val="bg1"/>
                </a:solidFill>
              </a:rPr>
              <a:t>rd</a:t>
            </a:r>
            <a:r>
              <a:rPr lang="en-US" b="1" u="sng">
                <a:solidFill>
                  <a:schemeClr val="bg1"/>
                </a:solidFill>
              </a:rPr>
              <a:t> party application software</a:t>
            </a:r>
            <a:r>
              <a:rPr lang="en-US">
                <a:solidFill>
                  <a:schemeClr val="bg1"/>
                </a:solidFill>
              </a:rPr>
              <a:t>.</a:t>
            </a:r>
          </a:p>
        </p:txBody>
      </p:sp>
      <p:sp>
        <p:nvSpPr>
          <p:cNvPr id="10" name="Text Box 125">
            <a:extLst>
              <a:ext uri="{FF2B5EF4-FFF2-40B4-BE49-F238E27FC236}">
                <a16:creationId xmlns:a16="http://schemas.microsoft.com/office/drawing/2014/main" id="{377594E4-8966-FB7E-2CCD-4F235DA97D0B}"/>
              </a:ext>
            </a:extLst>
          </p:cNvPr>
          <p:cNvSpPr txBox="1">
            <a:spLocks noChangeArrowheads="1"/>
          </p:cNvSpPr>
          <p:nvPr/>
        </p:nvSpPr>
        <p:spPr bwMode="auto">
          <a:xfrm>
            <a:off x="786384" y="1086224"/>
            <a:ext cx="10469880" cy="731944"/>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15000"/>
              </a:lnSpc>
            </a:pPr>
            <a:r>
              <a:rPr lang="en-GB" altLang="en-US" sz="1800" b="1">
                <a:latin typeface="Calibri"/>
                <a:ea typeface="SimSun"/>
                <a:cs typeface="Latha"/>
              </a:rPr>
              <a:t>Important Note:</a:t>
            </a:r>
            <a:r>
              <a:rPr lang="en-GB" altLang="en-US" sz="1800">
                <a:latin typeface="Calibri"/>
                <a:ea typeface="SimSun"/>
                <a:cs typeface="Latha"/>
              </a:rPr>
              <a:t> </a:t>
            </a:r>
          </a:p>
          <a:p>
            <a:pPr>
              <a:lnSpc>
                <a:spcPct val="115000"/>
              </a:lnSpc>
            </a:pPr>
            <a:r>
              <a:rPr lang="en-GB" altLang="en-US" sz="1800">
                <a:latin typeface="Calibri"/>
                <a:ea typeface="SimSun"/>
                <a:cs typeface="Latha"/>
              </a:rPr>
              <a:t>Candidate may receive further alerts if 3</a:t>
            </a:r>
            <a:r>
              <a:rPr lang="en-GB" altLang="en-US" sz="1800" baseline="30000">
                <a:latin typeface="Calibri"/>
                <a:ea typeface="SimSun"/>
                <a:cs typeface="Latha"/>
              </a:rPr>
              <a:t>rd</a:t>
            </a:r>
            <a:r>
              <a:rPr lang="en-GB" altLang="en-US" sz="1800">
                <a:latin typeface="Calibri"/>
                <a:ea typeface="SimSun"/>
                <a:cs typeface="Latha"/>
              </a:rPr>
              <a:t> party application software is still not closed upon clicking </a:t>
            </a:r>
            <a:r>
              <a:rPr lang="en-GB" altLang="en-US" sz="1800" b="1">
                <a:latin typeface="Calibri"/>
                <a:ea typeface="SimSun"/>
                <a:cs typeface="Latha"/>
              </a:rPr>
              <a:t>Confirm</a:t>
            </a:r>
            <a:r>
              <a:rPr lang="en-GB" altLang="en-US" sz="1800">
                <a:latin typeface="Calibri"/>
                <a:ea typeface="SimSun"/>
                <a:cs typeface="Latha"/>
              </a:rPr>
              <a:t>.</a:t>
            </a:r>
          </a:p>
        </p:txBody>
      </p:sp>
      <p:pic>
        <p:nvPicPr>
          <p:cNvPr id="5" name="Picture 4">
            <a:extLst>
              <a:ext uri="{FF2B5EF4-FFF2-40B4-BE49-F238E27FC236}">
                <a16:creationId xmlns:a16="http://schemas.microsoft.com/office/drawing/2014/main" id="{CC3B7A34-B43A-73F3-F49D-F8B3B0D88A12}"/>
              </a:ext>
            </a:extLst>
          </p:cNvPr>
          <p:cNvPicPr>
            <a:picLocks noChangeAspect="1"/>
          </p:cNvPicPr>
          <p:nvPr/>
        </p:nvPicPr>
        <p:blipFill>
          <a:blip r:embed="rId2"/>
          <a:stretch>
            <a:fillRect/>
          </a:stretch>
        </p:blipFill>
        <p:spPr>
          <a:xfrm>
            <a:off x="195818" y="2542870"/>
            <a:ext cx="5766070" cy="2903725"/>
          </a:xfrm>
          <a:prstGeom prst="rect">
            <a:avLst/>
          </a:prstGeom>
        </p:spPr>
      </p:pic>
      <p:pic>
        <p:nvPicPr>
          <p:cNvPr id="14" name="Picture 13">
            <a:extLst>
              <a:ext uri="{FF2B5EF4-FFF2-40B4-BE49-F238E27FC236}">
                <a16:creationId xmlns:a16="http://schemas.microsoft.com/office/drawing/2014/main" id="{71370016-E4B4-5F87-172E-B28374855B1F}"/>
              </a:ext>
            </a:extLst>
          </p:cNvPr>
          <p:cNvPicPr>
            <a:picLocks noChangeAspect="1"/>
          </p:cNvPicPr>
          <p:nvPr/>
        </p:nvPicPr>
        <p:blipFill>
          <a:blip r:embed="rId3"/>
          <a:stretch>
            <a:fillRect/>
          </a:stretch>
        </p:blipFill>
        <p:spPr>
          <a:xfrm>
            <a:off x="6096000" y="2542870"/>
            <a:ext cx="5971032" cy="2971216"/>
          </a:xfrm>
          <a:prstGeom prst="rect">
            <a:avLst/>
          </a:prstGeom>
        </p:spPr>
      </p:pic>
      <p:sp>
        <p:nvSpPr>
          <p:cNvPr id="6" name="Rectangle 5">
            <a:extLst>
              <a:ext uri="{FF2B5EF4-FFF2-40B4-BE49-F238E27FC236}">
                <a16:creationId xmlns:a16="http://schemas.microsoft.com/office/drawing/2014/main" id="{C2DF7FE5-CBBC-CA3D-3FAA-682F70902DC4}"/>
              </a:ext>
            </a:extLst>
          </p:cNvPr>
          <p:cNvSpPr/>
          <p:nvPr/>
        </p:nvSpPr>
        <p:spPr>
          <a:xfrm>
            <a:off x="1089265" y="2670048"/>
            <a:ext cx="3967367" cy="160020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sp>
        <p:nvSpPr>
          <p:cNvPr id="7" name="Rectangle 6">
            <a:extLst>
              <a:ext uri="{FF2B5EF4-FFF2-40B4-BE49-F238E27FC236}">
                <a16:creationId xmlns:a16="http://schemas.microsoft.com/office/drawing/2014/main" id="{2C833600-4E50-7548-ABB7-647D80757ABB}"/>
              </a:ext>
            </a:extLst>
          </p:cNvPr>
          <p:cNvSpPr/>
          <p:nvPr/>
        </p:nvSpPr>
        <p:spPr>
          <a:xfrm>
            <a:off x="7049386" y="2628900"/>
            <a:ext cx="4053349" cy="1915668"/>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SG"/>
          </a:p>
        </p:txBody>
      </p:sp>
      <p:sp>
        <p:nvSpPr>
          <p:cNvPr id="2" name="TextBox 1">
            <a:extLst>
              <a:ext uri="{FF2B5EF4-FFF2-40B4-BE49-F238E27FC236}">
                <a16:creationId xmlns:a16="http://schemas.microsoft.com/office/drawing/2014/main" id="{84DE59F4-086E-91D3-A34C-B2E525E36E5B}"/>
              </a:ext>
            </a:extLst>
          </p:cNvPr>
          <p:cNvSpPr txBox="1"/>
          <p:nvPr/>
        </p:nvSpPr>
        <p:spPr>
          <a:xfrm>
            <a:off x="2424223" y="91139"/>
            <a:ext cx="7293936"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Error: 3</a:t>
            </a:r>
            <a:r>
              <a:rPr lang="en-US" sz="2400" baseline="30000">
                <a:ea typeface="Verdana"/>
                <a:cs typeface="Adobe Devanagari" panose="02040503050201020203" pitchFamily="18" charset="0"/>
              </a:rPr>
              <a:t>rd</a:t>
            </a:r>
            <a:r>
              <a:rPr lang="en-US" sz="2400">
                <a:ea typeface="Verdana"/>
                <a:cs typeface="Adobe Devanagari" panose="02040503050201020203" pitchFamily="18" charset="0"/>
              </a:rPr>
              <a:t> party application software not closed</a:t>
            </a:r>
            <a:endParaRPr lang="en-SG" sz="2400">
              <a:ea typeface="Verdana" panose="020B0604030504040204" pitchFamily="34" charset="0"/>
              <a:cs typeface="Adobe Devanagari" panose="02040503050201020203" pitchFamily="18" charset="0"/>
            </a:endParaRPr>
          </a:p>
        </p:txBody>
      </p:sp>
      <p:sp>
        <p:nvSpPr>
          <p:cNvPr id="3" name="Title 1">
            <a:extLst>
              <a:ext uri="{FF2B5EF4-FFF2-40B4-BE49-F238E27FC236}">
                <a16:creationId xmlns:a16="http://schemas.microsoft.com/office/drawing/2014/main" id="{EA95CB01-8ADC-66D6-3F1E-A13A5E2FC0E7}"/>
              </a:ext>
            </a:extLst>
          </p:cNvPr>
          <p:cNvSpPr txBox="1">
            <a:spLocks/>
          </p:cNvSpPr>
          <p:nvPr/>
        </p:nvSpPr>
        <p:spPr>
          <a:xfrm>
            <a:off x="1293983" y="5716611"/>
            <a:ext cx="2592217" cy="655769"/>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a:latin typeface="+mn-lt"/>
              </a:rPr>
              <a:t>1</a:t>
            </a:r>
            <a:r>
              <a:rPr lang="en-US" sz="1800" baseline="30000">
                <a:latin typeface="+mn-lt"/>
              </a:rPr>
              <a:t>st</a:t>
            </a:r>
            <a:r>
              <a:rPr lang="en-US" sz="1800">
                <a:latin typeface="+mn-lt"/>
              </a:rPr>
              <a:t> message prompt to close 3</a:t>
            </a:r>
            <a:r>
              <a:rPr lang="en-US" sz="1800" baseline="30000">
                <a:latin typeface="+mn-lt"/>
              </a:rPr>
              <a:t>rd</a:t>
            </a:r>
            <a:r>
              <a:rPr lang="en-US" sz="1800">
                <a:latin typeface="+mn-lt"/>
              </a:rPr>
              <a:t> party application</a:t>
            </a:r>
            <a:endParaRPr lang="en-SG" sz="1800">
              <a:latin typeface="+mn-lt"/>
            </a:endParaRPr>
          </a:p>
        </p:txBody>
      </p:sp>
      <p:sp>
        <p:nvSpPr>
          <p:cNvPr id="8" name="Title 1">
            <a:extLst>
              <a:ext uri="{FF2B5EF4-FFF2-40B4-BE49-F238E27FC236}">
                <a16:creationId xmlns:a16="http://schemas.microsoft.com/office/drawing/2014/main" id="{0B9AB7AD-2CD5-E3B3-0208-5A299719DE44}"/>
              </a:ext>
            </a:extLst>
          </p:cNvPr>
          <p:cNvSpPr txBox="1">
            <a:spLocks/>
          </p:cNvSpPr>
          <p:nvPr/>
        </p:nvSpPr>
        <p:spPr>
          <a:xfrm>
            <a:off x="7779951" y="5726133"/>
            <a:ext cx="3118066" cy="645185"/>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a:latin typeface="+mn-lt"/>
              </a:rPr>
              <a:t>Subsequent  message prompt to close 3</a:t>
            </a:r>
            <a:r>
              <a:rPr lang="en-US" sz="1800" baseline="30000">
                <a:latin typeface="+mn-lt"/>
              </a:rPr>
              <a:t>rd</a:t>
            </a:r>
            <a:r>
              <a:rPr lang="en-US" sz="1800">
                <a:latin typeface="+mn-lt"/>
              </a:rPr>
              <a:t> party application</a:t>
            </a:r>
            <a:endParaRPr lang="en-SG" sz="1800">
              <a:latin typeface="+mn-lt"/>
            </a:endParaRPr>
          </a:p>
        </p:txBody>
      </p:sp>
      <p:sp>
        <p:nvSpPr>
          <p:cNvPr id="12" name="Slide Number Placeholder 5">
            <a:extLst>
              <a:ext uri="{FF2B5EF4-FFF2-40B4-BE49-F238E27FC236}">
                <a16:creationId xmlns:a16="http://schemas.microsoft.com/office/drawing/2014/main" id="{5265B3CF-F64E-5C65-0FD1-9E3AD07CEF23}"/>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24</a:t>
            </a:fld>
            <a:endParaRPr lang="en-US" sz="1400">
              <a:ea typeface="Calibri"/>
              <a:cs typeface="Calibri"/>
            </a:endParaRPr>
          </a:p>
        </p:txBody>
      </p:sp>
    </p:spTree>
    <p:extLst>
      <p:ext uri="{BB962C8B-B14F-4D97-AF65-F5344CB8AC3E}">
        <p14:creationId xmlns:p14="http://schemas.microsoft.com/office/powerpoint/2010/main" val="1398091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3AA63CD-3AFD-417E-80B9-9493B5EF9278}"/>
              </a:ext>
            </a:extLst>
          </p:cNvPr>
          <p:cNvGrpSpPr/>
          <p:nvPr/>
        </p:nvGrpSpPr>
        <p:grpSpPr>
          <a:xfrm>
            <a:off x="647673" y="1633730"/>
            <a:ext cx="8324893" cy="5089074"/>
            <a:chOff x="914705" y="920506"/>
            <a:chExt cx="9461747" cy="5912227"/>
          </a:xfrm>
        </p:grpSpPr>
        <p:pic>
          <p:nvPicPr>
            <p:cNvPr id="15" name="Picture 14">
              <a:extLst>
                <a:ext uri="{FF2B5EF4-FFF2-40B4-BE49-F238E27FC236}">
                  <a16:creationId xmlns:a16="http://schemas.microsoft.com/office/drawing/2014/main" id="{BF9EC2C7-D258-BDEF-1A11-A312A6B7585C}"/>
                </a:ext>
              </a:extLst>
            </p:cNvPr>
            <p:cNvPicPr>
              <a:picLocks noChangeAspect="1"/>
            </p:cNvPicPr>
            <p:nvPr/>
          </p:nvPicPr>
          <p:blipFill rotWithShape="1">
            <a:blip r:embed="rId2">
              <a:extLst>
                <a:ext uri="{28A0092B-C50C-407E-A947-70E740481C1C}">
                  <a14:useLocalDpi xmlns:a14="http://schemas.microsoft.com/office/drawing/2010/main" val="0"/>
                </a:ext>
              </a:extLst>
            </a:blip>
            <a:srcRect r="13960" b="-278"/>
            <a:stretch/>
          </p:blipFill>
          <p:spPr>
            <a:xfrm>
              <a:off x="914705" y="920506"/>
              <a:ext cx="9461747" cy="5912227"/>
            </a:xfrm>
            <a:prstGeom prst="rect">
              <a:avLst/>
            </a:prstGeom>
          </p:spPr>
        </p:pic>
        <p:pic>
          <p:nvPicPr>
            <p:cNvPr id="17" name="Picture 16">
              <a:extLst>
                <a:ext uri="{FF2B5EF4-FFF2-40B4-BE49-F238E27FC236}">
                  <a16:creationId xmlns:a16="http://schemas.microsoft.com/office/drawing/2014/main" id="{48F26E8F-28CA-65DE-A997-0F0A45F8905E}"/>
                </a:ext>
              </a:extLst>
            </p:cNvPr>
            <p:cNvPicPr>
              <a:picLocks noChangeAspect="1"/>
            </p:cNvPicPr>
            <p:nvPr/>
          </p:nvPicPr>
          <p:blipFill>
            <a:blip r:embed="rId3"/>
            <a:stretch>
              <a:fillRect/>
            </a:stretch>
          </p:blipFill>
          <p:spPr>
            <a:xfrm>
              <a:off x="9443047" y="1479043"/>
              <a:ext cx="876300" cy="304800"/>
            </a:xfrm>
            <a:prstGeom prst="rect">
              <a:avLst/>
            </a:prstGeom>
          </p:spPr>
        </p:pic>
      </p:grpSp>
      <p:cxnSp>
        <p:nvCxnSpPr>
          <p:cNvPr id="4" name="Straight Arrow Connector 3">
            <a:extLst>
              <a:ext uri="{FF2B5EF4-FFF2-40B4-BE49-F238E27FC236}">
                <a16:creationId xmlns:a16="http://schemas.microsoft.com/office/drawing/2014/main" id="{167A4930-C91A-007C-E337-CCC64EABDAC7}"/>
              </a:ext>
            </a:extLst>
          </p:cNvPr>
          <p:cNvCxnSpPr>
            <a:cxnSpLocks/>
            <a:stCxn id="5" idx="1"/>
          </p:cNvCxnSpPr>
          <p:nvPr/>
        </p:nvCxnSpPr>
        <p:spPr>
          <a:xfrm flipH="1">
            <a:off x="7627672" y="3830087"/>
            <a:ext cx="162265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18828927-2F9B-AE1A-D816-A36D75A063C6}"/>
              </a:ext>
            </a:extLst>
          </p:cNvPr>
          <p:cNvSpPr txBox="1">
            <a:spLocks/>
          </p:cNvSpPr>
          <p:nvPr/>
        </p:nvSpPr>
        <p:spPr>
          <a:xfrm>
            <a:off x="9250326" y="3414362"/>
            <a:ext cx="2674402" cy="831450"/>
          </a:xfrm>
          <a:prstGeom prst="rect">
            <a:avLst/>
          </a:prstGeom>
          <a:solidFill>
            <a:srgbClr val="FFFF99"/>
          </a:solidFill>
          <a:ln>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a:latin typeface="Calibri"/>
                <a:cs typeface="Calibri"/>
              </a:rPr>
              <a:t>Candidate answer files (in the </a:t>
            </a:r>
            <a:r>
              <a:rPr lang="en-SG" sz="1600" b="1" err="1">
                <a:latin typeface="Calibri"/>
                <a:cs typeface="Calibri"/>
              </a:rPr>
              <a:t>OutputFiles</a:t>
            </a:r>
            <a:r>
              <a:rPr lang="en-SG" sz="1600">
                <a:latin typeface="Calibri"/>
                <a:cs typeface="Calibri"/>
              </a:rPr>
              <a:t> folder) will be displayed here.</a:t>
            </a:r>
          </a:p>
        </p:txBody>
      </p:sp>
      <p:cxnSp>
        <p:nvCxnSpPr>
          <p:cNvPr id="7" name="Straight Arrow Connector 6">
            <a:extLst>
              <a:ext uri="{FF2B5EF4-FFF2-40B4-BE49-F238E27FC236}">
                <a16:creationId xmlns:a16="http://schemas.microsoft.com/office/drawing/2014/main" id="{E87C0F84-B394-5D08-BDAC-0F90AB2395F9}"/>
              </a:ext>
            </a:extLst>
          </p:cNvPr>
          <p:cNvCxnSpPr>
            <a:cxnSpLocks/>
          </p:cNvCxnSpPr>
          <p:nvPr/>
        </p:nvCxnSpPr>
        <p:spPr>
          <a:xfrm flipH="1">
            <a:off x="2809233" y="6160742"/>
            <a:ext cx="347732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A7D5E8D0-F024-E006-252E-FFE9FE93302A}"/>
              </a:ext>
            </a:extLst>
          </p:cNvPr>
          <p:cNvSpPr txBox="1">
            <a:spLocks/>
          </p:cNvSpPr>
          <p:nvPr/>
        </p:nvSpPr>
        <p:spPr>
          <a:xfrm>
            <a:off x="9342376" y="2018664"/>
            <a:ext cx="2545097" cy="1269119"/>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b="1" u="sng">
                <a:latin typeface="Calibri"/>
                <a:cs typeface="Calibri"/>
              </a:rPr>
              <a:t>Refresh button</a:t>
            </a:r>
          </a:p>
          <a:p>
            <a:r>
              <a:rPr lang="en-SG" sz="1600">
                <a:latin typeface="Calibri"/>
                <a:cs typeface="Calibri"/>
              </a:rPr>
              <a:t>Click </a:t>
            </a:r>
            <a:r>
              <a:rPr lang="en-SG" sz="1600" b="1">
                <a:latin typeface="Calibri"/>
                <a:cs typeface="Calibri"/>
              </a:rPr>
              <a:t>Refresh</a:t>
            </a:r>
            <a:r>
              <a:rPr lang="en-SG" sz="1600">
                <a:latin typeface="Calibri"/>
                <a:cs typeface="Calibri"/>
              </a:rPr>
              <a:t> to refresh the list of files after removal of invalid files or addition of required files.</a:t>
            </a:r>
          </a:p>
        </p:txBody>
      </p:sp>
      <p:cxnSp>
        <p:nvCxnSpPr>
          <p:cNvPr id="9" name="Straight Arrow Connector 8">
            <a:extLst>
              <a:ext uri="{FF2B5EF4-FFF2-40B4-BE49-F238E27FC236}">
                <a16:creationId xmlns:a16="http://schemas.microsoft.com/office/drawing/2014/main" id="{901F5B50-A6FD-E92D-2013-047B18799036}"/>
              </a:ext>
            </a:extLst>
          </p:cNvPr>
          <p:cNvCxnSpPr>
            <a:cxnSpLocks/>
          </p:cNvCxnSpPr>
          <p:nvPr/>
        </p:nvCxnSpPr>
        <p:spPr>
          <a:xfrm flipH="1" flipV="1">
            <a:off x="8843261" y="2241081"/>
            <a:ext cx="499115" cy="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3AC0D728-270B-F1C5-6D65-7889C19701FC}"/>
              </a:ext>
            </a:extLst>
          </p:cNvPr>
          <p:cNvSpPr txBox="1">
            <a:spLocks/>
          </p:cNvSpPr>
          <p:nvPr/>
        </p:nvSpPr>
        <p:spPr>
          <a:xfrm>
            <a:off x="6277152" y="5810430"/>
            <a:ext cx="4100225" cy="602342"/>
          </a:xfrm>
          <a:prstGeom prst="rect">
            <a:avLst/>
          </a:prstGeom>
          <a:solidFill>
            <a:srgbClr val="FFFF99"/>
          </a:solidFill>
          <a:ln>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b="1" u="sng">
                <a:latin typeface="+mn-lt"/>
              </a:rPr>
              <a:t>Confirm button</a:t>
            </a:r>
          </a:p>
          <a:p>
            <a:r>
              <a:rPr lang="en-SG" sz="1600">
                <a:latin typeface="+mn-lt"/>
              </a:rPr>
              <a:t>Will only be enabled when all files are in order.</a:t>
            </a:r>
            <a:endParaRPr lang="en-SG" sz="1600">
              <a:latin typeface="+mn-lt"/>
              <a:cs typeface="Calibri"/>
            </a:endParaRPr>
          </a:p>
        </p:txBody>
      </p:sp>
      <p:sp>
        <p:nvSpPr>
          <p:cNvPr id="11" name="Title 1">
            <a:extLst>
              <a:ext uri="{FF2B5EF4-FFF2-40B4-BE49-F238E27FC236}">
                <a16:creationId xmlns:a16="http://schemas.microsoft.com/office/drawing/2014/main" id="{9937EF94-0EB8-BACE-4193-775F8996073F}"/>
              </a:ext>
            </a:extLst>
          </p:cNvPr>
          <p:cNvSpPr txBox="1">
            <a:spLocks/>
          </p:cNvSpPr>
          <p:nvPr/>
        </p:nvSpPr>
        <p:spPr>
          <a:xfrm>
            <a:off x="6826018" y="4929216"/>
            <a:ext cx="4691645" cy="590107"/>
          </a:xfrm>
          <a:prstGeom prst="rect">
            <a:avLst/>
          </a:prstGeom>
          <a:solidFill>
            <a:srgbClr val="FFFF99"/>
          </a:solidFill>
          <a:ln>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600">
                <a:solidFill>
                  <a:srgbClr val="FF0000"/>
                </a:solidFill>
                <a:latin typeface="+mn-lt"/>
              </a:rPr>
              <a:t>Files found on the</a:t>
            </a:r>
            <a:r>
              <a:rPr lang="en-SG" sz="1600" b="1">
                <a:solidFill>
                  <a:srgbClr val="FF0000"/>
                </a:solidFill>
                <a:latin typeface="+mn-lt"/>
              </a:rPr>
              <a:t> desktop </a:t>
            </a:r>
            <a:r>
              <a:rPr lang="en-SG" sz="1600">
                <a:solidFill>
                  <a:srgbClr val="FF0000"/>
                </a:solidFill>
                <a:latin typeface="+mn-lt"/>
              </a:rPr>
              <a:t>will be listed here but </a:t>
            </a:r>
            <a:r>
              <a:rPr lang="en-SG" sz="1600" b="1">
                <a:solidFill>
                  <a:srgbClr val="FF0000"/>
                </a:solidFill>
                <a:latin typeface="+mn-lt"/>
              </a:rPr>
              <a:t>will not be included for submission.</a:t>
            </a:r>
            <a:endParaRPr lang="en-SG" sz="1600">
              <a:solidFill>
                <a:srgbClr val="FF0000"/>
              </a:solidFill>
              <a:latin typeface="+mn-lt"/>
            </a:endParaRPr>
          </a:p>
        </p:txBody>
      </p:sp>
      <p:cxnSp>
        <p:nvCxnSpPr>
          <p:cNvPr id="12" name="Straight Arrow Connector 11">
            <a:extLst>
              <a:ext uri="{FF2B5EF4-FFF2-40B4-BE49-F238E27FC236}">
                <a16:creationId xmlns:a16="http://schemas.microsoft.com/office/drawing/2014/main" id="{D16F763A-44D2-D884-34EE-082C44C2D68D}"/>
              </a:ext>
            </a:extLst>
          </p:cNvPr>
          <p:cNvCxnSpPr>
            <a:cxnSpLocks/>
          </p:cNvCxnSpPr>
          <p:nvPr/>
        </p:nvCxnSpPr>
        <p:spPr>
          <a:xfrm flipH="1">
            <a:off x="5860960" y="5172976"/>
            <a:ext cx="96505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78DFD2D-13C1-36D8-4ABD-FAFD87089330}"/>
              </a:ext>
            </a:extLst>
          </p:cNvPr>
          <p:cNvSpPr txBox="1"/>
          <p:nvPr/>
        </p:nvSpPr>
        <p:spPr>
          <a:xfrm>
            <a:off x="1404286" y="135196"/>
            <a:ext cx="9166734"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a:ea typeface="Verdana" panose="020B0604030504040204" pitchFamily="34" charset="0"/>
                <a:cs typeface="Adobe Devanagari" panose="02040503050201020203" pitchFamily="18" charset="0"/>
              </a:rPr>
              <a:t>Once errors are corrected, click </a:t>
            </a:r>
            <a:r>
              <a:rPr lang="en-US" sz="2400" b="1">
                <a:ea typeface="Verdana" panose="020B0604030504040204" pitchFamily="34" charset="0"/>
                <a:cs typeface="Adobe Devanagari" panose="02040503050201020203" pitchFamily="18" charset="0"/>
              </a:rPr>
              <a:t>Refresh</a:t>
            </a:r>
            <a:r>
              <a:rPr lang="en-US" sz="2400">
                <a:ea typeface="Verdana" panose="020B0604030504040204" pitchFamily="34" charset="0"/>
                <a:cs typeface="Adobe Devanagari" panose="02040503050201020203" pitchFamily="18" charset="0"/>
              </a:rPr>
              <a:t> and </a:t>
            </a:r>
            <a:r>
              <a:rPr lang="en-US" sz="2400" b="1">
                <a:ea typeface="Verdana" panose="020B0604030504040204" pitchFamily="34" charset="0"/>
                <a:cs typeface="Adobe Devanagari" panose="02040503050201020203" pitchFamily="18" charset="0"/>
              </a:rPr>
              <a:t>Confirm</a:t>
            </a:r>
            <a:r>
              <a:rPr lang="en-US" sz="2400">
                <a:ea typeface="Verdana" panose="020B0604030504040204" pitchFamily="34" charset="0"/>
                <a:cs typeface="Adobe Devanagari" panose="02040503050201020203" pitchFamily="18" charset="0"/>
              </a:rPr>
              <a:t> to Submit </a:t>
            </a:r>
            <a:endParaRPr lang="en-SG" sz="2400">
              <a:ea typeface="Verdana" panose="020B0604030504040204" pitchFamily="34" charset="0"/>
              <a:cs typeface="Adobe Devanagari" panose="02040503050201020203" pitchFamily="18" charset="0"/>
            </a:endParaRPr>
          </a:p>
        </p:txBody>
      </p:sp>
      <p:sp>
        <p:nvSpPr>
          <p:cNvPr id="16" name="Text Box 125">
            <a:extLst>
              <a:ext uri="{FF2B5EF4-FFF2-40B4-BE49-F238E27FC236}">
                <a16:creationId xmlns:a16="http://schemas.microsoft.com/office/drawing/2014/main" id="{0FAA8B5D-C830-3207-434B-5B7BAD9E9567}"/>
              </a:ext>
            </a:extLst>
          </p:cNvPr>
          <p:cNvSpPr txBox="1">
            <a:spLocks noChangeArrowheads="1"/>
          </p:cNvSpPr>
          <p:nvPr/>
        </p:nvSpPr>
        <p:spPr bwMode="auto">
          <a:xfrm>
            <a:off x="674337" y="695106"/>
            <a:ext cx="10843326" cy="989313"/>
          </a:xfrm>
          <a:prstGeom prst="rect">
            <a:avLst/>
          </a:prstGeom>
          <a:solidFill>
            <a:schemeClr val="accent5">
              <a:lumMod val="20000"/>
              <a:lumOff val="80000"/>
            </a:schemeClr>
          </a:solidFill>
          <a:ln w="9525">
            <a:solidFill>
              <a:srgbClr val="000000"/>
            </a:solidFill>
            <a:miter lim="800000"/>
            <a:headEnd/>
            <a:tailEnd/>
          </a:ln>
        </p:spPr>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en-GB" altLang="en-US" sz="1800" b="1">
                <a:latin typeface="Calibri"/>
                <a:ea typeface="SimSun"/>
                <a:cs typeface="Latha"/>
              </a:rPr>
              <a:t>Important Note:</a:t>
            </a:r>
            <a:r>
              <a:rPr lang="en-GB" altLang="en-US" sz="1800">
                <a:latin typeface="Calibri"/>
                <a:ea typeface="SimSun"/>
                <a:cs typeface="Latha"/>
              </a:rPr>
              <a:t> </a:t>
            </a:r>
          </a:p>
          <a:p>
            <a:r>
              <a:rPr lang="en-US" sz="1800">
                <a:latin typeface="Calibri"/>
                <a:cs typeface="Calibri"/>
              </a:rPr>
              <a:t>Click </a:t>
            </a:r>
            <a:r>
              <a:rPr lang="en-US" sz="1800" b="1">
                <a:latin typeface="Calibri"/>
                <a:cs typeface="Calibri"/>
              </a:rPr>
              <a:t>Refresh</a:t>
            </a:r>
            <a:r>
              <a:rPr lang="en-US" sz="1800">
                <a:latin typeface="Calibri"/>
                <a:cs typeface="Calibri"/>
              </a:rPr>
              <a:t> once you have managed to resolve the issues pointed out by the error message(s) (e.g. files added/removed, file saved in correct format, application software closed etc.)</a:t>
            </a:r>
            <a:endParaRPr lang="en-SG" sz="1800" b="1">
              <a:solidFill>
                <a:srgbClr val="FF0000"/>
              </a:solidFill>
            </a:endParaRPr>
          </a:p>
        </p:txBody>
      </p:sp>
      <p:sp>
        <p:nvSpPr>
          <p:cNvPr id="13" name="Slide Number Placeholder 5">
            <a:extLst>
              <a:ext uri="{FF2B5EF4-FFF2-40B4-BE49-F238E27FC236}">
                <a16:creationId xmlns:a16="http://schemas.microsoft.com/office/drawing/2014/main" id="{902B1ADB-62A4-81C9-5A22-00D207A31C40}"/>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25</a:t>
            </a:fld>
            <a:endParaRPr lang="en-US" sz="1400">
              <a:ea typeface="Calibri"/>
              <a:cs typeface="Calibri"/>
            </a:endParaRPr>
          </a:p>
        </p:txBody>
      </p:sp>
    </p:spTree>
    <p:extLst>
      <p:ext uri="{BB962C8B-B14F-4D97-AF65-F5344CB8AC3E}">
        <p14:creationId xmlns:p14="http://schemas.microsoft.com/office/powerpoint/2010/main" val="1204631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7E9B2E-FF3C-B46D-0C07-E89846153023}"/>
              </a:ext>
            </a:extLst>
          </p:cNvPr>
          <p:cNvPicPr>
            <a:picLocks noChangeAspect="1"/>
          </p:cNvPicPr>
          <p:nvPr/>
        </p:nvPicPr>
        <p:blipFill>
          <a:blip r:embed="rId2"/>
          <a:stretch>
            <a:fillRect/>
          </a:stretch>
        </p:blipFill>
        <p:spPr>
          <a:xfrm>
            <a:off x="1100686" y="1578116"/>
            <a:ext cx="9571542" cy="4695093"/>
          </a:xfrm>
          <a:prstGeom prst="rect">
            <a:avLst/>
          </a:prstGeom>
        </p:spPr>
      </p:pic>
      <p:sp>
        <p:nvSpPr>
          <p:cNvPr id="4" name="Text Box 125">
            <a:extLst>
              <a:ext uri="{FF2B5EF4-FFF2-40B4-BE49-F238E27FC236}">
                <a16:creationId xmlns:a16="http://schemas.microsoft.com/office/drawing/2014/main" id="{6DE597AD-1E44-470F-8C51-8BDF681F743D}"/>
              </a:ext>
            </a:extLst>
          </p:cNvPr>
          <p:cNvSpPr txBox="1">
            <a:spLocks noChangeArrowheads="1"/>
          </p:cNvSpPr>
          <p:nvPr/>
        </p:nvSpPr>
        <p:spPr bwMode="auto">
          <a:xfrm>
            <a:off x="1249058" y="1007126"/>
            <a:ext cx="9191769" cy="461665"/>
          </a:xfrm>
          <a:prstGeom prst="rect">
            <a:avLst/>
          </a:prstGeom>
          <a:solidFill>
            <a:schemeClr val="accent5">
              <a:lumMod val="20000"/>
              <a:lumOff val="80000"/>
            </a:schemeClr>
          </a:solidFill>
          <a:ln>
            <a:headEnd/>
            <a:tailEnd/>
          </a:ln>
        </p:spPr>
        <p:style>
          <a:lnRef idx="1">
            <a:schemeClr val="accent5"/>
          </a:lnRef>
          <a:fillRef idx="2">
            <a:schemeClr val="accent5"/>
          </a:fillRef>
          <a:effectRef idx="1">
            <a:schemeClr val="accent5"/>
          </a:effectRef>
          <a:fontRef idx="minor">
            <a:schemeClr val="dk1"/>
          </a:fontRef>
        </p:style>
        <p:txBody>
          <a:bodyPr lIns="91440" tIns="45720" rIns="91440" bIns="45720" anchor="t"/>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en-US" sz="1800">
                <a:latin typeface="Calibri"/>
                <a:cs typeface="Calibri"/>
              </a:rPr>
              <a:t>When file upload is </a:t>
            </a:r>
            <a:r>
              <a:rPr lang="en-US" sz="1800" b="1">
                <a:latin typeface="Calibri"/>
                <a:cs typeface="Calibri"/>
              </a:rPr>
              <a:t>successful</a:t>
            </a:r>
            <a:r>
              <a:rPr lang="en-US" sz="1800">
                <a:latin typeface="Calibri"/>
                <a:cs typeface="Calibri"/>
              </a:rPr>
              <a:t>, this screen will be shown.</a:t>
            </a:r>
            <a:endParaRPr lang="en-SG" sz="1800"/>
          </a:p>
        </p:txBody>
      </p:sp>
      <p:sp>
        <p:nvSpPr>
          <p:cNvPr id="3" name="Rectangle 2">
            <a:extLst>
              <a:ext uri="{FF2B5EF4-FFF2-40B4-BE49-F238E27FC236}">
                <a16:creationId xmlns:a16="http://schemas.microsoft.com/office/drawing/2014/main" id="{6269FEE3-CC3B-F989-2089-1F01BFCB8763}"/>
              </a:ext>
            </a:extLst>
          </p:cNvPr>
          <p:cNvSpPr/>
          <p:nvPr/>
        </p:nvSpPr>
        <p:spPr>
          <a:xfrm>
            <a:off x="1148477" y="3703361"/>
            <a:ext cx="1016038" cy="44460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 name="Title 1">
            <a:extLst>
              <a:ext uri="{FF2B5EF4-FFF2-40B4-BE49-F238E27FC236}">
                <a16:creationId xmlns:a16="http://schemas.microsoft.com/office/drawing/2014/main" id="{A545F6A8-3A9F-F331-CE39-30A64E9321B6}"/>
              </a:ext>
            </a:extLst>
          </p:cNvPr>
          <p:cNvSpPr txBox="1">
            <a:spLocks/>
          </p:cNvSpPr>
          <p:nvPr/>
        </p:nvSpPr>
        <p:spPr>
          <a:xfrm>
            <a:off x="2362516" y="5308107"/>
            <a:ext cx="4486340" cy="1048243"/>
          </a:xfrm>
          <a:prstGeom prst="rect">
            <a:avLst/>
          </a:prstGeom>
          <a:solidFill>
            <a:srgbClr val="FFFF99"/>
          </a:solidFill>
          <a:ln>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SG" sz="1800">
                <a:latin typeface="+mn-lt"/>
              </a:rPr>
              <a:t>Click </a:t>
            </a:r>
            <a:r>
              <a:rPr lang="en-SG" sz="1800" b="1">
                <a:latin typeface="+mn-lt"/>
              </a:rPr>
              <a:t>End Exam</a:t>
            </a:r>
            <a:r>
              <a:rPr lang="en-SG" sz="1800">
                <a:latin typeface="+mn-lt"/>
              </a:rPr>
              <a:t> or this page will automatically close (after 10 seconds) to indicate the end of the exam and return you to the Exam Image desktop</a:t>
            </a:r>
            <a:endParaRPr lang="en-SG" sz="1800">
              <a:latin typeface="+mn-lt"/>
              <a:cs typeface="Calibri Light"/>
            </a:endParaRPr>
          </a:p>
        </p:txBody>
      </p:sp>
      <p:cxnSp>
        <p:nvCxnSpPr>
          <p:cNvPr id="6" name="Straight Arrow Connector 5">
            <a:extLst>
              <a:ext uri="{FF2B5EF4-FFF2-40B4-BE49-F238E27FC236}">
                <a16:creationId xmlns:a16="http://schemas.microsoft.com/office/drawing/2014/main" id="{09CCDD12-3B7E-5CB5-8949-1027797B1B0A}"/>
              </a:ext>
            </a:extLst>
          </p:cNvPr>
          <p:cNvCxnSpPr>
            <a:cxnSpLocks/>
          </p:cNvCxnSpPr>
          <p:nvPr/>
        </p:nvCxnSpPr>
        <p:spPr>
          <a:xfrm flipH="1" flipV="1">
            <a:off x="1935126" y="4158596"/>
            <a:ext cx="958871" cy="11319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1810371-2418-0AD2-2B78-561E8706B34B}"/>
              </a:ext>
            </a:extLst>
          </p:cNvPr>
          <p:cNvSpPr txBox="1"/>
          <p:nvPr/>
        </p:nvSpPr>
        <p:spPr>
          <a:xfrm>
            <a:off x="3866973" y="308439"/>
            <a:ext cx="4047377" cy="461665"/>
          </a:xfrm>
          <a:prstGeom prst="rect">
            <a:avLst/>
          </a:prstGeom>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lIns="91440" tIns="45720" rIns="91440" bIns="45720" rtlCol="0" anchor="t">
            <a:spAutoFit/>
          </a:bodyPr>
          <a:lstStyle/>
          <a:p>
            <a:pPr algn="ctr"/>
            <a:r>
              <a:rPr lang="en-US" sz="2400">
                <a:ea typeface="Verdana"/>
                <a:cs typeface="Adobe Devanagari" panose="02040503050201020203" pitchFamily="18" charset="0"/>
              </a:rPr>
              <a:t>End of the Exam</a:t>
            </a:r>
            <a:endParaRPr lang="en-SG" sz="2400">
              <a:ea typeface="Verdana"/>
              <a:cs typeface="Adobe Devanagari" panose="02040503050201020203" pitchFamily="18" charset="0"/>
            </a:endParaRPr>
          </a:p>
        </p:txBody>
      </p:sp>
      <p:sp>
        <p:nvSpPr>
          <p:cNvPr id="10" name="Slide Number Placeholder 5">
            <a:extLst>
              <a:ext uri="{FF2B5EF4-FFF2-40B4-BE49-F238E27FC236}">
                <a16:creationId xmlns:a16="http://schemas.microsoft.com/office/drawing/2014/main" id="{A897D27E-96E4-03BF-C006-83D9EE523978}"/>
              </a:ext>
            </a:extLst>
          </p:cNvPr>
          <p:cNvSpPr>
            <a:spLocks noGrp="1"/>
          </p:cNvSpPr>
          <p:nvPr>
            <p:ph type="sldNum" sz="quarter" idx="12"/>
          </p:nvPr>
        </p:nvSpPr>
        <p:spPr>
          <a:xfrm>
            <a:off x="8928100" y="6356350"/>
            <a:ext cx="2743200" cy="365125"/>
          </a:xfrm>
        </p:spPr>
        <p:txBody>
          <a:bodyPr/>
          <a:lstStyle/>
          <a:p>
            <a:fld id="{00BB5F24-E86D-410F-9553-0E2326D9424B}" type="slidenum">
              <a:rPr lang="en-SG" sz="1400" dirty="0" smtClean="0"/>
              <a:t>26</a:t>
            </a:fld>
            <a:endParaRPr lang="en-US" sz="1400">
              <a:ea typeface="Calibri"/>
              <a:cs typeface="Calibri"/>
            </a:endParaRPr>
          </a:p>
        </p:txBody>
      </p:sp>
    </p:spTree>
    <p:extLst>
      <p:ext uri="{BB962C8B-B14F-4D97-AF65-F5344CB8AC3E}">
        <p14:creationId xmlns:p14="http://schemas.microsoft.com/office/powerpoint/2010/main" val="918780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a6f3740-89da-4057-8d66-1632e65416f3">
      <UserInfo>
        <DisplayName>Caleb YEE (SEAB)</DisplayName>
        <AccountId>50</AccountId>
        <AccountType/>
      </UserInfo>
      <UserInfo>
        <DisplayName>Hoon Sin TOH (SEAB)</DisplayName>
        <AccountId>153</AccountId>
        <AccountType/>
      </UserInfo>
    </SharedWithUsers>
    <TaxCatchAll xmlns="ba6f3740-89da-4057-8d66-1632e65416f3" xsi:nil="true"/>
    <lcf76f155ced4ddcb4097134ff3c332f xmlns="10452528-4399-46f5-89ce-3545065d8c5d">
      <Terms xmlns="http://schemas.microsoft.com/office/infopath/2007/PartnerControls"/>
    </lcf76f155ced4ddcb4097134ff3c332f>
    <Person xmlns="10452528-4399-46f5-89ce-3545065d8c5d">
      <UserInfo>
        <DisplayName/>
        <AccountId xsi:nil="true"/>
        <AccountType/>
      </UserInfo>
    </Person>
    <UpdatedBy xmlns="10452528-4399-46f5-89ce-3545065d8c5d">
      <UserInfo>
        <DisplayName/>
        <AccountId xsi:nil="true"/>
        <AccountType/>
      </UserInfo>
    </UpdatedBy>
    <DateandTime xmlns="10452528-4399-46f5-89ce-3545065d8c5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ED25E319BB104B9F9921306C373F73" ma:contentTypeVersion="21" ma:contentTypeDescription="Create a new document." ma:contentTypeScope="" ma:versionID="f73cb2b474133e7d866d2e19ee4a850f">
  <xsd:schema xmlns:xsd="http://www.w3.org/2001/XMLSchema" xmlns:xs="http://www.w3.org/2001/XMLSchema" xmlns:p="http://schemas.microsoft.com/office/2006/metadata/properties" xmlns:ns2="10452528-4399-46f5-89ce-3545065d8c5d" xmlns:ns3="ba6f3740-89da-4057-8d66-1632e65416f3" targetNamespace="http://schemas.microsoft.com/office/2006/metadata/properties" ma:root="true" ma:fieldsID="0300f89ca8511395dc75f4da6290c1ed" ns2:_="" ns3:_="">
    <xsd:import namespace="10452528-4399-46f5-89ce-3545065d8c5d"/>
    <xsd:import namespace="ba6f3740-89da-4057-8d66-1632e65416f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ObjectDetectorVersions" minOccurs="0"/>
                <xsd:element ref="ns2:lcf76f155ced4ddcb4097134ff3c332f" minOccurs="0"/>
                <xsd:element ref="ns3:TaxCatchAll" minOccurs="0"/>
                <xsd:element ref="ns2:MediaServiceSearchProperties" minOccurs="0"/>
                <xsd:element ref="ns2:DateandTime" minOccurs="0"/>
                <xsd:element ref="ns2:Person" minOccurs="0"/>
                <xsd:element ref="ns2:MediaServiceBillingMetadata" minOccurs="0"/>
                <xsd:element ref="ns2:Updated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52528-4399-46f5-89ce-3545065d8c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e9d480b-ab17-401a-b600-22ef0398b2a7"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DateandTime" ma:index="25" nillable="true" ma:displayName="Date and Time" ma:format="DateOnly" ma:internalName="DateandTime">
      <xsd:simpleType>
        <xsd:restriction base="dms:DateTime"/>
      </xsd:simpleType>
    </xsd:element>
    <xsd:element name="Person" ma:index="26" nillable="true" ma:displayName="Person" ma:format="Dropdown" ma:list="UserInfo" ma:SharePointGroup="0" ma:internalName="Perso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7" nillable="true" ma:displayName="MediaServiceBillingMetadata" ma:hidden="true" ma:internalName="MediaServiceBillingMetadata" ma:readOnly="true">
      <xsd:simpleType>
        <xsd:restriction base="dms:Note"/>
      </xsd:simpleType>
    </xsd:element>
    <xsd:element name="UpdatedBy" ma:index="28" nillable="true" ma:displayName="Updated By" ma:format="Dropdown" ma:list="UserInfo" ma:SharePointGroup="0" ma:internalName="Upda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f3740-89da-4057-8d66-1632e65416f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1c02936-ec8a-48bf-8736-2a94af29a6f9}" ma:internalName="TaxCatchAll" ma:showField="CatchAllData" ma:web="ba6f3740-89da-4057-8d66-1632e65416f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7ABA71-C41F-4174-BD0F-A6C83F4C159A}">
  <ds:schemaRefs>
    <ds:schemaRef ds:uri="10452528-4399-46f5-89ce-3545065d8c5d"/>
    <ds:schemaRef ds:uri="ba6f3740-89da-4057-8d66-1632e65416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A9B8867-F027-4577-AC9A-6927E35F4002}">
  <ds:schemaRefs>
    <ds:schemaRef ds:uri="http://schemas.microsoft.com/sharepoint/v3/contenttype/forms"/>
  </ds:schemaRefs>
</ds:datastoreItem>
</file>

<file path=customXml/itemProps3.xml><?xml version="1.0" encoding="utf-8"?>
<ds:datastoreItem xmlns:ds="http://schemas.openxmlformats.org/officeDocument/2006/customXml" ds:itemID="{17DA833D-951A-4897-84CA-87D7BC61EA61}">
  <ds:schemaRefs>
    <ds:schemaRef ds:uri="10452528-4399-46f5-89ce-3545065d8c5d"/>
    <ds:schemaRef ds:uri="ba6f3740-89da-4057-8d66-1632e65416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1769</Words>
  <Application>Microsoft Office PowerPoint</Application>
  <PresentationFormat>Widescreen</PresentationFormat>
  <Paragraphs>194</Paragraphs>
  <Slides>26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Verdana</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Audrey TONG (SEAB)</dc:creator>
  <cp:lastModifiedBy>Robert MORALES (SEAB)</cp:lastModifiedBy>
  <cp:revision>2</cp:revision>
  <dcterms:created xsi:type="dcterms:W3CDTF">2023-04-11T02:02:11Z</dcterms:created>
  <dcterms:modified xsi:type="dcterms:W3CDTF">2025-08-25T06:04:54Z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0x0101003EED25E319BB104B9F9921306C373F73</vt:lpwstr>
  </property>
  <property fmtid="{D5CDD505-2E9C-101B-9397-08002B2CF9AE}" pid="3" name="MediaServiceImageTags">
    <vt:lpwstr/>
  </property>
  <property fmtid="{D5CDD505-2E9C-101B-9397-08002B2CF9AE}" pid="4" name="MSIP_Label_5434c4c7-833e-41e4-b0ab-cdb227a2f6f7_Enabled">
    <vt:lpwstr>true</vt:lpwstr>
  </property>
  <property fmtid="{D5CDD505-2E9C-101B-9397-08002B2CF9AE}" pid="5" name="MSIP_Label_5434c4c7-833e-41e4-b0ab-cdb227a2f6f7_SetDate">
    <vt:lpwstr>2025-08-25T06:27:59Z</vt:lpwstr>
  </property>
  <property fmtid="{D5CDD505-2E9C-101B-9397-08002B2CF9AE}" pid="6" name="MSIP_Label_5434c4c7-833e-41e4-b0ab-cdb227a2f6f7_Method">
    <vt:lpwstr>Privileged</vt:lpwstr>
  </property>
  <property fmtid="{D5CDD505-2E9C-101B-9397-08002B2CF9AE}" pid="7" name="MSIP_Label_5434c4c7-833e-41e4-b0ab-cdb227a2f6f7_Name">
    <vt:lpwstr>Official (Open)</vt:lpwstr>
  </property>
  <property fmtid="{D5CDD505-2E9C-101B-9397-08002B2CF9AE}" pid="8" name="MSIP_Label_5434c4c7-833e-41e4-b0ab-cdb227a2f6f7_SiteId">
    <vt:lpwstr>0b11c524-9a1c-4e1b-84cb-6336aefc2243</vt:lpwstr>
  </property>
  <property fmtid="{D5CDD505-2E9C-101B-9397-08002B2CF9AE}" pid="9" name="MSIP_Label_5434c4c7-833e-41e4-b0ab-cdb227a2f6f7_ActionId">
    <vt:lpwstr>6446474e-4cec-4232-8862-e7af430b3224</vt:lpwstr>
  </property>
  <property fmtid="{D5CDD505-2E9C-101B-9397-08002B2CF9AE}" pid="10" name="MSIP_Label_5434c4c7-833e-41e4-b0ab-cdb227a2f6f7_ContentBits">
    <vt:lpwstr>0</vt:lpwstr>
  </property>
</Properties>
</file>