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15"/>
  </p:notesMasterIdLst>
  <p:sldIdLst>
    <p:sldId id="263" r:id="rId2"/>
    <p:sldId id="256" r:id="rId3"/>
    <p:sldId id="257" r:id="rId4"/>
    <p:sldId id="265" r:id="rId5"/>
    <p:sldId id="264" r:id="rId6"/>
    <p:sldId id="267" r:id="rId7"/>
    <p:sldId id="262" r:id="rId8"/>
    <p:sldId id="266" r:id="rId9"/>
    <p:sldId id="259" r:id="rId10"/>
    <p:sldId id="260" r:id="rId11"/>
    <p:sldId id="261" r:id="rId12"/>
    <p:sldId id="258" r:id="rId13"/>
    <p:sldId id="26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77B7CB6-F4B8-EB8E-400B-EBA2D10764D5}" name="Yiqi WENG (PUB)" initials="YW" userId="S::WENG_Yiqi@pub.gov.sg::e9653dc0-8abe-41c9-89cb-671599f2d0dc" providerId="AD"/>
  <p188:author id="{1017EBBC-C49E-4775-38AE-E2BBF0A2581E}" name="Zi Peng TAN (PUB)" initials="ZT" userId="S::TAN_Zi_Peng@pub.gov.sg::79595aac-d573-413a-8696-c52e715586c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7" d="100"/>
          <a:sy n="77" d="100"/>
        </p:scale>
        <p:origin x="96" y="1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F8E728-DFE3-4673-935C-46C59A9256B1}" type="datetimeFigureOut">
              <a:rPr lang="en-SG" smtClean="0"/>
              <a:t>26/9/2025</a:t>
            </a:fld>
            <a:endParaRPr lang="en-S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37EB2B-BAF4-4D22-B0C8-CB0BBF2B0A10}" type="slidenum">
              <a:rPr lang="en-SG" smtClean="0"/>
              <a:t>‹#›</a:t>
            </a:fld>
            <a:endParaRPr lang="en-SG"/>
          </a:p>
        </p:txBody>
      </p:sp>
    </p:spTree>
    <p:extLst>
      <p:ext uri="{BB962C8B-B14F-4D97-AF65-F5344CB8AC3E}">
        <p14:creationId xmlns:p14="http://schemas.microsoft.com/office/powerpoint/2010/main" val="3762171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AD238-0465-CA18-F0E4-3CD1775AFF9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SG"/>
          </a:p>
        </p:txBody>
      </p:sp>
      <p:sp>
        <p:nvSpPr>
          <p:cNvPr id="3" name="Subtitle 2">
            <a:extLst>
              <a:ext uri="{FF2B5EF4-FFF2-40B4-BE49-F238E27FC236}">
                <a16:creationId xmlns:a16="http://schemas.microsoft.com/office/drawing/2014/main" id="{D139F59A-EBD7-527D-BBB5-B279E36AFF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SG"/>
          </a:p>
        </p:txBody>
      </p:sp>
      <p:sp>
        <p:nvSpPr>
          <p:cNvPr id="4" name="Date Placeholder 3">
            <a:extLst>
              <a:ext uri="{FF2B5EF4-FFF2-40B4-BE49-F238E27FC236}">
                <a16:creationId xmlns:a16="http://schemas.microsoft.com/office/drawing/2014/main" id="{448C79AC-6F73-028F-1495-3DCBC1C66434}"/>
              </a:ext>
            </a:extLst>
          </p:cNvPr>
          <p:cNvSpPr>
            <a:spLocks noGrp="1"/>
          </p:cNvSpPr>
          <p:nvPr>
            <p:ph type="dt" sz="half" idx="10"/>
          </p:nvPr>
        </p:nvSpPr>
        <p:spPr/>
        <p:txBody>
          <a:bodyPr/>
          <a:lstStyle/>
          <a:p>
            <a:fld id="{D91B2A00-56B1-4FE1-B43D-D6CC06152DAB}" type="datetimeFigureOut">
              <a:rPr lang="en-SG" smtClean="0"/>
              <a:t>26/9/2025</a:t>
            </a:fld>
            <a:endParaRPr lang="en-SG"/>
          </a:p>
        </p:txBody>
      </p:sp>
      <p:sp>
        <p:nvSpPr>
          <p:cNvPr id="5" name="Footer Placeholder 4">
            <a:extLst>
              <a:ext uri="{FF2B5EF4-FFF2-40B4-BE49-F238E27FC236}">
                <a16:creationId xmlns:a16="http://schemas.microsoft.com/office/drawing/2014/main" id="{C7919646-53D4-B7DF-4E8E-ABA831D669E0}"/>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3077CD14-49AE-BA5C-F827-BCF4B761C91D}"/>
              </a:ext>
            </a:extLst>
          </p:cNvPr>
          <p:cNvSpPr>
            <a:spLocks noGrp="1"/>
          </p:cNvSpPr>
          <p:nvPr>
            <p:ph type="sldNum" sz="quarter" idx="12"/>
          </p:nvPr>
        </p:nvSpPr>
        <p:spPr/>
        <p:txBody>
          <a:bodyPr/>
          <a:lstStyle/>
          <a:p>
            <a:fld id="{2BA48856-D2B1-49BE-9D8D-5C1709A766D8}" type="slidenum">
              <a:rPr lang="en-SG" smtClean="0"/>
              <a:t>‹#›</a:t>
            </a:fld>
            <a:endParaRPr lang="en-SG"/>
          </a:p>
        </p:txBody>
      </p:sp>
    </p:spTree>
    <p:extLst>
      <p:ext uri="{BB962C8B-B14F-4D97-AF65-F5344CB8AC3E}">
        <p14:creationId xmlns:p14="http://schemas.microsoft.com/office/powerpoint/2010/main" val="3738775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38678-F137-F009-3DF3-FECFEF01D5DC}"/>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D86D47B1-B3C2-1AAF-A333-4569EE85103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22B0BF51-7BB1-7265-C451-9F4924672731}"/>
              </a:ext>
            </a:extLst>
          </p:cNvPr>
          <p:cNvSpPr>
            <a:spLocks noGrp="1"/>
          </p:cNvSpPr>
          <p:nvPr>
            <p:ph type="dt" sz="half" idx="10"/>
          </p:nvPr>
        </p:nvSpPr>
        <p:spPr/>
        <p:txBody>
          <a:bodyPr/>
          <a:lstStyle/>
          <a:p>
            <a:fld id="{D91B2A00-56B1-4FE1-B43D-D6CC06152DAB}" type="datetimeFigureOut">
              <a:rPr lang="en-SG" smtClean="0"/>
              <a:t>26/9/2025</a:t>
            </a:fld>
            <a:endParaRPr lang="en-SG"/>
          </a:p>
        </p:txBody>
      </p:sp>
      <p:sp>
        <p:nvSpPr>
          <p:cNvPr id="5" name="Footer Placeholder 4">
            <a:extLst>
              <a:ext uri="{FF2B5EF4-FFF2-40B4-BE49-F238E27FC236}">
                <a16:creationId xmlns:a16="http://schemas.microsoft.com/office/drawing/2014/main" id="{EF6E6C05-ECC1-CE3B-77E3-D7748B1DB4C7}"/>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71CE8AA8-2F55-9339-0657-18A3D24EECE5}"/>
              </a:ext>
            </a:extLst>
          </p:cNvPr>
          <p:cNvSpPr>
            <a:spLocks noGrp="1"/>
          </p:cNvSpPr>
          <p:nvPr>
            <p:ph type="sldNum" sz="quarter" idx="12"/>
          </p:nvPr>
        </p:nvSpPr>
        <p:spPr/>
        <p:txBody>
          <a:bodyPr/>
          <a:lstStyle/>
          <a:p>
            <a:fld id="{2BA48856-D2B1-49BE-9D8D-5C1709A766D8}" type="slidenum">
              <a:rPr lang="en-SG" smtClean="0"/>
              <a:t>‹#›</a:t>
            </a:fld>
            <a:endParaRPr lang="en-SG"/>
          </a:p>
        </p:txBody>
      </p:sp>
    </p:spTree>
    <p:extLst>
      <p:ext uri="{BB962C8B-B14F-4D97-AF65-F5344CB8AC3E}">
        <p14:creationId xmlns:p14="http://schemas.microsoft.com/office/powerpoint/2010/main" val="3242331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AB4C7-5973-1EA9-1ED4-F4D027392E1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G"/>
          </a:p>
        </p:txBody>
      </p:sp>
      <p:sp>
        <p:nvSpPr>
          <p:cNvPr id="3" name="Text Placeholder 2">
            <a:extLst>
              <a:ext uri="{FF2B5EF4-FFF2-40B4-BE49-F238E27FC236}">
                <a16:creationId xmlns:a16="http://schemas.microsoft.com/office/drawing/2014/main" id="{809B9BEE-CA5A-518A-C874-0E29F4CA185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F33F6EC-3D28-64CE-6710-B3050FE6EFEA}"/>
              </a:ext>
            </a:extLst>
          </p:cNvPr>
          <p:cNvSpPr>
            <a:spLocks noGrp="1"/>
          </p:cNvSpPr>
          <p:nvPr>
            <p:ph type="dt" sz="half" idx="10"/>
          </p:nvPr>
        </p:nvSpPr>
        <p:spPr/>
        <p:txBody>
          <a:bodyPr/>
          <a:lstStyle/>
          <a:p>
            <a:fld id="{D91B2A00-56B1-4FE1-B43D-D6CC06152DAB}" type="datetimeFigureOut">
              <a:rPr lang="en-SG" smtClean="0"/>
              <a:t>26/9/2025</a:t>
            </a:fld>
            <a:endParaRPr lang="en-SG"/>
          </a:p>
        </p:txBody>
      </p:sp>
      <p:sp>
        <p:nvSpPr>
          <p:cNvPr id="5" name="Footer Placeholder 4">
            <a:extLst>
              <a:ext uri="{FF2B5EF4-FFF2-40B4-BE49-F238E27FC236}">
                <a16:creationId xmlns:a16="http://schemas.microsoft.com/office/drawing/2014/main" id="{4E7C0EE6-90D8-FC45-0BAC-C041C75E5952}"/>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DACADD48-1E87-B609-E41A-591B6194D860}"/>
              </a:ext>
            </a:extLst>
          </p:cNvPr>
          <p:cNvSpPr>
            <a:spLocks noGrp="1"/>
          </p:cNvSpPr>
          <p:nvPr>
            <p:ph type="sldNum" sz="quarter" idx="12"/>
          </p:nvPr>
        </p:nvSpPr>
        <p:spPr/>
        <p:txBody>
          <a:bodyPr/>
          <a:lstStyle/>
          <a:p>
            <a:fld id="{2BA48856-D2B1-49BE-9D8D-5C1709A766D8}" type="slidenum">
              <a:rPr lang="en-SG" smtClean="0"/>
              <a:t>‹#›</a:t>
            </a:fld>
            <a:endParaRPr lang="en-SG"/>
          </a:p>
        </p:txBody>
      </p:sp>
    </p:spTree>
    <p:extLst>
      <p:ext uri="{BB962C8B-B14F-4D97-AF65-F5344CB8AC3E}">
        <p14:creationId xmlns:p14="http://schemas.microsoft.com/office/powerpoint/2010/main" val="15295228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86925-45BA-EE39-4F6C-5978572E3611}"/>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CF903FF0-1FB3-6C99-7F13-E912B67B60D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a:extLst>
              <a:ext uri="{FF2B5EF4-FFF2-40B4-BE49-F238E27FC236}">
                <a16:creationId xmlns:a16="http://schemas.microsoft.com/office/drawing/2014/main" id="{3C67BAC2-E388-375B-9345-C4416539F67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Date Placeholder 4">
            <a:extLst>
              <a:ext uri="{FF2B5EF4-FFF2-40B4-BE49-F238E27FC236}">
                <a16:creationId xmlns:a16="http://schemas.microsoft.com/office/drawing/2014/main" id="{74BF81D3-70EE-AE28-824A-518F7195E0EC}"/>
              </a:ext>
            </a:extLst>
          </p:cNvPr>
          <p:cNvSpPr>
            <a:spLocks noGrp="1"/>
          </p:cNvSpPr>
          <p:nvPr>
            <p:ph type="dt" sz="half" idx="10"/>
          </p:nvPr>
        </p:nvSpPr>
        <p:spPr/>
        <p:txBody>
          <a:bodyPr/>
          <a:lstStyle/>
          <a:p>
            <a:fld id="{D91B2A00-56B1-4FE1-B43D-D6CC06152DAB}" type="datetimeFigureOut">
              <a:rPr lang="en-SG" smtClean="0"/>
              <a:t>26/9/2025</a:t>
            </a:fld>
            <a:endParaRPr lang="en-SG"/>
          </a:p>
        </p:txBody>
      </p:sp>
      <p:sp>
        <p:nvSpPr>
          <p:cNvPr id="6" name="Footer Placeholder 5">
            <a:extLst>
              <a:ext uri="{FF2B5EF4-FFF2-40B4-BE49-F238E27FC236}">
                <a16:creationId xmlns:a16="http://schemas.microsoft.com/office/drawing/2014/main" id="{C4F02F06-5E2C-9692-2495-8856E8153BAB}"/>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D4E6BCB6-89AE-7C26-0C88-3356623D0C5F}"/>
              </a:ext>
            </a:extLst>
          </p:cNvPr>
          <p:cNvSpPr>
            <a:spLocks noGrp="1"/>
          </p:cNvSpPr>
          <p:nvPr>
            <p:ph type="sldNum" sz="quarter" idx="12"/>
          </p:nvPr>
        </p:nvSpPr>
        <p:spPr/>
        <p:txBody>
          <a:bodyPr/>
          <a:lstStyle/>
          <a:p>
            <a:fld id="{2BA48856-D2B1-49BE-9D8D-5C1709A766D8}" type="slidenum">
              <a:rPr lang="en-SG" smtClean="0"/>
              <a:t>‹#›</a:t>
            </a:fld>
            <a:endParaRPr lang="en-SG"/>
          </a:p>
        </p:txBody>
      </p:sp>
    </p:spTree>
    <p:extLst>
      <p:ext uri="{BB962C8B-B14F-4D97-AF65-F5344CB8AC3E}">
        <p14:creationId xmlns:p14="http://schemas.microsoft.com/office/powerpoint/2010/main" val="3734056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6E4E9-172B-630F-1F0C-60C47659A511}"/>
              </a:ext>
            </a:extLst>
          </p:cNvPr>
          <p:cNvSpPr>
            <a:spLocks noGrp="1"/>
          </p:cNvSpPr>
          <p:nvPr>
            <p:ph type="title"/>
          </p:nvPr>
        </p:nvSpPr>
        <p:spPr>
          <a:xfrm>
            <a:off x="839788" y="365125"/>
            <a:ext cx="10515600" cy="1325563"/>
          </a:xfrm>
        </p:spPr>
        <p:txBody>
          <a:bodyPr/>
          <a:lstStyle/>
          <a:p>
            <a:r>
              <a:rPr lang="en-US"/>
              <a:t>Click to edit Master title style</a:t>
            </a:r>
            <a:endParaRPr lang="en-SG"/>
          </a:p>
        </p:txBody>
      </p:sp>
      <p:sp>
        <p:nvSpPr>
          <p:cNvPr id="3" name="Text Placeholder 2">
            <a:extLst>
              <a:ext uri="{FF2B5EF4-FFF2-40B4-BE49-F238E27FC236}">
                <a16:creationId xmlns:a16="http://schemas.microsoft.com/office/drawing/2014/main" id="{0A0F1050-404C-09AE-283F-B3C0B4AB8D4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19D3B5F-5ACD-D7AA-799B-A0B703900E9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Text Placeholder 4">
            <a:extLst>
              <a:ext uri="{FF2B5EF4-FFF2-40B4-BE49-F238E27FC236}">
                <a16:creationId xmlns:a16="http://schemas.microsoft.com/office/drawing/2014/main" id="{84A192E6-6E91-5A96-5577-608A2C75B1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DE3302-3234-5AD3-268B-10D481E2184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7" name="Date Placeholder 6">
            <a:extLst>
              <a:ext uri="{FF2B5EF4-FFF2-40B4-BE49-F238E27FC236}">
                <a16:creationId xmlns:a16="http://schemas.microsoft.com/office/drawing/2014/main" id="{5599AB31-BCCB-5E36-4D03-2614F99801C7}"/>
              </a:ext>
            </a:extLst>
          </p:cNvPr>
          <p:cNvSpPr>
            <a:spLocks noGrp="1"/>
          </p:cNvSpPr>
          <p:nvPr>
            <p:ph type="dt" sz="half" idx="10"/>
          </p:nvPr>
        </p:nvSpPr>
        <p:spPr/>
        <p:txBody>
          <a:bodyPr/>
          <a:lstStyle/>
          <a:p>
            <a:fld id="{D91B2A00-56B1-4FE1-B43D-D6CC06152DAB}" type="datetimeFigureOut">
              <a:rPr lang="en-SG" smtClean="0"/>
              <a:t>26/9/2025</a:t>
            </a:fld>
            <a:endParaRPr lang="en-SG"/>
          </a:p>
        </p:txBody>
      </p:sp>
      <p:sp>
        <p:nvSpPr>
          <p:cNvPr id="8" name="Footer Placeholder 7">
            <a:extLst>
              <a:ext uri="{FF2B5EF4-FFF2-40B4-BE49-F238E27FC236}">
                <a16:creationId xmlns:a16="http://schemas.microsoft.com/office/drawing/2014/main" id="{749A49A4-0ED8-51FB-7572-962E52D31E2D}"/>
              </a:ext>
            </a:extLst>
          </p:cNvPr>
          <p:cNvSpPr>
            <a:spLocks noGrp="1"/>
          </p:cNvSpPr>
          <p:nvPr>
            <p:ph type="ftr" sz="quarter" idx="11"/>
          </p:nvPr>
        </p:nvSpPr>
        <p:spPr/>
        <p:txBody>
          <a:bodyPr/>
          <a:lstStyle/>
          <a:p>
            <a:endParaRPr lang="en-SG"/>
          </a:p>
        </p:txBody>
      </p:sp>
      <p:sp>
        <p:nvSpPr>
          <p:cNvPr id="9" name="Slide Number Placeholder 8">
            <a:extLst>
              <a:ext uri="{FF2B5EF4-FFF2-40B4-BE49-F238E27FC236}">
                <a16:creationId xmlns:a16="http://schemas.microsoft.com/office/drawing/2014/main" id="{B704CB41-7202-139B-A497-1D5EBED191BC}"/>
              </a:ext>
            </a:extLst>
          </p:cNvPr>
          <p:cNvSpPr>
            <a:spLocks noGrp="1"/>
          </p:cNvSpPr>
          <p:nvPr>
            <p:ph type="sldNum" sz="quarter" idx="12"/>
          </p:nvPr>
        </p:nvSpPr>
        <p:spPr/>
        <p:txBody>
          <a:bodyPr/>
          <a:lstStyle/>
          <a:p>
            <a:fld id="{2BA48856-D2B1-49BE-9D8D-5C1709A766D8}" type="slidenum">
              <a:rPr lang="en-SG" smtClean="0"/>
              <a:t>‹#›</a:t>
            </a:fld>
            <a:endParaRPr lang="en-SG"/>
          </a:p>
        </p:txBody>
      </p:sp>
    </p:spTree>
    <p:extLst>
      <p:ext uri="{BB962C8B-B14F-4D97-AF65-F5344CB8AC3E}">
        <p14:creationId xmlns:p14="http://schemas.microsoft.com/office/powerpoint/2010/main" val="39376346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F7266-24D7-A967-3EDE-6BA2D9CA69CF}"/>
              </a:ext>
            </a:extLst>
          </p:cNvPr>
          <p:cNvSpPr>
            <a:spLocks noGrp="1"/>
          </p:cNvSpPr>
          <p:nvPr>
            <p:ph type="title"/>
          </p:nvPr>
        </p:nvSpPr>
        <p:spPr/>
        <p:txBody>
          <a:bodyPr/>
          <a:lstStyle/>
          <a:p>
            <a:r>
              <a:rPr lang="en-US"/>
              <a:t>Click to edit Master title style</a:t>
            </a:r>
            <a:endParaRPr lang="en-SG"/>
          </a:p>
        </p:txBody>
      </p:sp>
      <p:sp>
        <p:nvSpPr>
          <p:cNvPr id="3" name="Date Placeholder 2">
            <a:extLst>
              <a:ext uri="{FF2B5EF4-FFF2-40B4-BE49-F238E27FC236}">
                <a16:creationId xmlns:a16="http://schemas.microsoft.com/office/drawing/2014/main" id="{4255C30E-DD11-37F3-5683-B37EB93306E6}"/>
              </a:ext>
            </a:extLst>
          </p:cNvPr>
          <p:cNvSpPr>
            <a:spLocks noGrp="1"/>
          </p:cNvSpPr>
          <p:nvPr>
            <p:ph type="dt" sz="half" idx="10"/>
          </p:nvPr>
        </p:nvSpPr>
        <p:spPr/>
        <p:txBody>
          <a:bodyPr/>
          <a:lstStyle/>
          <a:p>
            <a:fld id="{D91B2A00-56B1-4FE1-B43D-D6CC06152DAB}" type="datetimeFigureOut">
              <a:rPr lang="en-SG" smtClean="0"/>
              <a:t>26/9/2025</a:t>
            </a:fld>
            <a:endParaRPr lang="en-SG"/>
          </a:p>
        </p:txBody>
      </p:sp>
      <p:sp>
        <p:nvSpPr>
          <p:cNvPr id="4" name="Footer Placeholder 3">
            <a:extLst>
              <a:ext uri="{FF2B5EF4-FFF2-40B4-BE49-F238E27FC236}">
                <a16:creationId xmlns:a16="http://schemas.microsoft.com/office/drawing/2014/main" id="{1AD5CF34-2CB1-A051-DA9F-7077D2AC20C5}"/>
              </a:ext>
            </a:extLst>
          </p:cNvPr>
          <p:cNvSpPr>
            <a:spLocks noGrp="1"/>
          </p:cNvSpPr>
          <p:nvPr>
            <p:ph type="ftr" sz="quarter" idx="11"/>
          </p:nvPr>
        </p:nvSpPr>
        <p:spPr/>
        <p:txBody>
          <a:bodyPr/>
          <a:lstStyle/>
          <a:p>
            <a:endParaRPr lang="en-SG"/>
          </a:p>
        </p:txBody>
      </p:sp>
      <p:sp>
        <p:nvSpPr>
          <p:cNvPr id="5" name="Slide Number Placeholder 4">
            <a:extLst>
              <a:ext uri="{FF2B5EF4-FFF2-40B4-BE49-F238E27FC236}">
                <a16:creationId xmlns:a16="http://schemas.microsoft.com/office/drawing/2014/main" id="{3C2CA5AA-C4B0-68AB-FB39-617276B943AA}"/>
              </a:ext>
            </a:extLst>
          </p:cNvPr>
          <p:cNvSpPr>
            <a:spLocks noGrp="1"/>
          </p:cNvSpPr>
          <p:nvPr>
            <p:ph type="sldNum" sz="quarter" idx="12"/>
          </p:nvPr>
        </p:nvSpPr>
        <p:spPr/>
        <p:txBody>
          <a:bodyPr/>
          <a:lstStyle/>
          <a:p>
            <a:fld id="{2BA48856-D2B1-49BE-9D8D-5C1709A766D8}" type="slidenum">
              <a:rPr lang="en-SG" smtClean="0"/>
              <a:t>‹#›</a:t>
            </a:fld>
            <a:endParaRPr lang="en-SG"/>
          </a:p>
        </p:txBody>
      </p:sp>
    </p:spTree>
    <p:extLst>
      <p:ext uri="{BB962C8B-B14F-4D97-AF65-F5344CB8AC3E}">
        <p14:creationId xmlns:p14="http://schemas.microsoft.com/office/powerpoint/2010/main" val="589909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11402C-B347-E7C2-30A0-B4C238871373}"/>
              </a:ext>
            </a:extLst>
          </p:cNvPr>
          <p:cNvSpPr>
            <a:spLocks noGrp="1"/>
          </p:cNvSpPr>
          <p:nvPr>
            <p:ph type="dt" sz="half" idx="10"/>
          </p:nvPr>
        </p:nvSpPr>
        <p:spPr/>
        <p:txBody>
          <a:bodyPr/>
          <a:lstStyle/>
          <a:p>
            <a:fld id="{D91B2A00-56B1-4FE1-B43D-D6CC06152DAB}" type="datetimeFigureOut">
              <a:rPr lang="en-SG" smtClean="0"/>
              <a:t>26/9/2025</a:t>
            </a:fld>
            <a:endParaRPr lang="en-SG"/>
          </a:p>
        </p:txBody>
      </p:sp>
      <p:sp>
        <p:nvSpPr>
          <p:cNvPr id="3" name="Footer Placeholder 2">
            <a:extLst>
              <a:ext uri="{FF2B5EF4-FFF2-40B4-BE49-F238E27FC236}">
                <a16:creationId xmlns:a16="http://schemas.microsoft.com/office/drawing/2014/main" id="{DA9FBD12-564E-6707-B252-E6F0D28D4BD9}"/>
              </a:ext>
            </a:extLst>
          </p:cNvPr>
          <p:cNvSpPr>
            <a:spLocks noGrp="1"/>
          </p:cNvSpPr>
          <p:nvPr>
            <p:ph type="ftr" sz="quarter" idx="11"/>
          </p:nvPr>
        </p:nvSpPr>
        <p:spPr/>
        <p:txBody>
          <a:bodyPr/>
          <a:lstStyle/>
          <a:p>
            <a:endParaRPr lang="en-SG"/>
          </a:p>
        </p:txBody>
      </p:sp>
      <p:sp>
        <p:nvSpPr>
          <p:cNvPr id="4" name="Slide Number Placeholder 3">
            <a:extLst>
              <a:ext uri="{FF2B5EF4-FFF2-40B4-BE49-F238E27FC236}">
                <a16:creationId xmlns:a16="http://schemas.microsoft.com/office/drawing/2014/main" id="{5B450AF8-BC82-B5C3-10AA-8F2B775046B1}"/>
              </a:ext>
            </a:extLst>
          </p:cNvPr>
          <p:cNvSpPr>
            <a:spLocks noGrp="1"/>
          </p:cNvSpPr>
          <p:nvPr>
            <p:ph type="sldNum" sz="quarter" idx="12"/>
          </p:nvPr>
        </p:nvSpPr>
        <p:spPr/>
        <p:txBody>
          <a:bodyPr/>
          <a:lstStyle/>
          <a:p>
            <a:fld id="{2BA48856-D2B1-49BE-9D8D-5C1709A766D8}" type="slidenum">
              <a:rPr lang="en-SG" smtClean="0"/>
              <a:t>‹#›</a:t>
            </a:fld>
            <a:endParaRPr lang="en-SG"/>
          </a:p>
        </p:txBody>
      </p:sp>
    </p:spTree>
    <p:extLst>
      <p:ext uri="{BB962C8B-B14F-4D97-AF65-F5344CB8AC3E}">
        <p14:creationId xmlns:p14="http://schemas.microsoft.com/office/powerpoint/2010/main" val="33557355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2A0BE-8790-9271-ECA6-2F4E3ACECF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Content Placeholder 2">
            <a:extLst>
              <a:ext uri="{FF2B5EF4-FFF2-40B4-BE49-F238E27FC236}">
                <a16:creationId xmlns:a16="http://schemas.microsoft.com/office/drawing/2014/main" id="{E8ABC21D-B3C2-931C-E1E6-2334CDF1F9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Text Placeholder 3">
            <a:extLst>
              <a:ext uri="{FF2B5EF4-FFF2-40B4-BE49-F238E27FC236}">
                <a16:creationId xmlns:a16="http://schemas.microsoft.com/office/drawing/2014/main" id="{DC9AF3AE-602E-A070-34F1-E478053467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919CDE-F73D-3D20-F673-173C9E596F93}"/>
              </a:ext>
            </a:extLst>
          </p:cNvPr>
          <p:cNvSpPr>
            <a:spLocks noGrp="1"/>
          </p:cNvSpPr>
          <p:nvPr>
            <p:ph type="dt" sz="half" idx="10"/>
          </p:nvPr>
        </p:nvSpPr>
        <p:spPr/>
        <p:txBody>
          <a:bodyPr/>
          <a:lstStyle/>
          <a:p>
            <a:fld id="{D91B2A00-56B1-4FE1-B43D-D6CC06152DAB}" type="datetimeFigureOut">
              <a:rPr lang="en-SG" smtClean="0"/>
              <a:t>26/9/2025</a:t>
            </a:fld>
            <a:endParaRPr lang="en-SG"/>
          </a:p>
        </p:txBody>
      </p:sp>
      <p:sp>
        <p:nvSpPr>
          <p:cNvPr id="6" name="Footer Placeholder 5">
            <a:extLst>
              <a:ext uri="{FF2B5EF4-FFF2-40B4-BE49-F238E27FC236}">
                <a16:creationId xmlns:a16="http://schemas.microsoft.com/office/drawing/2014/main" id="{8AED5A1E-2122-89A2-399B-13B796276A1E}"/>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6957330A-4723-556C-3E4B-0A7B1338A2DD}"/>
              </a:ext>
            </a:extLst>
          </p:cNvPr>
          <p:cNvSpPr>
            <a:spLocks noGrp="1"/>
          </p:cNvSpPr>
          <p:nvPr>
            <p:ph type="sldNum" sz="quarter" idx="12"/>
          </p:nvPr>
        </p:nvSpPr>
        <p:spPr/>
        <p:txBody>
          <a:bodyPr/>
          <a:lstStyle/>
          <a:p>
            <a:fld id="{2BA48856-D2B1-49BE-9D8D-5C1709A766D8}" type="slidenum">
              <a:rPr lang="en-SG" smtClean="0"/>
              <a:t>‹#›</a:t>
            </a:fld>
            <a:endParaRPr lang="en-SG"/>
          </a:p>
        </p:txBody>
      </p:sp>
    </p:spTree>
    <p:extLst>
      <p:ext uri="{BB962C8B-B14F-4D97-AF65-F5344CB8AC3E}">
        <p14:creationId xmlns:p14="http://schemas.microsoft.com/office/powerpoint/2010/main" val="29641967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13D46-9348-9B9D-FDBB-E94D217714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Picture Placeholder 2">
            <a:extLst>
              <a:ext uri="{FF2B5EF4-FFF2-40B4-BE49-F238E27FC236}">
                <a16:creationId xmlns:a16="http://schemas.microsoft.com/office/drawing/2014/main" id="{0CD14195-BD04-69AC-574B-733FB588C5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G"/>
          </a:p>
        </p:txBody>
      </p:sp>
      <p:sp>
        <p:nvSpPr>
          <p:cNvPr id="4" name="Text Placeholder 3">
            <a:extLst>
              <a:ext uri="{FF2B5EF4-FFF2-40B4-BE49-F238E27FC236}">
                <a16:creationId xmlns:a16="http://schemas.microsoft.com/office/drawing/2014/main" id="{B4085BF5-7742-887D-F0C0-40B6374779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4A6A4A-EDF4-8985-CA5F-D325454572EF}"/>
              </a:ext>
            </a:extLst>
          </p:cNvPr>
          <p:cNvSpPr>
            <a:spLocks noGrp="1"/>
          </p:cNvSpPr>
          <p:nvPr>
            <p:ph type="dt" sz="half" idx="10"/>
          </p:nvPr>
        </p:nvSpPr>
        <p:spPr/>
        <p:txBody>
          <a:bodyPr/>
          <a:lstStyle/>
          <a:p>
            <a:fld id="{D91B2A00-56B1-4FE1-B43D-D6CC06152DAB}" type="datetimeFigureOut">
              <a:rPr lang="en-SG" smtClean="0"/>
              <a:t>26/9/2025</a:t>
            </a:fld>
            <a:endParaRPr lang="en-SG"/>
          </a:p>
        </p:txBody>
      </p:sp>
      <p:sp>
        <p:nvSpPr>
          <p:cNvPr id="6" name="Footer Placeholder 5">
            <a:extLst>
              <a:ext uri="{FF2B5EF4-FFF2-40B4-BE49-F238E27FC236}">
                <a16:creationId xmlns:a16="http://schemas.microsoft.com/office/drawing/2014/main" id="{FDE94AE0-F0E2-D98C-AFE0-E6A834BE77B4}"/>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9D1D3D9F-DEAC-98E8-9479-FD0E90FBC317}"/>
              </a:ext>
            </a:extLst>
          </p:cNvPr>
          <p:cNvSpPr>
            <a:spLocks noGrp="1"/>
          </p:cNvSpPr>
          <p:nvPr>
            <p:ph type="sldNum" sz="quarter" idx="12"/>
          </p:nvPr>
        </p:nvSpPr>
        <p:spPr/>
        <p:txBody>
          <a:bodyPr/>
          <a:lstStyle/>
          <a:p>
            <a:fld id="{2BA48856-D2B1-49BE-9D8D-5C1709A766D8}" type="slidenum">
              <a:rPr lang="en-SG" smtClean="0"/>
              <a:t>‹#›</a:t>
            </a:fld>
            <a:endParaRPr lang="en-SG"/>
          </a:p>
        </p:txBody>
      </p:sp>
    </p:spTree>
    <p:extLst>
      <p:ext uri="{BB962C8B-B14F-4D97-AF65-F5344CB8AC3E}">
        <p14:creationId xmlns:p14="http://schemas.microsoft.com/office/powerpoint/2010/main" val="2413490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3CA01-5DC6-9BBB-F9F4-96DABEF23EB5}"/>
              </a:ext>
            </a:extLst>
          </p:cNvPr>
          <p:cNvSpPr>
            <a:spLocks noGrp="1"/>
          </p:cNvSpPr>
          <p:nvPr>
            <p:ph type="title"/>
          </p:nvPr>
        </p:nvSpPr>
        <p:spPr/>
        <p:txBody>
          <a:bodyPr/>
          <a:lstStyle/>
          <a:p>
            <a:r>
              <a:rPr lang="en-US"/>
              <a:t>Click to edit Master title style</a:t>
            </a:r>
            <a:endParaRPr lang="en-SG"/>
          </a:p>
        </p:txBody>
      </p:sp>
      <p:sp>
        <p:nvSpPr>
          <p:cNvPr id="3" name="Vertical Text Placeholder 2">
            <a:extLst>
              <a:ext uri="{FF2B5EF4-FFF2-40B4-BE49-F238E27FC236}">
                <a16:creationId xmlns:a16="http://schemas.microsoft.com/office/drawing/2014/main" id="{9C3F535F-4CD3-0199-1C6A-FC37B767121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1E4C1966-8720-8FB9-EF85-AE28625E0BB5}"/>
              </a:ext>
            </a:extLst>
          </p:cNvPr>
          <p:cNvSpPr>
            <a:spLocks noGrp="1"/>
          </p:cNvSpPr>
          <p:nvPr>
            <p:ph type="dt" sz="half" idx="10"/>
          </p:nvPr>
        </p:nvSpPr>
        <p:spPr/>
        <p:txBody>
          <a:bodyPr/>
          <a:lstStyle/>
          <a:p>
            <a:fld id="{D91B2A00-56B1-4FE1-B43D-D6CC06152DAB}" type="datetimeFigureOut">
              <a:rPr lang="en-SG" smtClean="0"/>
              <a:t>26/9/2025</a:t>
            </a:fld>
            <a:endParaRPr lang="en-SG"/>
          </a:p>
        </p:txBody>
      </p:sp>
      <p:sp>
        <p:nvSpPr>
          <p:cNvPr id="5" name="Footer Placeholder 4">
            <a:extLst>
              <a:ext uri="{FF2B5EF4-FFF2-40B4-BE49-F238E27FC236}">
                <a16:creationId xmlns:a16="http://schemas.microsoft.com/office/drawing/2014/main" id="{72ED5213-5F46-57F3-EB76-872493112AA8}"/>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D46631BD-6A2E-E78A-B61E-F8FB647A282D}"/>
              </a:ext>
            </a:extLst>
          </p:cNvPr>
          <p:cNvSpPr>
            <a:spLocks noGrp="1"/>
          </p:cNvSpPr>
          <p:nvPr>
            <p:ph type="sldNum" sz="quarter" idx="12"/>
          </p:nvPr>
        </p:nvSpPr>
        <p:spPr/>
        <p:txBody>
          <a:bodyPr/>
          <a:lstStyle/>
          <a:p>
            <a:fld id="{2BA48856-D2B1-49BE-9D8D-5C1709A766D8}" type="slidenum">
              <a:rPr lang="en-SG" smtClean="0"/>
              <a:t>‹#›</a:t>
            </a:fld>
            <a:endParaRPr lang="en-SG"/>
          </a:p>
        </p:txBody>
      </p:sp>
    </p:spTree>
    <p:extLst>
      <p:ext uri="{BB962C8B-B14F-4D97-AF65-F5344CB8AC3E}">
        <p14:creationId xmlns:p14="http://schemas.microsoft.com/office/powerpoint/2010/main" val="3585642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10561BB-BEF7-2E78-B5CB-214671C88B1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SG"/>
          </a:p>
        </p:txBody>
      </p:sp>
      <p:sp>
        <p:nvSpPr>
          <p:cNvPr id="3" name="Vertical Text Placeholder 2">
            <a:extLst>
              <a:ext uri="{FF2B5EF4-FFF2-40B4-BE49-F238E27FC236}">
                <a16:creationId xmlns:a16="http://schemas.microsoft.com/office/drawing/2014/main" id="{08A86659-62AF-EB9E-4A06-D37D0F047E8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F77542AE-6927-EE27-F235-1CDC7226E031}"/>
              </a:ext>
            </a:extLst>
          </p:cNvPr>
          <p:cNvSpPr>
            <a:spLocks noGrp="1"/>
          </p:cNvSpPr>
          <p:nvPr>
            <p:ph type="dt" sz="half" idx="10"/>
          </p:nvPr>
        </p:nvSpPr>
        <p:spPr/>
        <p:txBody>
          <a:bodyPr/>
          <a:lstStyle/>
          <a:p>
            <a:fld id="{D91B2A00-56B1-4FE1-B43D-D6CC06152DAB}" type="datetimeFigureOut">
              <a:rPr lang="en-SG" smtClean="0"/>
              <a:t>26/9/2025</a:t>
            </a:fld>
            <a:endParaRPr lang="en-SG"/>
          </a:p>
        </p:txBody>
      </p:sp>
      <p:sp>
        <p:nvSpPr>
          <p:cNvPr id="5" name="Footer Placeholder 4">
            <a:extLst>
              <a:ext uri="{FF2B5EF4-FFF2-40B4-BE49-F238E27FC236}">
                <a16:creationId xmlns:a16="http://schemas.microsoft.com/office/drawing/2014/main" id="{9E4C9BC8-F78C-4312-1600-92006C88E7B9}"/>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A03B255F-34CE-2314-FB4E-1C39271BE158}"/>
              </a:ext>
            </a:extLst>
          </p:cNvPr>
          <p:cNvSpPr>
            <a:spLocks noGrp="1"/>
          </p:cNvSpPr>
          <p:nvPr>
            <p:ph type="sldNum" sz="quarter" idx="12"/>
          </p:nvPr>
        </p:nvSpPr>
        <p:spPr/>
        <p:txBody>
          <a:bodyPr/>
          <a:lstStyle/>
          <a:p>
            <a:fld id="{2BA48856-D2B1-49BE-9D8D-5C1709A766D8}" type="slidenum">
              <a:rPr lang="en-SG" smtClean="0"/>
              <a:t>‹#›</a:t>
            </a:fld>
            <a:endParaRPr lang="en-SG"/>
          </a:p>
        </p:txBody>
      </p:sp>
    </p:spTree>
    <p:extLst>
      <p:ext uri="{BB962C8B-B14F-4D97-AF65-F5344CB8AC3E}">
        <p14:creationId xmlns:p14="http://schemas.microsoft.com/office/powerpoint/2010/main" val="1777651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90E0260-718E-896D-D96B-9AC48270F86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G"/>
          </a:p>
        </p:txBody>
      </p:sp>
      <p:sp>
        <p:nvSpPr>
          <p:cNvPr id="3" name="Text Placeholder 2">
            <a:extLst>
              <a:ext uri="{FF2B5EF4-FFF2-40B4-BE49-F238E27FC236}">
                <a16:creationId xmlns:a16="http://schemas.microsoft.com/office/drawing/2014/main" id="{0E790F2A-121A-D68D-CD08-AC3C2C60FD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563D6526-34C3-BCF4-4860-C05C22CA9F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1B2A00-56B1-4FE1-B43D-D6CC06152DAB}" type="datetimeFigureOut">
              <a:rPr lang="en-SG" smtClean="0"/>
              <a:t>26/9/2025</a:t>
            </a:fld>
            <a:endParaRPr lang="en-SG"/>
          </a:p>
        </p:txBody>
      </p:sp>
      <p:sp>
        <p:nvSpPr>
          <p:cNvPr id="5" name="Footer Placeholder 4">
            <a:extLst>
              <a:ext uri="{FF2B5EF4-FFF2-40B4-BE49-F238E27FC236}">
                <a16:creationId xmlns:a16="http://schemas.microsoft.com/office/drawing/2014/main" id="{41FA9DB1-E68F-CB0D-3E5E-5A933F2E02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G"/>
          </a:p>
        </p:txBody>
      </p:sp>
      <p:sp>
        <p:nvSpPr>
          <p:cNvPr id="6" name="Slide Number Placeholder 5">
            <a:extLst>
              <a:ext uri="{FF2B5EF4-FFF2-40B4-BE49-F238E27FC236}">
                <a16:creationId xmlns:a16="http://schemas.microsoft.com/office/drawing/2014/main" id="{F615F1F9-8EC8-30A8-D3CF-A702768DA64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A48856-D2B1-49BE-9D8D-5C1709A766D8}" type="slidenum">
              <a:rPr lang="en-SG" smtClean="0"/>
              <a:t>‹#›</a:t>
            </a:fld>
            <a:endParaRPr lang="en-SG"/>
          </a:p>
        </p:txBody>
      </p:sp>
    </p:spTree>
    <p:extLst>
      <p:ext uri="{BB962C8B-B14F-4D97-AF65-F5344CB8AC3E}">
        <p14:creationId xmlns:p14="http://schemas.microsoft.com/office/powerpoint/2010/main" val="35295373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278897-6370-4A7B-9F6D-1BBECE5AA098}"/>
              </a:ext>
            </a:extLst>
          </p:cNvPr>
          <p:cNvSpPr>
            <a:spLocks noGrp="1"/>
          </p:cNvSpPr>
          <p:nvPr>
            <p:ph idx="1"/>
          </p:nvPr>
        </p:nvSpPr>
        <p:spPr>
          <a:xfrm>
            <a:off x="383303" y="1127464"/>
            <a:ext cx="11220118" cy="5049499"/>
          </a:xfrm>
        </p:spPr>
        <p:txBody>
          <a:bodyPr>
            <a:normAutofit fontScale="92500" lnSpcReduction="10000"/>
          </a:bodyPr>
          <a:lstStyle/>
          <a:p>
            <a:pPr marL="342900" indent="-342900">
              <a:buFont typeface="+mj-lt"/>
              <a:buAutoNum type="arabicPeriod"/>
            </a:pPr>
            <a:r>
              <a:rPr lang="en-US" sz="1800" dirty="0">
                <a:latin typeface="Aptos" panose="020B0004020202020204" pitchFamily="34" charset="0"/>
              </a:rPr>
              <a:t>This template serves as a guide for applicants to the Global Innovation Challenge Cycle 5. Applicants must submit a proposal detailing a research project for the development, testing and validation of their proposed solution. All submissions must address the following essential components:</a:t>
            </a:r>
          </a:p>
          <a:p>
            <a:pPr marL="800100" lvl="1" indent="-342900">
              <a:buFont typeface="+mj-lt"/>
              <a:buAutoNum type="alphaLcPeriod"/>
            </a:pPr>
            <a:r>
              <a:rPr lang="en-US" sz="1800" dirty="0">
                <a:latin typeface="Aptos" panose="020B0004020202020204" pitchFamily="34" charset="0"/>
              </a:rPr>
              <a:t>Objectives</a:t>
            </a:r>
          </a:p>
          <a:p>
            <a:pPr marL="800100" lvl="1" indent="-342900">
              <a:buFont typeface="+mj-lt"/>
              <a:buAutoNum type="alphaLcPeriod"/>
            </a:pPr>
            <a:r>
              <a:rPr lang="en-US" sz="1800" dirty="0">
                <a:latin typeface="Aptos" panose="020B0004020202020204" pitchFamily="34" charset="0"/>
              </a:rPr>
              <a:t>Features and Specifications</a:t>
            </a:r>
          </a:p>
          <a:p>
            <a:pPr marL="800100" lvl="1" indent="-342900">
              <a:buFont typeface="+mj-lt"/>
              <a:buAutoNum type="alphaLcPeriod"/>
            </a:pPr>
            <a:r>
              <a:rPr lang="en-US" sz="1800" dirty="0">
                <a:latin typeface="Aptos" panose="020B0004020202020204" pitchFamily="34" charset="0"/>
              </a:rPr>
              <a:t>Approach and Methodology</a:t>
            </a:r>
          </a:p>
          <a:p>
            <a:pPr marL="800100" lvl="1" indent="-342900">
              <a:buFont typeface="+mj-lt"/>
              <a:buAutoNum type="alphaLcPeriod"/>
            </a:pPr>
            <a:r>
              <a:rPr lang="en-US" sz="1800" dirty="0">
                <a:latin typeface="Aptos" panose="020B0004020202020204" pitchFamily="34" charset="0"/>
              </a:rPr>
              <a:t>Deliverables</a:t>
            </a:r>
          </a:p>
          <a:p>
            <a:pPr marL="800100" lvl="1" indent="-342900">
              <a:buFont typeface="+mj-lt"/>
              <a:buAutoNum type="alphaLcPeriod"/>
            </a:pPr>
            <a:r>
              <a:rPr lang="en-US" sz="1800" dirty="0">
                <a:latin typeface="Aptos" panose="020B0004020202020204" pitchFamily="34" charset="0"/>
              </a:rPr>
              <a:t>Track Record</a:t>
            </a:r>
          </a:p>
          <a:p>
            <a:pPr marL="800100" lvl="1" indent="-342900">
              <a:buFont typeface="+mj-lt"/>
              <a:buAutoNum type="alphaLcPeriod"/>
            </a:pPr>
            <a:r>
              <a:rPr lang="en-US" sz="1800" dirty="0">
                <a:latin typeface="Aptos" panose="020B0004020202020204" pitchFamily="34" charset="0"/>
              </a:rPr>
              <a:t>Technology Landscape</a:t>
            </a:r>
          </a:p>
          <a:p>
            <a:pPr marL="800100" lvl="1" indent="-342900">
              <a:buFont typeface="+mj-lt"/>
              <a:buAutoNum type="alphaLcPeriod"/>
            </a:pPr>
            <a:r>
              <a:rPr lang="en-US" sz="1800" dirty="0">
                <a:latin typeface="Aptos" panose="020B0004020202020204" pitchFamily="34" charset="0"/>
              </a:rPr>
              <a:t>Project Team</a:t>
            </a:r>
          </a:p>
          <a:p>
            <a:pPr marL="800100" lvl="1" indent="-342900">
              <a:buFont typeface="+mj-lt"/>
              <a:buAutoNum type="alphaLcPeriod"/>
            </a:pPr>
            <a:r>
              <a:rPr lang="en-US" sz="1800" dirty="0">
                <a:latin typeface="Aptos" panose="020B0004020202020204" pitchFamily="34" charset="0"/>
              </a:rPr>
              <a:t>Impact</a:t>
            </a:r>
          </a:p>
          <a:p>
            <a:pPr marL="800100" lvl="1" indent="-342900">
              <a:buFont typeface="+mj-lt"/>
              <a:buAutoNum type="alphaLcPeriod"/>
            </a:pPr>
            <a:r>
              <a:rPr lang="en-US" sz="1800" dirty="0">
                <a:latin typeface="Aptos" panose="020B0004020202020204" pitchFamily="34" charset="0"/>
              </a:rPr>
              <a:t>Budget</a:t>
            </a:r>
          </a:p>
          <a:p>
            <a:pPr marL="800100" lvl="1" indent="-342900">
              <a:buFont typeface="+mj-lt"/>
              <a:buAutoNum type="alphaLcPeriod"/>
            </a:pPr>
            <a:r>
              <a:rPr lang="en-US" sz="1800" dirty="0">
                <a:latin typeface="Aptos" panose="020B0004020202020204" pitchFamily="34" charset="0"/>
              </a:rPr>
              <a:t>Timeline</a:t>
            </a:r>
          </a:p>
          <a:p>
            <a:pPr marL="342900" indent="-342900">
              <a:buFont typeface="+mj-lt"/>
              <a:buAutoNum type="arabicPeriod"/>
            </a:pPr>
            <a:r>
              <a:rPr lang="en-US" sz="1800" dirty="0">
                <a:latin typeface="Aptos" panose="020B0004020202020204" pitchFamily="34" charset="0"/>
              </a:rPr>
              <a:t>Applicants may modify the slide format to optimally present content for each component.</a:t>
            </a:r>
          </a:p>
          <a:p>
            <a:pPr marL="342900" indent="-342900">
              <a:buFont typeface="+mj-lt"/>
              <a:buAutoNum type="arabicPeriod"/>
            </a:pPr>
            <a:r>
              <a:rPr lang="en-US" sz="1800" dirty="0">
                <a:latin typeface="Aptos" panose="020B0004020202020204" pitchFamily="34" charset="0"/>
              </a:rPr>
              <a:t>All submissions will be evaluated against the following criteria: (1) Excellent science and cutting-edge technology; (2) Significant economic or social benefits; (3) Robust management and governance; (4) Reasonableness of the proposed budget.</a:t>
            </a:r>
          </a:p>
          <a:p>
            <a:pPr marL="342900" indent="-342900">
              <a:buFont typeface="+mj-lt"/>
              <a:buAutoNum type="arabicPeriod"/>
            </a:pPr>
            <a:r>
              <a:rPr lang="en-US" sz="1800" dirty="0">
                <a:latin typeface="Aptos" panose="020B0004020202020204" pitchFamily="34" charset="0"/>
              </a:rPr>
              <a:t>Please note that PUB reserves the right to accept or decline any proposal, and all applicants shall respect PUB's final decision.</a:t>
            </a:r>
            <a:endParaRPr lang="en-US" sz="1400" dirty="0">
              <a:latin typeface="Aptos" panose="020B0004020202020204" pitchFamily="34" charset="0"/>
            </a:endParaRPr>
          </a:p>
          <a:p>
            <a:pPr lvl="1"/>
            <a:endParaRPr lang="en-US" sz="1400" dirty="0">
              <a:latin typeface="Aptos" panose="020B0004020202020204" pitchFamily="34" charset="0"/>
            </a:endParaRPr>
          </a:p>
          <a:p>
            <a:pPr lvl="1"/>
            <a:endParaRPr lang="en-US" sz="1400" dirty="0">
              <a:latin typeface="Aptos" panose="020B0004020202020204" pitchFamily="34" charset="0"/>
            </a:endParaRPr>
          </a:p>
          <a:p>
            <a:pPr lvl="1"/>
            <a:endParaRPr lang="en-US" sz="1400" dirty="0">
              <a:latin typeface="Aptos" panose="020B0004020202020204" pitchFamily="34" charset="0"/>
            </a:endParaRPr>
          </a:p>
          <a:p>
            <a:pPr lvl="1"/>
            <a:endParaRPr lang="en-US" sz="1400" dirty="0">
              <a:latin typeface="Aptos" panose="020B0004020202020204" pitchFamily="34" charset="0"/>
            </a:endParaRPr>
          </a:p>
          <a:p>
            <a:pPr lvl="1"/>
            <a:endParaRPr lang="en-US" sz="1400" dirty="0">
              <a:latin typeface="Aptos" panose="020B0004020202020204" pitchFamily="34" charset="0"/>
            </a:endParaRPr>
          </a:p>
          <a:p>
            <a:pPr lvl="1"/>
            <a:endParaRPr lang="en-US" sz="1400" dirty="0">
              <a:latin typeface="Aptos" panose="020B0004020202020204" pitchFamily="34" charset="0"/>
            </a:endParaRPr>
          </a:p>
          <a:p>
            <a:endParaRPr lang="en-SG" sz="1800" dirty="0">
              <a:latin typeface="Aptos" panose="020B0004020202020204" pitchFamily="34" charset="0"/>
            </a:endParaRPr>
          </a:p>
        </p:txBody>
      </p:sp>
      <p:sp>
        <p:nvSpPr>
          <p:cNvPr id="4" name="Title 1">
            <a:extLst>
              <a:ext uri="{FF2B5EF4-FFF2-40B4-BE49-F238E27FC236}">
                <a16:creationId xmlns:a16="http://schemas.microsoft.com/office/drawing/2014/main" id="{19148161-9556-D68D-7B54-54986E4EF144}"/>
              </a:ext>
            </a:extLst>
          </p:cNvPr>
          <p:cNvSpPr txBox="1">
            <a:spLocks/>
          </p:cNvSpPr>
          <p:nvPr/>
        </p:nvSpPr>
        <p:spPr bwMode="auto">
          <a:xfrm>
            <a:off x="383304" y="131896"/>
            <a:ext cx="11524917" cy="751582"/>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127" tIns="45577" rIns="91127" bIns="45577" anchor="ctr"/>
          <a:lstStyle>
            <a:lvl1pPr eaLnBrk="0" hangingPunct="0">
              <a:defRPr sz="2500">
                <a:solidFill>
                  <a:schemeClr val="tx1"/>
                </a:solidFill>
                <a:latin typeface="Arial" charset="0"/>
                <a:cs typeface="Arial" charset="0"/>
              </a:defRPr>
            </a:lvl1pPr>
            <a:lvl2pPr marL="742950" indent="-285750" eaLnBrk="0" hangingPunct="0">
              <a:defRPr sz="2500">
                <a:solidFill>
                  <a:schemeClr val="tx1"/>
                </a:solidFill>
                <a:latin typeface="Arial" charset="0"/>
                <a:cs typeface="Arial" charset="0"/>
              </a:defRPr>
            </a:lvl2pPr>
            <a:lvl3pPr marL="1143000" indent="-228600" eaLnBrk="0" hangingPunct="0">
              <a:defRPr sz="2500">
                <a:solidFill>
                  <a:schemeClr val="tx1"/>
                </a:solidFill>
                <a:latin typeface="Arial" charset="0"/>
                <a:cs typeface="Arial" charset="0"/>
              </a:defRPr>
            </a:lvl3pPr>
            <a:lvl4pPr marL="1600200" indent="-228600" eaLnBrk="0" hangingPunct="0">
              <a:defRPr sz="2500">
                <a:solidFill>
                  <a:schemeClr val="tx1"/>
                </a:solidFill>
                <a:latin typeface="Arial" charset="0"/>
                <a:cs typeface="Arial" charset="0"/>
              </a:defRPr>
            </a:lvl4pPr>
            <a:lvl5pPr marL="2057400" indent="-228600" eaLnBrk="0" hangingPunct="0">
              <a:defRPr sz="2500">
                <a:solidFill>
                  <a:schemeClr val="tx1"/>
                </a:solidFill>
                <a:latin typeface="Arial" charset="0"/>
                <a:cs typeface="Arial" charset="0"/>
              </a:defRPr>
            </a:lvl5pPr>
            <a:lvl6pPr marL="2514600" indent="-228600" defTabSz="1276350" eaLnBrk="0" fontAlgn="base" hangingPunct="0">
              <a:spcBef>
                <a:spcPct val="0"/>
              </a:spcBef>
              <a:spcAft>
                <a:spcPct val="0"/>
              </a:spcAft>
              <a:defRPr sz="2500">
                <a:solidFill>
                  <a:schemeClr val="tx1"/>
                </a:solidFill>
                <a:latin typeface="Arial" charset="0"/>
                <a:cs typeface="Arial" charset="0"/>
              </a:defRPr>
            </a:lvl6pPr>
            <a:lvl7pPr marL="2971800" indent="-228600" defTabSz="1276350" eaLnBrk="0" fontAlgn="base" hangingPunct="0">
              <a:spcBef>
                <a:spcPct val="0"/>
              </a:spcBef>
              <a:spcAft>
                <a:spcPct val="0"/>
              </a:spcAft>
              <a:defRPr sz="2500">
                <a:solidFill>
                  <a:schemeClr val="tx1"/>
                </a:solidFill>
                <a:latin typeface="Arial" charset="0"/>
                <a:cs typeface="Arial" charset="0"/>
              </a:defRPr>
            </a:lvl7pPr>
            <a:lvl8pPr marL="3429000" indent="-228600" defTabSz="1276350" eaLnBrk="0" fontAlgn="base" hangingPunct="0">
              <a:spcBef>
                <a:spcPct val="0"/>
              </a:spcBef>
              <a:spcAft>
                <a:spcPct val="0"/>
              </a:spcAft>
              <a:defRPr sz="2500">
                <a:solidFill>
                  <a:schemeClr val="tx1"/>
                </a:solidFill>
                <a:latin typeface="Arial" charset="0"/>
                <a:cs typeface="Arial" charset="0"/>
              </a:defRPr>
            </a:lvl8pPr>
            <a:lvl9pPr marL="3886200" indent="-228600" defTabSz="1276350" eaLnBrk="0" fontAlgn="base" hangingPunct="0">
              <a:spcBef>
                <a:spcPct val="0"/>
              </a:spcBef>
              <a:spcAft>
                <a:spcPct val="0"/>
              </a:spcAft>
              <a:defRPr sz="2500">
                <a:solidFill>
                  <a:schemeClr val="tx1"/>
                </a:solidFill>
                <a:latin typeface="Arial" charset="0"/>
                <a:cs typeface="Arial" charset="0"/>
              </a:defRPr>
            </a:lvl9pPr>
          </a:lstStyle>
          <a:p>
            <a:pPr algn="ctr"/>
            <a:r>
              <a:rPr lang="en-US" sz="2400" b="1" dirty="0">
                <a:solidFill>
                  <a:schemeClr val="bg1"/>
                </a:solidFill>
                <a:latin typeface="Aptos" panose="020B0004020202020204" pitchFamily="34" charset="0"/>
              </a:rPr>
              <a:t>Instructions</a:t>
            </a:r>
          </a:p>
        </p:txBody>
      </p:sp>
      <p:sp>
        <p:nvSpPr>
          <p:cNvPr id="2" name="Rectangle 1">
            <a:extLst>
              <a:ext uri="{FF2B5EF4-FFF2-40B4-BE49-F238E27FC236}">
                <a16:creationId xmlns:a16="http://schemas.microsoft.com/office/drawing/2014/main" id="{CEFA23EB-EC82-3C89-3503-90E172736CDC}"/>
              </a:ext>
            </a:extLst>
          </p:cNvPr>
          <p:cNvSpPr/>
          <p:nvPr/>
        </p:nvSpPr>
        <p:spPr>
          <a:xfrm>
            <a:off x="8534400" y="0"/>
            <a:ext cx="3657600" cy="103632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G" b="1" dirty="0">
                <a:latin typeface="Aptos" panose="020B0004020202020204" pitchFamily="34" charset="0"/>
              </a:rPr>
              <a:t>DO NOT INCLUDE THIS SLIDE IN YOUR SUBMISSION</a:t>
            </a:r>
          </a:p>
        </p:txBody>
      </p:sp>
    </p:spTree>
    <p:extLst>
      <p:ext uri="{BB962C8B-B14F-4D97-AF65-F5344CB8AC3E}">
        <p14:creationId xmlns:p14="http://schemas.microsoft.com/office/powerpoint/2010/main" val="2641630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7">
            <a:extLst>
              <a:ext uri="{FF2B5EF4-FFF2-40B4-BE49-F238E27FC236}">
                <a16:creationId xmlns:a16="http://schemas.microsoft.com/office/drawing/2014/main" id="{86F3E05F-8DC5-D61B-DD54-0278A042979C}"/>
              </a:ext>
            </a:extLst>
          </p:cNvPr>
          <p:cNvGraphicFramePr>
            <a:graphicFrameLocks/>
          </p:cNvGraphicFramePr>
          <p:nvPr>
            <p:extLst>
              <p:ext uri="{D42A27DB-BD31-4B8C-83A1-F6EECF244321}">
                <p14:modId xmlns:p14="http://schemas.microsoft.com/office/powerpoint/2010/main" val="2930978420"/>
              </p:ext>
            </p:extLst>
          </p:nvPr>
        </p:nvGraphicFramePr>
        <p:xfrm>
          <a:off x="383303" y="1066173"/>
          <a:ext cx="11425393" cy="5275440"/>
        </p:xfrm>
        <a:graphic>
          <a:graphicData uri="http://schemas.openxmlformats.org/drawingml/2006/table">
            <a:tbl>
              <a:tblPr firstRow="1" bandRow="1">
                <a:tableStyleId>{5940675A-B579-460E-94D1-54222C63F5DA}</a:tableStyleId>
              </a:tblPr>
              <a:tblGrid>
                <a:gridCol w="3210982">
                  <a:extLst>
                    <a:ext uri="{9D8B030D-6E8A-4147-A177-3AD203B41FA5}">
                      <a16:colId xmlns:a16="http://schemas.microsoft.com/office/drawing/2014/main" val="3481148745"/>
                    </a:ext>
                  </a:extLst>
                </a:gridCol>
                <a:gridCol w="8214411">
                  <a:extLst>
                    <a:ext uri="{9D8B030D-6E8A-4147-A177-3AD203B41FA5}">
                      <a16:colId xmlns:a16="http://schemas.microsoft.com/office/drawing/2014/main" val="859351510"/>
                    </a:ext>
                  </a:extLst>
                </a:gridCol>
              </a:tblGrid>
              <a:tr h="612000">
                <a:tc>
                  <a:txBody>
                    <a:bodyPr/>
                    <a:lstStyle/>
                    <a:p>
                      <a:r>
                        <a:rPr lang="en-US" altLang="zh-SG" sz="1800" b="1" dirty="0">
                          <a:solidFill>
                            <a:schemeClr val="tx1"/>
                          </a:solidFill>
                          <a:latin typeface="Aptos" panose="020B0004020202020204" pitchFamily="34" charset="0"/>
                        </a:rPr>
                        <a:t>Host Institution &amp; Country:</a:t>
                      </a:r>
                      <a:endParaRPr lang="zh-SG" altLang="en-US" sz="1800" b="1" dirty="0">
                        <a:solidFill>
                          <a:schemeClr val="tx1"/>
                        </a:solidFill>
                        <a:latin typeface="Aptos" panose="020B0004020202020204" pitchFamily="34" charset="0"/>
                      </a:endParaRPr>
                    </a:p>
                  </a:txBody>
                  <a:tcPr/>
                </a:tc>
                <a:tc>
                  <a:txBody>
                    <a:bodyPr/>
                    <a:lstStyle/>
                    <a:p>
                      <a:r>
                        <a:rPr lang="en-US" sz="1800" b="0" i="0" u="none" strike="noStrike" kern="1200" baseline="0" dirty="0">
                          <a:solidFill>
                            <a:schemeClr val="tx1"/>
                          </a:solidFill>
                          <a:latin typeface="Aptos" panose="020B0004020202020204" pitchFamily="34" charset="0"/>
                          <a:ea typeface="+mn-ea"/>
                          <a:cs typeface="+mn-cs"/>
                        </a:rPr>
                        <a:t>[Insert registered name and country of host institution]</a:t>
                      </a:r>
                    </a:p>
                  </a:txBody>
                  <a:tcPr/>
                </a:tc>
                <a:extLst>
                  <a:ext uri="{0D108BD9-81ED-4DB2-BD59-A6C34878D82A}">
                    <a16:rowId xmlns:a16="http://schemas.microsoft.com/office/drawing/2014/main" val="1632440998"/>
                  </a:ext>
                </a:extLst>
              </a:tr>
              <a:tr h="612000">
                <a:tc>
                  <a:txBody>
                    <a:bodyPr/>
                    <a:lstStyle/>
                    <a:p>
                      <a:r>
                        <a:rPr lang="en-US" altLang="zh-SG" sz="1800" b="1" dirty="0">
                          <a:solidFill>
                            <a:schemeClr val="tx1"/>
                          </a:solidFill>
                          <a:latin typeface="Aptos" panose="020B0004020202020204" pitchFamily="34" charset="0"/>
                        </a:rPr>
                        <a:t>Parent Company &amp; Country </a:t>
                      </a:r>
                      <a:br>
                        <a:rPr lang="en-US" altLang="zh-SG" sz="1800" b="1" dirty="0">
                          <a:solidFill>
                            <a:schemeClr val="tx1"/>
                          </a:solidFill>
                          <a:latin typeface="Aptos" panose="020B0004020202020204" pitchFamily="34" charset="0"/>
                        </a:rPr>
                      </a:br>
                      <a:r>
                        <a:rPr lang="en-US" altLang="zh-SG" sz="1800" b="0" dirty="0">
                          <a:solidFill>
                            <a:schemeClr val="tx1"/>
                          </a:solidFill>
                          <a:latin typeface="Aptos" panose="020B0004020202020204" pitchFamily="34" charset="0"/>
                        </a:rPr>
                        <a:t>(If Applicable)</a:t>
                      </a:r>
                      <a:r>
                        <a:rPr lang="en-US" altLang="zh-SG" sz="1800" b="1" dirty="0">
                          <a:solidFill>
                            <a:schemeClr val="tx1"/>
                          </a:solidFill>
                          <a:latin typeface="Aptos" panose="020B0004020202020204" pitchFamily="34" charset="0"/>
                        </a:rPr>
                        <a:t>:	</a:t>
                      </a:r>
                      <a:endParaRPr lang="zh-SG" altLang="en-US" sz="1800" b="1" dirty="0">
                        <a:solidFill>
                          <a:schemeClr val="tx1"/>
                        </a:solidFill>
                        <a:latin typeface="Aptos" panose="020B00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Aptos" panose="020B0004020202020204" pitchFamily="34" charset="0"/>
                          <a:ea typeface="+mn-ea"/>
                          <a:cs typeface="+mn-cs"/>
                        </a:rPr>
                        <a:t>[Insert registered name and country of parent company]</a:t>
                      </a:r>
                    </a:p>
                    <a:p>
                      <a:endParaRPr lang="en-US" sz="1800" b="0" i="0" u="none" strike="noStrike" kern="1200" baseline="0" dirty="0">
                        <a:solidFill>
                          <a:schemeClr val="tx1"/>
                        </a:solidFill>
                        <a:latin typeface="Aptos" panose="020B0004020202020204" pitchFamily="34" charset="0"/>
                        <a:ea typeface="+mn-ea"/>
                        <a:cs typeface="+mn-cs"/>
                      </a:endParaRPr>
                    </a:p>
                  </a:txBody>
                  <a:tcPr/>
                </a:tc>
                <a:extLst>
                  <a:ext uri="{0D108BD9-81ED-4DB2-BD59-A6C34878D82A}">
                    <a16:rowId xmlns:a16="http://schemas.microsoft.com/office/drawing/2014/main" val="441735226"/>
                  </a:ext>
                </a:extLst>
              </a:tr>
              <a:tr h="349714">
                <a:tc>
                  <a:txBody>
                    <a:bodyPr/>
                    <a:lstStyle/>
                    <a:p>
                      <a:r>
                        <a:rPr lang="en-US" altLang="zh-SG" sz="1800" b="1" dirty="0">
                          <a:solidFill>
                            <a:schemeClr val="tx1"/>
                          </a:solidFill>
                          <a:latin typeface="Aptos" panose="020B0004020202020204" pitchFamily="34" charset="0"/>
                        </a:rPr>
                        <a:t>Lead Principal Investigator: </a:t>
                      </a:r>
                      <a:endParaRPr lang="zh-SG" altLang="en-US" sz="1800" b="1" dirty="0">
                        <a:solidFill>
                          <a:schemeClr val="tx1"/>
                        </a:solidFill>
                        <a:latin typeface="Aptos" panose="020B0004020202020204" pitchFamily="34" charset="0"/>
                      </a:endParaRPr>
                    </a:p>
                  </a:txBody>
                  <a:tcPr/>
                </a:tc>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Aptos" panose="020B0004020202020204" pitchFamily="34" charset="0"/>
                          <a:ea typeface="+mn-ea"/>
                          <a:cs typeface="+mn-cs"/>
                        </a:rPr>
                        <a:t>[Insert full name and designation of Lead Principal Investigator]</a:t>
                      </a:r>
                      <a:endParaRPr lang="en-SG" sz="1800" b="0" i="0" u="none" strike="noStrike" kern="1200" baseline="0" dirty="0">
                        <a:solidFill>
                          <a:schemeClr val="tx1"/>
                        </a:solidFill>
                        <a:latin typeface="Aptos" panose="020B0004020202020204" pitchFamily="34" charset="0"/>
                        <a:ea typeface="+mn-ea"/>
                        <a:cs typeface="+mn-cs"/>
                      </a:endParaRPr>
                    </a:p>
                  </a:txBody>
                  <a:tcPr/>
                </a:tc>
                <a:extLst>
                  <a:ext uri="{0D108BD9-81ED-4DB2-BD59-A6C34878D82A}">
                    <a16:rowId xmlns:a16="http://schemas.microsoft.com/office/drawing/2014/main" val="3244018027"/>
                  </a:ext>
                </a:extLst>
              </a:tr>
              <a:tr h="349714">
                <a:tc>
                  <a:txBody>
                    <a:bodyPr/>
                    <a:lstStyle/>
                    <a:p>
                      <a:r>
                        <a:rPr lang="en-US" sz="1800" b="1" kern="1200" dirty="0">
                          <a:solidFill>
                            <a:schemeClr val="tx1"/>
                          </a:solidFill>
                          <a:latin typeface="Aptos" panose="020B0004020202020204" pitchFamily="34" charset="0"/>
                          <a:ea typeface="+mn-ea"/>
                          <a:cs typeface="+mn-cs"/>
                        </a:rPr>
                        <a:t>Title of Research Project</a:t>
                      </a:r>
                      <a:endParaRPr lang="en-SG" sz="1800" b="1" kern="1200" dirty="0">
                        <a:solidFill>
                          <a:schemeClr val="tx1"/>
                        </a:solidFill>
                        <a:latin typeface="Aptos" panose="020B0004020202020204" pitchFamily="34" charset="0"/>
                        <a:ea typeface="+mn-ea"/>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Aptos" panose="020B0004020202020204" pitchFamily="34" charset="0"/>
                          <a:ea typeface="+mn-ea"/>
                          <a:cs typeface="+mn-cs"/>
                        </a:rPr>
                        <a:t>[Insert title of research project]</a:t>
                      </a:r>
                      <a:endParaRPr lang="en-SG" sz="1800" b="0" i="0" u="none" strike="noStrike" kern="1200" baseline="0" dirty="0">
                        <a:solidFill>
                          <a:schemeClr val="tx1"/>
                        </a:solidFill>
                        <a:latin typeface="Aptos" panose="020B0004020202020204" pitchFamily="34" charset="0"/>
                        <a:ea typeface="+mn-ea"/>
                        <a:cs typeface="+mn-cs"/>
                      </a:endParaRPr>
                    </a:p>
                  </a:txBody>
                  <a:tcPr/>
                </a:tc>
                <a:extLst>
                  <a:ext uri="{0D108BD9-81ED-4DB2-BD59-A6C34878D82A}">
                    <a16:rowId xmlns:a16="http://schemas.microsoft.com/office/drawing/2014/main" val="1833423215"/>
                  </a:ext>
                </a:extLst>
              </a:tr>
              <a:tr h="349714">
                <a:tc>
                  <a:txBody>
                    <a:bodyPr/>
                    <a:lstStyle/>
                    <a:p>
                      <a:r>
                        <a:rPr lang="en-US" sz="1800" b="1" strike="noStrike" kern="1200" baseline="0" dirty="0">
                          <a:solidFill>
                            <a:schemeClr val="tx1"/>
                          </a:solidFill>
                          <a:latin typeface="Aptos" panose="020B0004020202020204" pitchFamily="34" charset="0"/>
                          <a:ea typeface="+mn-ea"/>
                          <a:cs typeface="+mn-cs"/>
                        </a:rPr>
                        <a:t>Project Term:</a:t>
                      </a:r>
                      <a:endParaRPr lang="en-SG" sz="1800" b="1" strike="noStrike" kern="1200" baseline="0" dirty="0">
                        <a:solidFill>
                          <a:schemeClr val="tx1"/>
                        </a:solidFill>
                        <a:latin typeface="Aptos" panose="020B0004020202020204" pitchFamily="34" charset="0"/>
                        <a:ea typeface="+mn-ea"/>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zh-SG" sz="1800" dirty="0">
                          <a:solidFill>
                            <a:schemeClr val="tx1"/>
                          </a:solidFill>
                          <a:latin typeface="Aptos" panose="020B0004020202020204" pitchFamily="34" charset="0"/>
                        </a:rPr>
                        <a:t>[XX] months </a:t>
                      </a:r>
                      <a:r>
                        <a:rPr lang="en-US" altLang="zh-SG" sz="1800" i="1" dirty="0">
                          <a:solidFill>
                            <a:schemeClr val="tx1"/>
                          </a:solidFill>
                          <a:latin typeface="Aptos" panose="020B0004020202020204" pitchFamily="34" charset="0"/>
                        </a:rPr>
                        <a:t>(not more than 18 months including site reinstatement if applicable)</a:t>
                      </a:r>
                    </a:p>
                  </a:txBody>
                  <a:tcPr/>
                </a:tc>
                <a:extLst>
                  <a:ext uri="{0D108BD9-81ED-4DB2-BD59-A6C34878D82A}">
                    <a16:rowId xmlns:a16="http://schemas.microsoft.com/office/drawing/2014/main" val="2649090173"/>
                  </a:ext>
                </a:extLst>
              </a:tr>
              <a:tr h="349714">
                <a:tc>
                  <a:txBody>
                    <a:bodyPr/>
                    <a:lstStyle/>
                    <a:p>
                      <a:r>
                        <a:rPr lang="en-US" sz="1800" b="1" kern="1200" dirty="0">
                          <a:solidFill>
                            <a:schemeClr val="tx1"/>
                          </a:solidFill>
                          <a:latin typeface="Aptos" panose="020B0004020202020204" pitchFamily="34" charset="0"/>
                          <a:ea typeface="+mn-ea"/>
                          <a:cs typeface="+mn-cs"/>
                        </a:rPr>
                        <a:t>Total Project Cost:</a:t>
                      </a:r>
                      <a:endParaRPr lang="en-SG" sz="1800" b="1" kern="1200" dirty="0">
                        <a:solidFill>
                          <a:schemeClr val="tx1"/>
                        </a:solidFill>
                        <a:latin typeface="Aptos" panose="020B0004020202020204" pitchFamily="34" charset="0"/>
                        <a:ea typeface="+mn-ea"/>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zh-SG" sz="1800" dirty="0">
                          <a:solidFill>
                            <a:schemeClr val="tx1"/>
                          </a:solidFill>
                          <a:latin typeface="Aptos" panose="020B0004020202020204" pitchFamily="34" charset="0"/>
                        </a:rPr>
                        <a:t>S$ [XXX,XXX] </a:t>
                      </a:r>
                      <a:r>
                        <a:rPr lang="en-SG" sz="1800" i="1" kern="1200" dirty="0">
                          <a:solidFill>
                            <a:schemeClr val="tx1"/>
                          </a:solidFill>
                          <a:effectLst/>
                          <a:latin typeface="Aptos" panose="020B0004020202020204" pitchFamily="34" charset="0"/>
                          <a:ea typeface="+mn-ea"/>
                          <a:cs typeface="+mn-cs"/>
                        </a:rPr>
                        <a:t>(Funding Amount Requested + Total Contribution)</a:t>
                      </a:r>
                      <a:endParaRPr lang="en-US" altLang="zh-SG" sz="1800" i="1" dirty="0">
                        <a:solidFill>
                          <a:schemeClr val="tx1"/>
                        </a:solidFill>
                        <a:latin typeface="Aptos" panose="020B0004020202020204" pitchFamily="34" charset="0"/>
                      </a:endParaRPr>
                    </a:p>
                  </a:txBody>
                  <a:tcPr/>
                </a:tc>
                <a:extLst>
                  <a:ext uri="{0D108BD9-81ED-4DB2-BD59-A6C34878D82A}">
                    <a16:rowId xmlns:a16="http://schemas.microsoft.com/office/drawing/2014/main" val="374380435"/>
                  </a:ext>
                </a:extLst>
              </a:tr>
              <a:tr h="349714">
                <a:tc>
                  <a:txBody>
                    <a:bodyPr/>
                    <a:lstStyle/>
                    <a:p>
                      <a:r>
                        <a:rPr lang="en-SG" sz="1800" b="1" kern="1200" dirty="0">
                          <a:solidFill>
                            <a:schemeClr val="tx1"/>
                          </a:solidFill>
                          <a:latin typeface="Aptos" panose="020B0004020202020204" pitchFamily="34" charset="0"/>
                          <a:ea typeface="+mn-ea"/>
                          <a:cs typeface="+mn-cs"/>
                        </a:rPr>
                        <a:t>Funding Amount Requested:</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zh-SG" sz="1800" dirty="0">
                          <a:solidFill>
                            <a:schemeClr val="tx1"/>
                          </a:solidFill>
                          <a:latin typeface="Aptos" panose="020B0004020202020204" pitchFamily="34" charset="0"/>
                        </a:rPr>
                        <a:t>S$ [XXX,XXX]</a:t>
                      </a:r>
                    </a:p>
                  </a:txBody>
                  <a:tcPr/>
                </a:tc>
                <a:extLst>
                  <a:ext uri="{0D108BD9-81ED-4DB2-BD59-A6C34878D82A}">
                    <a16:rowId xmlns:a16="http://schemas.microsoft.com/office/drawing/2014/main" val="3778007574"/>
                  </a:ext>
                </a:extLst>
              </a:tr>
              <a:tr h="349714">
                <a:tc>
                  <a:txBody>
                    <a:bodyPr/>
                    <a:lstStyle/>
                    <a:p>
                      <a:r>
                        <a:rPr lang="en-US" sz="1800" b="1" kern="1200" dirty="0">
                          <a:solidFill>
                            <a:schemeClr val="tx1"/>
                          </a:solidFill>
                          <a:latin typeface="Aptos" panose="020B0004020202020204" pitchFamily="34" charset="0"/>
                          <a:ea typeface="+mn-ea"/>
                          <a:cs typeface="+mn-cs"/>
                        </a:rPr>
                        <a:t>Total Contribution:</a:t>
                      </a:r>
                      <a:endParaRPr lang="en-SG" sz="1800" b="1" kern="1200" dirty="0">
                        <a:solidFill>
                          <a:schemeClr val="tx1"/>
                        </a:solidFill>
                        <a:latin typeface="Aptos" panose="020B0004020202020204" pitchFamily="34" charset="0"/>
                        <a:ea typeface="+mn-ea"/>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zh-SG" sz="1800" dirty="0">
                          <a:solidFill>
                            <a:schemeClr val="tx1"/>
                          </a:solidFill>
                          <a:latin typeface="Aptos" panose="020B0004020202020204" pitchFamily="34" charset="0"/>
                        </a:rPr>
                        <a:t>S$ [XXX,XXX] </a:t>
                      </a:r>
                      <a:r>
                        <a:rPr lang="en-SG" altLang="zh-SG" sz="1800" i="1" kern="1200" dirty="0">
                          <a:solidFill>
                            <a:schemeClr val="tx1"/>
                          </a:solidFill>
                          <a:effectLst/>
                          <a:latin typeface="Aptos" panose="020B0004020202020204" pitchFamily="34" charset="0"/>
                          <a:ea typeface="+mn-ea"/>
                          <a:cs typeface="+mn-cs"/>
                        </a:rPr>
                        <a:t>f</a:t>
                      </a:r>
                      <a:r>
                        <a:rPr lang="en-SG" sz="1800" i="1" kern="1200" dirty="0">
                          <a:solidFill>
                            <a:schemeClr val="tx1"/>
                          </a:solidFill>
                          <a:effectLst/>
                          <a:latin typeface="Aptos" panose="020B0004020202020204" pitchFamily="34" charset="0"/>
                          <a:ea typeface="+mn-ea"/>
                          <a:cs typeface="+mn-cs"/>
                        </a:rPr>
                        <a:t>rom Host Institution and/or Collaborators</a:t>
                      </a:r>
                      <a:endParaRPr lang="en-US" altLang="zh-SG" sz="1800" i="1" dirty="0">
                        <a:solidFill>
                          <a:schemeClr val="tx1"/>
                        </a:solidFill>
                        <a:latin typeface="Aptos" panose="020B0004020202020204" pitchFamily="34" charset="0"/>
                      </a:endParaRPr>
                    </a:p>
                  </a:txBody>
                  <a:tcPr/>
                </a:tc>
                <a:extLst>
                  <a:ext uri="{0D108BD9-81ED-4DB2-BD59-A6C34878D82A}">
                    <a16:rowId xmlns:a16="http://schemas.microsoft.com/office/drawing/2014/main" val="726914172"/>
                  </a:ext>
                </a:extLst>
              </a:tr>
              <a:tr h="612000">
                <a:tc>
                  <a:txBody>
                    <a:bodyPr/>
                    <a:lstStyle/>
                    <a:p>
                      <a:r>
                        <a:rPr lang="en-US" altLang="zh-SG" sz="1800" b="1" dirty="0">
                          <a:solidFill>
                            <a:schemeClr val="tx1"/>
                          </a:solidFill>
                          <a:latin typeface="Aptos" panose="020B0004020202020204" pitchFamily="34" charset="0"/>
                        </a:rPr>
                        <a:t>TRL:</a:t>
                      </a:r>
                      <a:endParaRPr lang="zh-SG" altLang="en-US" sz="1800" b="1" dirty="0">
                        <a:solidFill>
                          <a:schemeClr val="tx1"/>
                        </a:solidFill>
                        <a:latin typeface="Aptos" panose="020B0004020202020204" pitchFamily="34"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zh-SG" sz="1800" dirty="0">
                          <a:solidFill>
                            <a:schemeClr val="tx1"/>
                          </a:solidFill>
                          <a:latin typeface="Aptos" panose="020B0004020202020204" pitchFamily="34" charset="0"/>
                        </a:rPr>
                        <a:t>Start TRL: [X] </a:t>
                      </a:r>
                      <a:r>
                        <a:rPr lang="en-US" altLang="zh-SG" sz="1800" i="1" dirty="0">
                          <a:solidFill>
                            <a:schemeClr val="tx1"/>
                          </a:solidFill>
                          <a:latin typeface="Aptos" panose="020B0004020202020204" pitchFamily="34" charset="0"/>
                        </a:rPr>
                        <a:t>(Refer to Appendix A for TRL definitions)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zh-SG" sz="1800" dirty="0">
                          <a:solidFill>
                            <a:schemeClr val="tx1"/>
                          </a:solidFill>
                          <a:latin typeface="Aptos" panose="020B0004020202020204" pitchFamily="34" charset="0"/>
                        </a:rPr>
                        <a:t>Target TRL: [X]</a:t>
                      </a:r>
                    </a:p>
                  </a:txBody>
                  <a:tcPr/>
                </a:tc>
                <a:extLst>
                  <a:ext uri="{0D108BD9-81ED-4DB2-BD59-A6C34878D82A}">
                    <a16:rowId xmlns:a16="http://schemas.microsoft.com/office/drawing/2014/main" val="3676537424"/>
                  </a:ext>
                </a:extLst>
              </a:tr>
              <a:tr h="349714">
                <a:tc>
                  <a:txBody>
                    <a:bodyPr/>
                    <a:lstStyle/>
                    <a:p>
                      <a:r>
                        <a:rPr lang="en-US" altLang="zh-SG" sz="1800" b="1" dirty="0">
                          <a:solidFill>
                            <a:schemeClr val="tx1"/>
                          </a:solidFill>
                          <a:latin typeface="Aptos" panose="020B0004020202020204" pitchFamily="34" charset="0"/>
                        </a:rPr>
                        <a:t>Challenge Statement:</a:t>
                      </a:r>
                      <a:endParaRPr lang="zh-SG" altLang="en-US" sz="1800" b="1" dirty="0">
                        <a:solidFill>
                          <a:schemeClr val="tx1"/>
                        </a:solidFill>
                        <a:latin typeface="Aptos" panose="020B0004020202020204" pitchFamily="34"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Aptos" panose="020B0004020202020204" pitchFamily="34" charset="0"/>
                          <a:ea typeface="+mn-ea"/>
                          <a:cs typeface="+mn-cs"/>
                        </a:rPr>
                        <a:t>[Choose one of the following - Building Practical 3D Printing Capabilities for Water Utility Applications / Early Detection of Weak Spots in Glass Reinforced Plastic (GRP) Pipelines / Internal Repair Method for Leaking Underground Potable Water Pipelines]</a:t>
                      </a:r>
                      <a:endParaRPr lang="en-SG" sz="1800" b="0" i="0" u="none" strike="noStrike" kern="1200" baseline="0" dirty="0">
                        <a:solidFill>
                          <a:schemeClr val="tx1"/>
                        </a:solidFill>
                        <a:latin typeface="Aptos" panose="020B0004020202020204" pitchFamily="34" charset="0"/>
                        <a:ea typeface="+mn-ea"/>
                        <a:cs typeface="+mn-cs"/>
                      </a:endParaRPr>
                    </a:p>
                  </a:txBody>
                  <a:tcPr/>
                </a:tc>
                <a:extLst>
                  <a:ext uri="{0D108BD9-81ED-4DB2-BD59-A6C34878D82A}">
                    <a16:rowId xmlns:a16="http://schemas.microsoft.com/office/drawing/2014/main" val="1604729095"/>
                  </a:ext>
                </a:extLst>
              </a:tr>
            </a:tbl>
          </a:graphicData>
        </a:graphic>
      </p:graphicFrame>
      <p:sp>
        <p:nvSpPr>
          <p:cNvPr id="5" name="Title 1">
            <a:extLst>
              <a:ext uri="{FF2B5EF4-FFF2-40B4-BE49-F238E27FC236}">
                <a16:creationId xmlns:a16="http://schemas.microsoft.com/office/drawing/2014/main" id="{DCF81026-4D0C-2203-98A8-F3E555799DDB}"/>
              </a:ext>
            </a:extLst>
          </p:cNvPr>
          <p:cNvSpPr txBox="1">
            <a:spLocks/>
          </p:cNvSpPr>
          <p:nvPr/>
        </p:nvSpPr>
        <p:spPr bwMode="auto">
          <a:xfrm>
            <a:off x="383304" y="131896"/>
            <a:ext cx="11425393" cy="751582"/>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127" tIns="45577" rIns="91127" bIns="45577" anchor="ctr"/>
          <a:lstStyle>
            <a:lvl1pPr eaLnBrk="0" hangingPunct="0">
              <a:defRPr sz="2500">
                <a:solidFill>
                  <a:schemeClr val="tx1"/>
                </a:solidFill>
                <a:latin typeface="Arial" charset="0"/>
                <a:cs typeface="Arial" charset="0"/>
              </a:defRPr>
            </a:lvl1pPr>
            <a:lvl2pPr marL="742950" indent="-285750" eaLnBrk="0" hangingPunct="0">
              <a:defRPr sz="2500">
                <a:solidFill>
                  <a:schemeClr val="tx1"/>
                </a:solidFill>
                <a:latin typeface="Arial" charset="0"/>
                <a:cs typeface="Arial" charset="0"/>
              </a:defRPr>
            </a:lvl2pPr>
            <a:lvl3pPr marL="1143000" indent="-228600" eaLnBrk="0" hangingPunct="0">
              <a:defRPr sz="2500">
                <a:solidFill>
                  <a:schemeClr val="tx1"/>
                </a:solidFill>
                <a:latin typeface="Arial" charset="0"/>
                <a:cs typeface="Arial" charset="0"/>
              </a:defRPr>
            </a:lvl3pPr>
            <a:lvl4pPr marL="1600200" indent="-228600" eaLnBrk="0" hangingPunct="0">
              <a:defRPr sz="2500">
                <a:solidFill>
                  <a:schemeClr val="tx1"/>
                </a:solidFill>
                <a:latin typeface="Arial" charset="0"/>
                <a:cs typeface="Arial" charset="0"/>
              </a:defRPr>
            </a:lvl4pPr>
            <a:lvl5pPr marL="2057400" indent="-228600" eaLnBrk="0" hangingPunct="0">
              <a:defRPr sz="2500">
                <a:solidFill>
                  <a:schemeClr val="tx1"/>
                </a:solidFill>
                <a:latin typeface="Arial" charset="0"/>
                <a:cs typeface="Arial" charset="0"/>
              </a:defRPr>
            </a:lvl5pPr>
            <a:lvl6pPr marL="2514600" indent="-228600" defTabSz="1276350" eaLnBrk="0" fontAlgn="base" hangingPunct="0">
              <a:spcBef>
                <a:spcPct val="0"/>
              </a:spcBef>
              <a:spcAft>
                <a:spcPct val="0"/>
              </a:spcAft>
              <a:defRPr sz="2500">
                <a:solidFill>
                  <a:schemeClr val="tx1"/>
                </a:solidFill>
                <a:latin typeface="Arial" charset="0"/>
                <a:cs typeface="Arial" charset="0"/>
              </a:defRPr>
            </a:lvl6pPr>
            <a:lvl7pPr marL="2971800" indent="-228600" defTabSz="1276350" eaLnBrk="0" fontAlgn="base" hangingPunct="0">
              <a:spcBef>
                <a:spcPct val="0"/>
              </a:spcBef>
              <a:spcAft>
                <a:spcPct val="0"/>
              </a:spcAft>
              <a:defRPr sz="2500">
                <a:solidFill>
                  <a:schemeClr val="tx1"/>
                </a:solidFill>
                <a:latin typeface="Arial" charset="0"/>
                <a:cs typeface="Arial" charset="0"/>
              </a:defRPr>
            </a:lvl7pPr>
            <a:lvl8pPr marL="3429000" indent="-228600" defTabSz="1276350" eaLnBrk="0" fontAlgn="base" hangingPunct="0">
              <a:spcBef>
                <a:spcPct val="0"/>
              </a:spcBef>
              <a:spcAft>
                <a:spcPct val="0"/>
              </a:spcAft>
              <a:defRPr sz="2500">
                <a:solidFill>
                  <a:schemeClr val="tx1"/>
                </a:solidFill>
                <a:latin typeface="Arial" charset="0"/>
                <a:cs typeface="Arial" charset="0"/>
              </a:defRPr>
            </a:lvl8pPr>
            <a:lvl9pPr marL="3886200" indent="-228600" defTabSz="1276350" eaLnBrk="0" fontAlgn="base" hangingPunct="0">
              <a:spcBef>
                <a:spcPct val="0"/>
              </a:spcBef>
              <a:spcAft>
                <a:spcPct val="0"/>
              </a:spcAft>
              <a:defRPr sz="2500">
                <a:solidFill>
                  <a:schemeClr val="tx1"/>
                </a:solidFill>
                <a:latin typeface="Arial" charset="0"/>
                <a:cs typeface="Arial" charset="0"/>
              </a:defRPr>
            </a:lvl9pPr>
          </a:lstStyle>
          <a:p>
            <a:pPr algn="ctr"/>
            <a:r>
              <a:rPr lang="en-US" sz="2400" b="1" dirty="0">
                <a:solidFill>
                  <a:schemeClr val="bg1"/>
                </a:solidFill>
                <a:latin typeface="Aptos" panose="020B0004020202020204" pitchFamily="34" charset="0"/>
              </a:rPr>
              <a:t>General Information</a:t>
            </a:r>
          </a:p>
        </p:txBody>
      </p:sp>
    </p:spTree>
    <p:extLst>
      <p:ext uri="{BB962C8B-B14F-4D97-AF65-F5344CB8AC3E}">
        <p14:creationId xmlns:p14="http://schemas.microsoft.com/office/powerpoint/2010/main" val="40402236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
            <a:extLst>
              <a:ext uri="{FF2B5EF4-FFF2-40B4-BE49-F238E27FC236}">
                <a16:creationId xmlns:a16="http://schemas.microsoft.com/office/drawing/2014/main" id="{254C566A-EC75-0E77-9140-DC1441C4D2D1}"/>
              </a:ext>
            </a:extLst>
          </p:cNvPr>
          <p:cNvSpPr>
            <a:spLocks noChangeArrowheads="1"/>
          </p:cNvSpPr>
          <p:nvPr/>
        </p:nvSpPr>
        <p:spPr bwMode="gray">
          <a:xfrm>
            <a:off x="449176" y="295050"/>
            <a:ext cx="3192381" cy="347996"/>
          </a:xfrm>
          <a:prstGeom prst="roundRect">
            <a:avLst>
              <a:gd name="adj" fmla="val 49106"/>
            </a:avLst>
          </a:prstGeom>
          <a:solidFill>
            <a:srgbClr val="0070C0"/>
          </a:solidFill>
          <a:ln w="28575">
            <a:solidFill>
              <a:schemeClr val="bg1"/>
            </a:solidFill>
            <a:round/>
            <a:headEnd/>
            <a:tailEnd/>
          </a:ln>
          <a:effectLst>
            <a:outerShdw dist="107763" dir="2700000" algn="ctr" rotWithShape="0">
              <a:schemeClr val="bg2">
                <a:alpha val="50000"/>
              </a:schemeClr>
            </a:outerShdw>
          </a:effectLst>
        </p:spPr>
        <p:txBody>
          <a:bodyPr wrap="none" anchor="ctr"/>
          <a:lstStyle/>
          <a:p>
            <a:pPr algn="ctr">
              <a:defRPr/>
            </a:pPr>
            <a:r>
              <a:rPr lang="en-US" sz="2000" b="1" dirty="0">
                <a:solidFill>
                  <a:prstClr val="white"/>
                </a:solidFill>
                <a:latin typeface="Aptos" panose="020B0004020202020204" pitchFamily="34" charset="0"/>
              </a:rPr>
              <a:t>RESEARCH OBJECTIVES</a:t>
            </a:r>
          </a:p>
        </p:txBody>
      </p:sp>
      <p:sp>
        <p:nvSpPr>
          <p:cNvPr id="6" name="Rectangle 5">
            <a:extLst>
              <a:ext uri="{FF2B5EF4-FFF2-40B4-BE49-F238E27FC236}">
                <a16:creationId xmlns:a16="http://schemas.microsoft.com/office/drawing/2014/main" id="{4A2DE92E-19DE-198A-20A5-3C75C941749A}"/>
              </a:ext>
            </a:extLst>
          </p:cNvPr>
          <p:cNvSpPr/>
          <p:nvPr/>
        </p:nvSpPr>
        <p:spPr>
          <a:xfrm>
            <a:off x="807868" y="1003177"/>
            <a:ext cx="10715348" cy="998343"/>
          </a:xfrm>
          <a:prstGeom prst="rect">
            <a:avLst/>
          </a:prstGeom>
          <a:solidFill>
            <a:schemeClr val="bg2"/>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solidFill>
                <a:sysClr val="windowText" lastClr="000000"/>
              </a:solidFill>
              <a:latin typeface="Aptos" panose="020B0004020202020204" pitchFamily="34" charset="0"/>
            </a:endParaRPr>
          </a:p>
          <a:p>
            <a:pPr marL="285750" indent="-285750">
              <a:buFont typeface="Arial" panose="020B0604020202020204" pitchFamily="34" charset="0"/>
              <a:buChar char="•"/>
            </a:pPr>
            <a:r>
              <a:rPr lang="en-US" dirty="0">
                <a:solidFill>
                  <a:schemeClr val="tx1"/>
                </a:solidFill>
                <a:latin typeface="Aptos" panose="020B0004020202020204" pitchFamily="34" charset="0"/>
              </a:rPr>
              <a:t>Describe the objectives of the research project and how they could solve the challenge </a:t>
            </a:r>
            <a:r>
              <a:rPr lang="en-US" dirty="0">
                <a:solidFill>
                  <a:sysClr val="windowText" lastClr="000000"/>
                </a:solidFill>
                <a:latin typeface="Aptos" panose="020B0004020202020204" pitchFamily="34" charset="0"/>
              </a:rPr>
              <a:t>statement. </a:t>
            </a:r>
            <a:r>
              <a:rPr lang="en-US" dirty="0">
                <a:latin typeface="Aptos" panose="020B0004020202020204" pitchFamily="34" charset="0"/>
              </a:rPr>
              <a:t>.</a:t>
            </a:r>
            <a:endParaRPr lang="en-SG" dirty="0">
              <a:latin typeface="Aptos" panose="020B0004020202020204" pitchFamily="34" charset="0"/>
            </a:endParaRPr>
          </a:p>
        </p:txBody>
      </p:sp>
      <p:sp>
        <p:nvSpPr>
          <p:cNvPr id="7" name="Rectangle 6">
            <a:extLst>
              <a:ext uri="{FF2B5EF4-FFF2-40B4-BE49-F238E27FC236}">
                <a16:creationId xmlns:a16="http://schemas.microsoft.com/office/drawing/2014/main" id="{A3C44BD9-97D9-127A-B6A1-76FF7E83DCA8}"/>
              </a:ext>
            </a:extLst>
          </p:cNvPr>
          <p:cNvSpPr/>
          <p:nvPr/>
        </p:nvSpPr>
        <p:spPr>
          <a:xfrm>
            <a:off x="807868" y="1003177"/>
            <a:ext cx="1389777" cy="347996"/>
          </a:xfrm>
          <a:prstGeom prst="rect">
            <a:avLst/>
          </a:prstGeom>
          <a:solidFill>
            <a:schemeClr val="tx1">
              <a:lumMod val="50000"/>
              <a:lumOff val="50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b="1" dirty="0">
                <a:latin typeface="Aptos" panose="020B0004020202020204" pitchFamily="34" charset="0"/>
              </a:rPr>
              <a:t>GUIDANCE</a:t>
            </a:r>
            <a:endParaRPr lang="en-SG" b="1" dirty="0">
              <a:latin typeface="Aptos" panose="020B0004020202020204" pitchFamily="34" charset="0"/>
            </a:endParaRPr>
          </a:p>
        </p:txBody>
      </p:sp>
    </p:spTree>
    <p:extLst>
      <p:ext uri="{BB962C8B-B14F-4D97-AF65-F5344CB8AC3E}">
        <p14:creationId xmlns:p14="http://schemas.microsoft.com/office/powerpoint/2010/main" val="37981681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
            <a:extLst>
              <a:ext uri="{FF2B5EF4-FFF2-40B4-BE49-F238E27FC236}">
                <a16:creationId xmlns:a16="http://schemas.microsoft.com/office/drawing/2014/main" id="{254C566A-EC75-0E77-9140-DC1441C4D2D1}"/>
              </a:ext>
            </a:extLst>
          </p:cNvPr>
          <p:cNvSpPr>
            <a:spLocks noChangeArrowheads="1"/>
          </p:cNvSpPr>
          <p:nvPr/>
        </p:nvSpPr>
        <p:spPr bwMode="gray">
          <a:xfrm>
            <a:off x="449176" y="295050"/>
            <a:ext cx="4320000" cy="347996"/>
          </a:xfrm>
          <a:prstGeom prst="roundRect">
            <a:avLst>
              <a:gd name="adj" fmla="val 49106"/>
            </a:avLst>
          </a:prstGeom>
          <a:solidFill>
            <a:srgbClr val="0070C0"/>
          </a:solidFill>
          <a:ln w="28575">
            <a:solidFill>
              <a:schemeClr val="bg1"/>
            </a:solidFill>
            <a:round/>
            <a:headEnd/>
            <a:tailEnd/>
          </a:ln>
          <a:effectLst>
            <a:outerShdw dist="107763" dir="2700000" algn="ctr" rotWithShape="0">
              <a:schemeClr val="bg2">
                <a:alpha val="50000"/>
              </a:schemeClr>
            </a:outerShdw>
          </a:effectLst>
        </p:spPr>
        <p:txBody>
          <a:bodyPr wrap="none" anchor="ctr"/>
          <a:lstStyle/>
          <a:p>
            <a:pPr algn="ctr">
              <a:defRPr/>
            </a:pPr>
            <a:r>
              <a:rPr lang="en-US" sz="2000" b="1" dirty="0">
                <a:solidFill>
                  <a:prstClr val="white"/>
                </a:solidFill>
                <a:latin typeface="Aptos" panose="020B0004020202020204" pitchFamily="34" charset="0"/>
              </a:rPr>
              <a:t>FEATURES &amp; SPECIFICATIONS</a:t>
            </a:r>
          </a:p>
        </p:txBody>
      </p:sp>
      <p:sp>
        <p:nvSpPr>
          <p:cNvPr id="6" name="Rectangle 5">
            <a:extLst>
              <a:ext uri="{FF2B5EF4-FFF2-40B4-BE49-F238E27FC236}">
                <a16:creationId xmlns:a16="http://schemas.microsoft.com/office/drawing/2014/main" id="{4A2DE92E-19DE-198A-20A5-3C75C941749A}"/>
              </a:ext>
            </a:extLst>
          </p:cNvPr>
          <p:cNvSpPr/>
          <p:nvPr/>
        </p:nvSpPr>
        <p:spPr>
          <a:xfrm>
            <a:off x="816746" y="1003176"/>
            <a:ext cx="10715348" cy="2562984"/>
          </a:xfrm>
          <a:prstGeom prst="rect">
            <a:avLst/>
          </a:prstGeom>
          <a:solidFill>
            <a:schemeClr val="bg2"/>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solidFill>
                <a:sysClr val="windowText" lastClr="000000"/>
              </a:solidFill>
              <a:latin typeface="Aptos" panose="020B0004020202020204" pitchFamily="34" charset="0"/>
            </a:endParaRPr>
          </a:p>
          <a:p>
            <a:pPr marL="285750" indent="-285750">
              <a:buFont typeface="Arial" panose="020B0604020202020204" pitchFamily="34" charset="0"/>
              <a:buChar char="•"/>
            </a:pPr>
            <a:r>
              <a:rPr lang="en-US" dirty="0">
                <a:solidFill>
                  <a:schemeClr val="tx1"/>
                </a:solidFill>
                <a:latin typeface="Aptos" panose="020B0004020202020204" pitchFamily="34" charset="0"/>
              </a:rPr>
              <a:t>Describe the project’s innovative content, scientific principles, its relation to past and future work (if any), technical features, and specifications. </a:t>
            </a:r>
            <a:endParaRPr lang="en-US" strike="sngStrike" dirty="0">
              <a:solidFill>
                <a:schemeClr val="tx1"/>
              </a:solidFill>
              <a:latin typeface="Aptos" panose="020B0004020202020204" pitchFamily="34" charset="0"/>
            </a:endParaRPr>
          </a:p>
          <a:p>
            <a:pPr marL="285750" indent="-285750">
              <a:buFont typeface="Arial" panose="020B0604020202020204" pitchFamily="34" charset="0"/>
              <a:buChar char="•"/>
            </a:pPr>
            <a:r>
              <a:rPr lang="en-US" dirty="0">
                <a:solidFill>
                  <a:sysClr val="windowText" lastClr="000000"/>
                </a:solidFill>
                <a:latin typeface="Aptos" panose="020B0004020202020204" pitchFamily="34" charset="0"/>
              </a:rPr>
              <a:t>Complete and upload the relevant Annex AX: Request for Technical Information as part of your submission, based on your chosen challenge</a:t>
            </a:r>
          </a:p>
          <a:p>
            <a:pPr marL="742950" lvl="1" indent="-285750">
              <a:buFont typeface="Arial" panose="020B0604020202020204" pitchFamily="34" charset="0"/>
              <a:buChar char="•"/>
            </a:pPr>
            <a:r>
              <a:rPr lang="en-SG" dirty="0">
                <a:solidFill>
                  <a:sysClr val="windowText" lastClr="000000"/>
                </a:solidFill>
                <a:latin typeface="Aptos" panose="020B0004020202020204" pitchFamily="34" charset="0"/>
              </a:rPr>
              <a:t>Annex A1 for </a:t>
            </a:r>
            <a:r>
              <a:rPr lang="en-US" dirty="0">
                <a:solidFill>
                  <a:sysClr val="windowText" lastClr="000000"/>
                </a:solidFill>
                <a:latin typeface="Aptos" panose="020B0004020202020204" pitchFamily="34" charset="0"/>
              </a:rPr>
              <a:t>Building Practical 3D Printing Capabilities for Water Utility Applications</a:t>
            </a:r>
          </a:p>
          <a:p>
            <a:pPr marL="742950" lvl="1" indent="-285750">
              <a:buFont typeface="Arial" panose="020B0604020202020204" pitchFamily="34" charset="0"/>
              <a:buChar char="•"/>
            </a:pPr>
            <a:r>
              <a:rPr lang="en-SG" dirty="0">
                <a:solidFill>
                  <a:sysClr val="windowText" lastClr="000000"/>
                </a:solidFill>
                <a:latin typeface="Aptos" panose="020B0004020202020204" pitchFamily="34" charset="0"/>
              </a:rPr>
              <a:t>Annex A2 for </a:t>
            </a:r>
            <a:r>
              <a:rPr lang="en-US" dirty="0">
                <a:solidFill>
                  <a:sysClr val="windowText" lastClr="000000"/>
                </a:solidFill>
                <a:latin typeface="Aptos" panose="020B0004020202020204" pitchFamily="34" charset="0"/>
              </a:rPr>
              <a:t>Early Detection of Weak Spots in Glass Reinforced Plastic (GRP) Pipelines</a:t>
            </a:r>
          </a:p>
          <a:p>
            <a:pPr marL="742950" lvl="1" indent="-285750">
              <a:buFont typeface="Arial" panose="020B0604020202020204" pitchFamily="34" charset="0"/>
              <a:buChar char="•"/>
            </a:pPr>
            <a:r>
              <a:rPr lang="en-SG" dirty="0">
                <a:solidFill>
                  <a:sysClr val="windowText" lastClr="000000"/>
                </a:solidFill>
                <a:latin typeface="Aptos" panose="020B0004020202020204" pitchFamily="34" charset="0"/>
              </a:rPr>
              <a:t>Annex A3 for </a:t>
            </a:r>
            <a:r>
              <a:rPr lang="en-US" dirty="0">
                <a:solidFill>
                  <a:sysClr val="windowText" lastClr="000000"/>
                </a:solidFill>
                <a:latin typeface="Aptos" panose="020B0004020202020204" pitchFamily="34" charset="0"/>
              </a:rPr>
              <a:t>Internal Repair Method for Leaking Underground Potable Water Pipelines</a:t>
            </a:r>
            <a:endParaRPr lang="en-SG" dirty="0">
              <a:solidFill>
                <a:sysClr val="windowText" lastClr="000000"/>
              </a:solidFill>
              <a:latin typeface="Aptos" panose="020B0004020202020204" pitchFamily="34" charset="0"/>
            </a:endParaRPr>
          </a:p>
        </p:txBody>
      </p:sp>
      <p:sp>
        <p:nvSpPr>
          <p:cNvPr id="7" name="Rectangle 6">
            <a:extLst>
              <a:ext uri="{FF2B5EF4-FFF2-40B4-BE49-F238E27FC236}">
                <a16:creationId xmlns:a16="http://schemas.microsoft.com/office/drawing/2014/main" id="{A3C44BD9-97D9-127A-B6A1-76FF7E83DCA8}"/>
              </a:ext>
            </a:extLst>
          </p:cNvPr>
          <p:cNvSpPr/>
          <p:nvPr/>
        </p:nvSpPr>
        <p:spPr>
          <a:xfrm>
            <a:off x="807868" y="1003177"/>
            <a:ext cx="1389777" cy="347996"/>
          </a:xfrm>
          <a:prstGeom prst="rect">
            <a:avLst/>
          </a:prstGeom>
          <a:solidFill>
            <a:schemeClr val="tx1">
              <a:lumMod val="50000"/>
              <a:lumOff val="50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b="1" dirty="0">
                <a:latin typeface="Aptos" panose="020B0004020202020204" pitchFamily="34" charset="0"/>
              </a:rPr>
              <a:t>GUIDANCE</a:t>
            </a:r>
            <a:endParaRPr lang="en-SG" b="1" dirty="0">
              <a:latin typeface="Aptos" panose="020B0004020202020204" pitchFamily="34" charset="0"/>
            </a:endParaRPr>
          </a:p>
        </p:txBody>
      </p:sp>
    </p:spTree>
    <p:extLst>
      <p:ext uri="{BB962C8B-B14F-4D97-AF65-F5344CB8AC3E}">
        <p14:creationId xmlns:p14="http://schemas.microsoft.com/office/powerpoint/2010/main" val="876302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
            <a:extLst>
              <a:ext uri="{FF2B5EF4-FFF2-40B4-BE49-F238E27FC236}">
                <a16:creationId xmlns:a16="http://schemas.microsoft.com/office/drawing/2014/main" id="{254C566A-EC75-0E77-9140-DC1441C4D2D1}"/>
              </a:ext>
            </a:extLst>
          </p:cNvPr>
          <p:cNvSpPr>
            <a:spLocks noChangeArrowheads="1"/>
          </p:cNvSpPr>
          <p:nvPr/>
        </p:nvSpPr>
        <p:spPr bwMode="gray">
          <a:xfrm>
            <a:off x="449176" y="295050"/>
            <a:ext cx="4320000" cy="347996"/>
          </a:xfrm>
          <a:prstGeom prst="roundRect">
            <a:avLst>
              <a:gd name="adj" fmla="val 49106"/>
            </a:avLst>
          </a:prstGeom>
          <a:solidFill>
            <a:srgbClr val="0070C0"/>
          </a:solidFill>
          <a:ln w="28575">
            <a:solidFill>
              <a:schemeClr val="bg1"/>
            </a:solidFill>
            <a:round/>
            <a:headEnd/>
            <a:tailEnd/>
          </a:ln>
          <a:effectLst>
            <a:outerShdw dist="107763" dir="2700000" algn="ctr" rotWithShape="0">
              <a:schemeClr val="bg2">
                <a:alpha val="50000"/>
              </a:schemeClr>
            </a:outerShdw>
          </a:effectLst>
        </p:spPr>
        <p:txBody>
          <a:bodyPr wrap="none" anchor="ctr"/>
          <a:lstStyle/>
          <a:p>
            <a:pPr algn="ctr">
              <a:defRPr/>
            </a:pPr>
            <a:r>
              <a:rPr lang="en-US" sz="2000" b="1" dirty="0">
                <a:solidFill>
                  <a:prstClr val="white"/>
                </a:solidFill>
                <a:latin typeface="Aptos" panose="020B0004020202020204" pitchFamily="34" charset="0"/>
              </a:rPr>
              <a:t>APPROACH &amp; METHODOLOGY</a:t>
            </a:r>
          </a:p>
        </p:txBody>
      </p:sp>
      <p:sp>
        <p:nvSpPr>
          <p:cNvPr id="6" name="Rectangle 5">
            <a:extLst>
              <a:ext uri="{FF2B5EF4-FFF2-40B4-BE49-F238E27FC236}">
                <a16:creationId xmlns:a16="http://schemas.microsoft.com/office/drawing/2014/main" id="{4A2DE92E-19DE-198A-20A5-3C75C941749A}"/>
              </a:ext>
            </a:extLst>
          </p:cNvPr>
          <p:cNvSpPr/>
          <p:nvPr/>
        </p:nvSpPr>
        <p:spPr>
          <a:xfrm>
            <a:off x="807868" y="1003177"/>
            <a:ext cx="10715348" cy="1868360"/>
          </a:xfrm>
          <a:prstGeom prst="rect">
            <a:avLst/>
          </a:prstGeom>
          <a:solidFill>
            <a:schemeClr val="bg2"/>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solidFill>
                <a:sysClr val="windowText" lastClr="000000"/>
              </a:solidFill>
              <a:latin typeface="Aptos" panose="020B0004020202020204" pitchFamily="34" charset="0"/>
            </a:endParaRPr>
          </a:p>
          <a:p>
            <a:pPr marL="285750" indent="-285750">
              <a:buFont typeface="Arial" panose="020B0604020202020204" pitchFamily="34" charset="0"/>
              <a:buChar char="•"/>
            </a:pPr>
            <a:r>
              <a:rPr lang="en-US" b="0" i="0" dirty="0">
                <a:solidFill>
                  <a:schemeClr val="tx1"/>
                </a:solidFill>
                <a:effectLst/>
                <a:latin typeface="Aptos" panose="020B0004020202020204" pitchFamily="34" charset="0"/>
              </a:rPr>
              <a:t>Outline the methodology to be used, key techniques to be employed and, major challenges to be addressed, the alternatives that have been or can be considered, reasons why the chosen methods are preferred, etc. The proposed solutions should be considered from the overall system perspective if it is to be implemented. </a:t>
            </a:r>
          </a:p>
          <a:p>
            <a:pPr marL="285750" indent="-285750">
              <a:buFont typeface="Arial" panose="020B0604020202020204" pitchFamily="34" charset="0"/>
              <a:buChar char="•"/>
            </a:pPr>
            <a:r>
              <a:rPr lang="en-US" b="0" i="0" dirty="0">
                <a:solidFill>
                  <a:schemeClr val="tx1"/>
                </a:solidFill>
                <a:effectLst/>
                <a:latin typeface="Aptos" panose="020B0004020202020204" pitchFamily="34" charset="0"/>
              </a:rPr>
              <a:t>Each milestone should be clearly listed and described.</a:t>
            </a:r>
            <a:endParaRPr lang="en-SG" dirty="0">
              <a:solidFill>
                <a:schemeClr val="tx1"/>
              </a:solidFill>
              <a:latin typeface="Aptos" panose="020B0004020202020204" pitchFamily="34" charset="0"/>
            </a:endParaRPr>
          </a:p>
        </p:txBody>
      </p:sp>
      <p:sp>
        <p:nvSpPr>
          <p:cNvPr id="7" name="Rectangle 6">
            <a:extLst>
              <a:ext uri="{FF2B5EF4-FFF2-40B4-BE49-F238E27FC236}">
                <a16:creationId xmlns:a16="http://schemas.microsoft.com/office/drawing/2014/main" id="{A3C44BD9-97D9-127A-B6A1-76FF7E83DCA8}"/>
              </a:ext>
            </a:extLst>
          </p:cNvPr>
          <p:cNvSpPr/>
          <p:nvPr/>
        </p:nvSpPr>
        <p:spPr>
          <a:xfrm>
            <a:off x="807868" y="1003177"/>
            <a:ext cx="1389777" cy="347996"/>
          </a:xfrm>
          <a:prstGeom prst="rect">
            <a:avLst/>
          </a:prstGeom>
          <a:solidFill>
            <a:schemeClr val="tx1">
              <a:lumMod val="50000"/>
              <a:lumOff val="50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b="1" dirty="0">
                <a:latin typeface="Aptos" panose="020B0004020202020204" pitchFamily="34" charset="0"/>
              </a:rPr>
              <a:t>GUIDANCE</a:t>
            </a:r>
            <a:endParaRPr lang="en-SG" b="1" dirty="0">
              <a:latin typeface="Aptos" panose="020B0004020202020204" pitchFamily="34" charset="0"/>
            </a:endParaRPr>
          </a:p>
        </p:txBody>
      </p:sp>
    </p:spTree>
    <p:extLst>
      <p:ext uri="{BB962C8B-B14F-4D97-AF65-F5344CB8AC3E}">
        <p14:creationId xmlns:p14="http://schemas.microsoft.com/office/powerpoint/2010/main" val="8071603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
            <a:extLst>
              <a:ext uri="{FF2B5EF4-FFF2-40B4-BE49-F238E27FC236}">
                <a16:creationId xmlns:a16="http://schemas.microsoft.com/office/drawing/2014/main" id="{254C566A-EC75-0E77-9140-DC1441C4D2D1}"/>
              </a:ext>
            </a:extLst>
          </p:cNvPr>
          <p:cNvSpPr>
            <a:spLocks noChangeArrowheads="1"/>
          </p:cNvSpPr>
          <p:nvPr/>
        </p:nvSpPr>
        <p:spPr bwMode="gray">
          <a:xfrm>
            <a:off x="449177" y="295050"/>
            <a:ext cx="2160000" cy="347996"/>
          </a:xfrm>
          <a:prstGeom prst="roundRect">
            <a:avLst>
              <a:gd name="adj" fmla="val 49106"/>
            </a:avLst>
          </a:prstGeom>
          <a:solidFill>
            <a:srgbClr val="0070C0"/>
          </a:solidFill>
          <a:ln w="28575">
            <a:solidFill>
              <a:schemeClr val="bg1"/>
            </a:solidFill>
            <a:round/>
            <a:headEnd/>
            <a:tailEnd/>
          </a:ln>
          <a:effectLst>
            <a:outerShdw dist="107763" dir="2700000" algn="ctr" rotWithShape="0">
              <a:schemeClr val="bg2">
                <a:alpha val="50000"/>
              </a:schemeClr>
            </a:outerShdw>
          </a:effectLst>
        </p:spPr>
        <p:txBody>
          <a:bodyPr wrap="none" anchor="ctr"/>
          <a:lstStyle/>
          <a:p>
            <a:pPr algn="ctr">
              <a:defRPr/>
            </a:pPr>
            <a:r>
              <a:rPr lang="en-US" sz="2000" b="1" dirty="0">
                <a:solidFill>
                  <a:prstClr val="white"/>
                </a:solidFill>
                <a:latin typeface="Aptos" panose="020B0004020202020204" pitchFamily="34" charset="0"/>
              </a:rPr>
              <a:t>DELIVERABLES</a:t>
            </a:r>
          </a:p>
        </p:txBody>
      </p:sp>
      <p:sp>
        <p:nvSpPr>
          <p:cNvPr id="6" name="Rectangle 5">
            <a:extLst>
              <a:ext uri="{FF2B5EF4-FFF2-40B4-BE49-F238E27FC236}">
                <a16:creationId xmlns:a16="http://schemas.microsoft.com/office/drawing/2014/main" id="{4A2DE92E-19DE-198A-20A5-3C75C941749A}"/>
              </a:ext>
            </a:extLst>
          </p:cNvPr>
          <p:cNvSpPr/>
          <p:nvPr/>
        </p:nvSpPr>
        <p:spPr>
          <a:xfrm>
            <a:off x="807868" y="1003177"/>
            <a:ext cx="10715348" cy="1099943"/>
          </a:xfrm>
          <a:prstGeom prst="rect">
            <a:avLst/>
          </a:prstGeom>
          <a:solidFill>
            <a:schemeClr val="bg2"/>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solidFill>
                <a:sysClr val="windowText" lastClr="000000"/>
              </a:solidFill>
              <a:latin typeface="Aptos" panose="020B0004020202020204" pitchFamily="34" charset="0"/>
            </a:endParaRPr>
          </a:p>
          <a:p>
            <a:pPr marL="285750" indent="-285750">
              <a:buFont typeface="Arial" panose="020B0604020202020204" pitchFamily="34" charset="0"/>
              <a:buChar char="•"/>
            </a:pPr>
            <a:r>
              <a:rPr lang="en-US" dirty="0">
                <a:solidFill>
                  <a:sysClr val="windowText" lastClr="000000"/>
                </a:solidFill>
                <a:latin typeface="Aptos" panose="020B0004020202020204" pitchFamily="34" charset="0"/>
              </a:rPr>
              <a:t>Provide details of the </a:t>
            </a:r>
            <a:r>
              <a:rPr lang="en-US" dirty="0">
                <a:solidFill>
                  <a:schemeClr val="tx1"/>
                </a:solidFill>
                <a:latin typeface="Aptos" panose="020B0004020202020204" pitchFamily="34" charset="0"/>
              </a:rPr>
              <a:t>expected outputs, results or outcomes that are expected to be produced </a:t>
            </a:r>
            <a:r>
              <a:rPr lang="en-US" b="0" i="0" dirty="0">
                <a:solidFill>
                  <a:schemeClr val="tx1"/>
                </a:solidFill>
                <a:effectLst/>
                <a:latin typeface="WordVisi_MSFontService"/>
              </a:rPr>
              <a:t>or </a:t>
            </a:r>
            <a:r>
              <a:rPr lang="en-US" dirty="0">
                <a:solidFill>
                  <a:schemeClr val="tx1"/>
                </a:solidFill>
                <a:latin typeface="Aptos" panose="020B0004020202020204" pitchFamily="34" charset="0"/>
              </a:rPr>
              <a:t>achieved for each project milestone.</a:t>
            </a:r>
            <a:endParaRPr lang="en-SG" dirty="0">
              <a:solidFill>
                <a:schemeClr val="tx1"/>
              </a:solidFill>
              <a:latin typeface="Aptos" panose="020B0004020202020204" pitchFamily="34" charset="0"/>
            </a:endParaRPr>
          </a:p>
        </p:txBody>
      </p:sp>
      <p:sp>
        <p:nvSpPr>
          <p:cNvPr id="7" name="Rectangle 6">
            <a:extLst>
              <a:ext uri="{FF2B5EF4-FFF2-40B4-BE49-F238E27FC236}">
                <a16:creationId xmlns:a16="http://schemas.microsoft.com/office/drawing/2014/main" id="{A3C44BD9-97D9-127A-B6A1-76FF7E83DCA8}"/>
              </a:ext>
            </a:extLst>
          </p:cNvPr>
          <p:cNvSpPr/>
          <p:nvPr/>
        </p:nvSpPr>
        <p:spPr>
          <a:xfrm>
            <a:off x="807868" y="1003177"/>
            <a:ext cx="1389777" cy="347996"/>
          </a:xfrm>
          <a:prstGeom prst="rect">
            <a:avLst/>
          </a:prstGeom>
          <a:solidFill>
            <a:schemeClr val="tx1">
              <a:lumMod val="50000"/>
              <a:lumOff val="50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b="1" dirty="0">
                <a:latin typeface="Aptos" panose="020B0004020202020204" pitchFamily="34" charset="0"/>
              </a:rPr>
              <a:t>GUIDANCE</a:t>
            </a:r>
            <a:endParaRPr lang="en-SG" b="1" dirty="0">
              <a:latin typeface="Aptos" panose="020B0004020202020204" pitchFamily="34" charset="0"/>
            </a:endParaRPr>
          </a:p>
        </p:txBody>
      </p:sp>
    </p:spTree>
    <p:extLst>
      <p:ext uri="{BB962C8B-B14F-4D97-AF65-F5344CB8AC3E}">
        <p14:creationId xmlns:p14="http://schemas.microsoft.com/office/powerpoint/2010/main" val="23065088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
            <a:extLst>
              <a:ext uri="{FF2B5EF4-FFF2-40B4-BE49-F238E27FC236}">
                <a16:creationId xmlns:a16="http://schemas.microsoft.com/office/drawing/2014/main" id="{254C566A-EC75-0E77-9140-DC1441C4D2D1}"/>
              </a:ext>
            </a:extLst>
          </p:cNvPr>
          <p:cNvSpPr>
            <a:spLocks noChangeArrowheads="1"/>
          </p:cNvSpPr>
          <p:nvPr/>
        </p:nvSpPr>
        <p:spPr bwMode="gray">
          <a:xfrm>
            <a:off x="449176" y="295050"/>
            <a:ext cx="2160000" cy="347996"/>
          </a:xfrm>
          <a:prstGeom prst="roundRect">
            <a:avLst>
              <a:gd name="adj" fmla="val 49106"/>
            </a:avLst>
          </a:prstGeom>
          <a:solidFill>
            <a:srgbClr val="0070C0"/>
          </a:solidFill>
          <a:ln w="28575">
            <a:solidFill>
              <a:schemeClr val="bg1"/>
            </a:solidFill>
            <a:round/>
            <a:headEnd/>
            <a:tailEnd/>
          </a:ln>
          <a:effectLst>
            <a:outerShdw dist="107763" dir="2700000" algn="ctr" rotWithShape="0">
              <a:schemeClr val="bg2">
                <a:alpha val="50000"/>
              </a:schemeClr>
            </a:outerShdw>
          </a:effectLst>
        </p:spPr>
        <p:txBody>
          <a:bodyPr wrap="none" anchor="ctr"/>
          <a:lstStyle/>
          <a:p>
            <a:pPr algn="ctr">
              <a:defRPr/>
            </a:pPr>
            <a:r>
              <a:rPr lang="en-US" sz="2000" b="1" dirty="0">
                <a:solidFill>
                  <a:prstClr val="white"/>
                </a:solidFill>
                <a:latin typeface="Aptos" panose="020B0004020202020204" pitchFamily="34" charset="0"/>
              </a:rPr>
              <a:t>TRACK RECORD</a:t>
            </a:r>
          </a:p>
        </p:txBody>
      </p:sp>
      <p:sp>
        <p:nvSpPr>
          <p:cNvPr id="6" name="Rectangle 5">
            <a:extLst>
              <a:ext uri="{FF2B5EF4-FFF2-40B4-BE49-F238E27FC236}">
                <a16:creationId xmlns:a16="http://schemas.microsoft.com/office/drawing/2014/main" id="{4A2DE92E-19DE-198A-20A5-3C75C941749A}"/>
              </a:ext>
            </a:extLst>
          </p:cNvPr>
          <p:cNvSpPr/>
          <p:nvPr/>
        </p:nvSpPr>
        <p:spPr>
          <a:xfrm>
            <a:off x="807868" y="1003176"/>
            <a:ext cx="10715348" cy="1516504"/>
          </a:xfrm>
          <a:prstGeom prst="rect">
            <a:avLst/>
          </a:prstGeom>
          <a:solidFill>
            <a:schemeClr val="bg2"/>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endParaRPr lang="en-US" dirty="0">
              <a:solidFill>
                <a:sysClr val="windowText" lastClr="000000"/>
              </a:solidFill>
              <a:latin typeface="Aptos" panose="020B0004020202020204" pitchFamily="34" charset="0"/>
            </a:endParaRPr>
          </a:p>
          <a:p>
            <a:pPr marL="285750" indent="-285750">
              <a:buFont typeface="Arial" panose="020B0604020202020204" pitchFamily="34" charset="0"/>
              <a:buChar char="•"/>
            </a:pPr>
            <a:r>
              <a:rPr lang="en-US" dirty="0">
                <a:solidFill>
                  <a:sysClr val="windowText" lastClr="000000"/>
                </a:solidFill>
                <a:latin typeface="Aptos" panose="020B0004020202020204" pitchFamily="34" charset="0"/>
              </a:rPr>
              <a:t>Describe relevant past and ongoing projects undertaken by your institution, particularly those involving the proposed solution or its components. </a:t>
            </a:r>
          </a:p>
          <a:p>
            <a:pPr marL="285750" indent="-285750">
              <a:buFont typeface="Arial" panose="020B0604020202020204" pitchFamily="34" charset="0"/>
              <a:buChar char="•"/>
            </a:pPr>
            <a:r>
              <a:rPr lang="en-US" dirty="0">
                <a:solidFill>
                  <a:sysClr val="windowText" lastClr="000000"/>
                </a:solidFill>
                <a:latin typeface="Aptos" panose="020B0004020202020204" pitchFamily="34" charset="0"/>
              </a:rPr>
              <a:t>Include details of project scope and outcomes from completed trials.</a:t>
            </a:r>
          </a:p>
        </p:txBody>
      </p:sp>
      <p:sp>
        <p:nvSpPr>
          <p:cNvPr id="7" name="Rectangle 6">
            <a:extLst>
              <a:ext uri="{FF2B5EF4-FFF2-40B4-BE49-F238E27FC236}">
                <a16:creationId xmlns:a16="http://schemas.microsoft.com/office/drawing/2014/main" id="{A3C44BD9-97D9-127A-B6A1-76FF7E83DCA8}"/>
              </a:ext>
            </a:extLst>
          </p:cNvPr>
          <p:cNvSpPr/>
          <p:nvPr/>
        </p:nvSpPr>
        <p:spPr>
          <a:xfrm>
            <a:off x="807868" y="1003177"/>
            <a:ext cx="1389777" cy="347996"/>
          </a:xfrm>
          <a:prstGeom prst="rect">
            <a:avLst/>
          </a:prstGeom>
          <a:solidFill>
            <a:schemeClr val="tx1">
              <a:lumMod val="50000"/>
              <a:lumOff val="50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b="1" dirty="0">
                <a:latin typeface="Aptos" panose="020B0004020202020204" pitchFamily="34" charset="0"/>
              </a:rPr>
              <a:t>GUIDANCE</a:t>
            </a:r>
            <a:endParaRPr lang="en-SG" b="1" dirty="0">
              <a:latin typeface="Aptos" panose="020B0004020202020204" pitchFamily="34" charset="0"/>
            </a:endParaRPr>
          </a:p>
        </p:txBody>
      </p:sp>
    </p:spTree>
    <p:extLst>
      <p:ext uri="{BB962C8B-B14F-4D97-AF65-F5344CB8AC3E}">
        <p14:creationId xmlns:p14="http://schemas.microsoft.com/office/powerpoint/2010/main" val="2381361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
            <a:extLst>
              <a:ext uri="{FF2B5EF4-FFF2-40B4-BE49-F238E27FC236}">
                <a16:creationId xmlns:a16="http://schemas.microsoft.com/office/drawing/2014/main" id="{254C566A-EC75-0E77-9140-DC1441C4D2D1}"/>
              </a:ext>
            </a:extLst>
          </p:cNvPr>
          <p:cNvSpPr>
            <a:spLocks noChangeArrowheads="1"/>
          </p:cNvSpPr>
          <p:nvPr/>
        </p:nvSpPr>
        <p:spPr bwMode="gray">
          <a:xfrm>
            <a:off x="449175" y="295050"/>
            <a:ext cx="5470361" cy="347996"/>
          </a:xfrm>
          <a:prstGeom prst="roundRect">
            <a:avLst>
              <a:gd name="adj" fmla="val 49106"/>
            </a:avLst>
          </a:prstGeom>
          <a:solidFill>
            <a:srgbClr val="0070C0"/>
          </a:solidFill>
          <a:ln w="28575">
            <a:solidFill>
              <a:schemeClr val="bg1"/>
            </a:solidFill>
            <a:round/>
            <a:headEnd/>
            <a:tailEnd/>
          </a:ln>
          <a:effectLst>
            <a:outerShdw dist="107763" dir="2700000" algn="ctr" rotWithShape="0">
              <a:schemeClr val="bg2">
                <a:alpha val="50000"/>
              </a:schemeClr>
            </a:outerShdw>
          </a:effectLst>
        </p:spPr>
        <p:txBody>
          <a:bodyPr wrap="none" anchor="ctr"/>
          <a:lstStyle/>
          <a:p>
            <a:pPr algn="ctr">
              <a:defRPr/>
            </a:pPr>
            <a:r>
              <a:rPr lang="en-US" sz="2000" b="1" dirty="0">
                <a:solidFill>
                  <a:schemeClr val="bg1"/>
                </a:solidFill>
                <a:latin typeface="Aptos" panose="020B0004020202020204" pitchFamily="34" charset="0"/>
              </a:rPr>
              <a:t>LANDSCAPE SCAN AND INNOVATIVENESS</a:t>
            </a:r>
          </a:p>
        </p:txBody>
      </p:sp>
      <p:sp>
        <p:nvSpPr>
          <p:cNvPr id="6" name="Rectangle 5">
            <a:extLst>
              <a:ext uri="{FF2B5EF4-FFF2-40B4-BE49-F238E27FC236}">
                <a16:creationId xmlns:a16="http://schemas.microsoft.com/office/drawing/2014/main" id="{4A2DE92E-19DE-198A-20A5-3C75C941749A}"/>
              </a:ext>
            </a:extLst>
          </p:cNvPr>
          <p:cNvSpPr/>
          <p:nvPr/>
        </p:nvSpPr>
        <p:spPr>
          <a:xfrm>
            <a:off x="807868" y="1003176"/>
            <a:ext cx="10715348" cy="1595645"/>
          </a:xfrm>
          <a:prstGeom prst="rect">
            <a:avLst/>
          </a:prstGeom>
          <a:solidFill>
            <a:schemeClr val="bg2"/>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solidFill>
                <a:schemeClr val="tx1"/>
              </a:solidFill>
              <a:latin typeface="Aptos" panose="020B0004020202020204" pitchFamily="34" charset="0"/>
            </a:endParaRPr>
          </a:p>
          <a:p>
            <a:pPr marL="285750" indent="-285750">
              <a:buFont typeface="Arial" panose="020B0604020202020204" pitchFamily="34" charset="0"/>
              <a:buChar char="•"/>
            </a:pPr>
            <a:r>
              <a:rPr lang="en-US" dirty="0">
                <a:solidFill>
                  <a:schemeClr val="tx1"/>
                </a:solidFill>
                <a:latin typeface="Aptos" panose="020B0004020202020204" pitchFamily="34" charset="0"/>
              </a:rPr>
              <a:t>Explain how the project exemplifies technological excellence, by providing information on the best available technology and state-of-the-art solutions through a landscape scan. </a:t>
            </a:r>
          </a:p>
          <a:p>
            <a:pPr marL="285750" indent="-285750">
              <a:buFont typeface="Arial" panose="020B0604020202020204" pitchFamily="34" charset="0"/>
              <a:buChar char="•"/>
            </a:pPr>
            <a:r>
              <a:rPr lang="en-US" dirty="0">
                <a:solidFill>
                  <a:schemeClr val="tx1"/>
                </a:solidFill>
                <a:latin typeface="Aptos" panose="020B0004020202020204" pitchFamily="34" charset="0"/>
              </a:rPr>
              <a:t>Highlight the novelties of the proposed solution and how this project attempts to exceed the best available technology. </a:t>
            </a:r>
          </a:p>
        </p:txBody>
      </p:sp>
      <p:sp>
        <p:nvSpPr>
          <p:cNvPr id="7" name="Rectangle 6">
            <a:extLst>
              <a:ext uri="{FF2B5EF4-FFF2-40B4-BE49-F238E27FC236}">
                <a16:creationId xmlns:a16="http://schemas.microsoft.com/office/drawing/2014/main" id="{A3C44BD9-97D9-127A-B6A1-76FF7E83DCA8}"/>
              </a:ext>
            </a:extLst>
          </p:cNvPr>
          <p:cNvSpPr/>
          <p:nvPr/>
        </p:nvSpPr>
        <p:spPr>
          <a:xfrm>
            <a:off x="807868" y="1003177"/>
            <a:ext cx="1389777" cy="347996"/>
          </a:xfrm>
          <a:prstGeom prst="rect">
            <a:avLst/>
          </a:prstGeom>
          <a:solidFill>
            <a:schemeClr val="tx1">
              <a:lumMod val="50000"/>
              <a:lumOff val="50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b="1" dirty="0">
                <a:latin typeface="Aptos" panose="020B0004020202020204" pitchFamily="34" charset="0"/>
              </a:rPr>
              <a:t>GUIDANCE</a:t>
            </a:r>
            <a:endParaRPr lang="en-SG" b="1" dirty="0">
              <a:latin typeface="Aptos" panose="020B0004020202020204" pitchFamily="34" charset="0"/>
            </a:endParaRPr>
          </a:p>
        </p:txBody>
      </p:sp>
    </p:spTree>
    <p:extLst>
      <p:ext uri="{BB962C8B-B14F-4D97-AF65-F5344CB8AC3E}">
        <p14:creationId xmlns:p14="http://schemas.microsoft.com/office/powerpoint/2010/main" val="3713303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
            <a:extLst>
              <a:ext uri="{FF2B5EF4-FFF2-40B4-BE49-F238E27FC236}">
                <a16:creationId xmlns:a16="http://schemas.microsoft.com/office/drawing/2014/main" id="{254C566A-EC75-0E77-9140-DC1441C4D2D1}"/>
              </a:ext>
            </a:extLst>
          </p:cNvPr>
          <p:cNvSpPr>
            <a:spLocks noChangeArrowheads="1"/>
          </p:cNvSpPr>
          <p:nvPr/>
        </p:nvSpPr>
        <p:spPr bwMode="gray">
          <a:xfrm>
            <a:off x="449176" y="295050"/>
            <a:ext cx="2160000" cy="347996"/>
          </a:xfrm>
          <a:prstGeom prst="roundRect">
            <a:avLst>
              <a:gd name="adj" fmla="val 49106"/>
            </a:avLst>
          </a:prstGeom>
          <a:solidFill>
            <a:srgbClr val="0070C0"/>
          </a:solidFill>
          <a:ln w="28575">
            <a:solidFill>
              <a:schemeClr val="bg1"/>
            </a:solidFill>
            <a:round/>
            <a:headEnd/>
            <a:tailEnd/>
          </a:ln>
          <a:effectLst>
            <a:outerShdw dist="107763" dir="2700000" algn="ctr" rotWithShape="0">
              <a:schemeClr val="bg2">
                <a:alpha val="50000"/>
              </a:schemeClr>
            </a:outerShdw>
          </a:effectLst>
        </p:spPr>
        <p:txBody>
          <a:bodyPr wrap="none" anchor="ctr"/>
          <a:lstStyle/>
          <a:p>
            <a:pPr algn="ctr">
              <a:defRPr/>
            </a:pPr>
            <a:r>
              <a:rPr lang="en-US" sz="2000" b="1" dirty="0">
                <a:solidFill>
                  <a:prstClr val="white"/>
                </a:solidFill>
                <a:latin typeface="Aptos" panose="020B0004020202020204" pitchFamily="34" charset="0"/>
              </a:rPr>
              <a:t>PROJECT TEAM</a:t>
            </a:r>
          </a:p>
        </p:txBody>
      </p:sp>
      <p:sp>
        <p:nvSpPr>
          <p:cNvPr id="6" name="Rectangle 5">
            <a:extLst>
              <a:ext uri="{FF2B5EF4-FFF2-40B4-BE49-F238E27FC236}">
                <a16:creationId xmlns:a16="http://schemas.microsoft.com/office/drawing/2014/main" id="{4A2DE92E-19DE-198A-20A5-3C75C941749A}"/>
              </a:ext>
            </a:extLst>
          </p:cNvPr>
          <p:cNvSpPr/>
          <p:nvPr/>
        </p:nvSpPr>
        <p:spPr>
          <a:xfrm>
            <a:off x="807868" y="1003176"/>
            <a:ext cx="10715348" cy="2012738"/>
          </a:xfrm>
          <a:prstGeom prst="rect">
            <a:avLst/>
          </a:prstGeom>
          <a:solidFill>
            <a:schemeClr val="bg2"/>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solidFill>
                <a:sysClr val="windowText" lastClr="000000"/>
              </a:solidFill>
              <a:latin typeface="Aptos" panose="020B0004020202020204" pitchFamily="34" charset="0"/>
            </a:endParaRPr>
          </a:p>
          <a:p>
            <a:pPr marL="285750" indent="-285750">
              <a:buFont typeface="Arial" panose="020B0604020202020204" pitchFamily="34" charset="0"/>
              <a:buChar char="•"/>
            </a:pPr>
            <a:r>
              <a:rPr lang="en-US" dirty="0">
                <a:solidFill>
                  <a:schemeClr val="tx1"/>
                </a:solidFill>
                <a:latin typeface="Aptos" panose="020B0004020202020204" pitchFamily="34" charset="0"/>
              </a:rPr>
              <a:t>Provide details of the Lead Principal Investigator and the key personnel of the project team, including their:</a:t>
            </a:r>
          </a:p>
          <a:p>
            <a:pPr marL="742950" lvl="1" indent="-285750">
              <a:buFont typeface="Arial" panose="020B0604020202020204" pitchFamily="34" charset="0"/>
              <a:buChar char="•"/>
            </a:pPr>
            <a:r>
              <a:rPr lang="en-US" dirty="0">
                <a:solidFill>
                  <a:schemeClr val="tx1"/>
                </a:solidFill>
                <a:latin typeface="Aptos" panose="020B0004020202020204" pitchFamily="34" charset="0"/>
              </a:rPr>
              <a:t>Roles and responsibilities</a:t>
            </a:r>
          </a:p>
          <a:p>
            <a:pPr marL="742950" lvl="1" indent="-285750">
              <a:buFont typeface="Arial" panose="020B0604020202020204" pitchFamily="34" charset="0"/>
              <a:buChar char="•"/>
            </a:pPr>
            <a:r>
              <a:rPr lang="en-US" dirty="0">
                <a:solidFill>
                  <a:schemeClr val="tx1"/>
                </a:solidFill>
                <a:latin typeface="Aptos" panose="020B0004020202020204" pitchFamily="34" charset="0"/>
              </a:rPr>
              <a:t>Professional background</a:t>
            </a:r>
          </a:p>
          <a:p>
            <a:pPr marL="742950" lvl="1" indent="-285750">
              <a:buFont typeface="Arial" panose="020B0604020202020204" pitchFamily="34" charset="0"/>
              <a:buChar char="•"/>
            </a:pPr>
            <a:r>
              <a:rPr lang="en-US" dirty="0">
                <a:solidFill>
                  <a:schemeClr val="tx1"/>
                </a:solidFill>
                <a:latin typeface="Aptos" panose="020B0004020202020204" pitchFamily="34" charset="0"/>
              </a:rPr>
              <a:t>Relevant work experience</a:t>
            </a:r>
          </a:p>
          <a:p>
            <a:pPr marL="742950" lvl="1" indent="-285750">
              <a:buFont typeface="Arial" panose="020B0604020202020204" pitchFamily="34" charset="0"/>
              <a:buChar char="•"/>
            </a:pPr>
            <a:r>
              <a:rPr lang="en-US" dirty="0">
                <a:solidFill>
                  <a:schemeClr val="tx1"/>
                </a:solidFill>
                <a:latin typeface="Aptos" panose="020B0004020202020204" pitchFamily="34" charset="0"/>
              </a:rPr>
              <a:t>Relevant qualifications </a:t>
            </a:r>
            <a:endParaRPr lang="en-SG" dirty="0">
              <a:solidFill>
                <a:schemeClr val="tx1"/>
              </a:solidFill>
              <a:latin typeface="Aptos" panose="020B0004020202020204" pitchFamily="34" charset="0"/>
            </a:endParaRPr>
          </a:p>
        </p:txBody>
      </p:sp>
      <p:sp>
        <p:nvSpPr>
          <p:cNvPr id="7" name="Rectangle 6">
            <a:extLst>
              <a:ext uri="{FF2B5EF4-FFF2-40B4-BE49-F238E27FC236}">
                <a16:creationId xmlns:a16="http://schemas.microsoft.com/office/drawing/2014/main" id="{A3C44BD9-97D9-127A-B6A1-76FF7E83DCA8}"/>
              </a:ext>
            </a:extLst>
          </p:cNvPr>
          <p:cNvSpPr/>
          <p:nvPr/>
        </p:nvSpPr>
        <p:spPr>
          <a:xfrm>
            <a:off x="807868" y="1003177"/>
            <a:ext cx="1389777" cy="347996"/>
          </a:xfrm>
          <a:prstGeom prst="rect">
            <a:avLst/>
          </a:prstGeom>
          <a:solidFill>
            <a:schemeClr val="tx1">
              <a:lumMod val="50000"/>
              <a:lumOff val="50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b="1" dirty="0">
                <a:latin typeface="Aptos" panose="020B0004020202020204" pitchFamily="34" charset="0"/>
              </a:rPr>
              <a:t>GUIDANCE</a:t>
            </a:r>
            <a:endParaRPr lang="en-SG" b="1" dirty="0">
              <a:latin typeface="Aptos" panose="020B0004020202020204" pitchFamily="34" charset="0"/>
            </a:endParaRPr>
          </a:p>
        </p:txBody>
      </p:sp>
      <p:sp>
        <p:nvSpPr>
          <p:cNvPr id="3" name="Rectangle 1">
            <a:extLst>
              <a:ext uri="{FF2B5EF4-FFF2-40B4-BE49-F238E27FC236}">
                <a16:creationId xmlns:a16="http://schemas.microsoft.com/office/drawing/2014/main" id="{23AE62FE-4CFD-6B67-7758-9B6B873744D2}"/>
              </a:ext>
            </a:extLst>
          </p:cNvPr>
          <p:cNvSpPr>
            <a:spLocks noChangeArrowheads="1"/>
          </p:cNvSpPr>
          <p:nvPr/>
        </p:nvSpPr>
        <p:spPr bwMode="auto">
          <a:xfrm>
            <a:off x="3036888" y="233838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TextBox 8">
            <a:extLst>
              <a:ext uri="{FF2B5EF4-FFF2-40B4-BE49-F238E27FC236}">
                <a16:creationId xmlns:a16="http://schemas.microsoft.com/office/drawing/2014/main" id="{43A0636E-D22E-22D5-3991-83D34DF5AA30}"/>
              </a:ext>
            </a:extLst>
          </p:cNvPr>
          <p:cNvSpPr txBox="1"/>
          <p:nvPr/>
        </p:nvSpPr>
        <p:spPr>
          <a:xfrm>
            <a:off x="154535" y="6378284"/>
            <a:ext cx="11498985" cy="369332"/>
          </a:xfrm>
          <a:prstGeom prst="rect">
            <a:avLst/>
          </a:prstGeom>
          <a:noFill/>
        </p:spPr>
        <p:txBody>
          <a:bodyPr wrap="square" rtlCol="0">
            <a:spAutoFit/>
          </a:bodyPr>
          <a:lstStyle/>
          <a:p>
            <a:r>
              <a:rPr lang="en-US" sz="900" dirty="0">
                <a:latin typeface="Aptos" panose="020B0004020202020204" pitchFamily="34" charset="0"/>
              </a:rPr>
              <a:t>*Roles include Principal Investigator, Covering Investigator, Team Member, Research Collaborator, Industry Collaborator, Others. Collaborators refers to any company, institution, incorporated body or other industry and academic collaborator, which is not the Host Institution but is to be engaged in the Research in collaboration with any of the Investigators’ Institutions. Collaborators are not entitled to receive (directly or indirectly) any part of the Funds.</a:t>
            </a:r>
            <a:endParaRPr lang="en-SG" sz="900" dirty="0">
              <a:latin typeface="Aptos" panose="020B0004020202020204" pitchFamily="34" charset="0"/>
            </a:endParaRPr>
          </a:p>
        </p:txBody>
      </p:sp>
    </p:spTree>
    <p:extLst>
      <p:ext uri="{BB962C8B-B14F-4D97-AF65-F5344CB8AC3E}">
        <p14:creationId xmlns:p14="http://schemas.microsoft.com/office/powerpoint/2010/main" val="3807753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
            <a:extLst>
              <a:ext uri="{FF2B5EF4-FFF2-40B4-BE49-F238E27FC236}">
                <a16:creationId xmlns:a16="http://schemas.microsoft.com/office/drawing/2014/main" id="{254C566A-EC75-0E77-9140-DC1441C4D2D1}"/>
              </a:ext>
            </a:extLst>
          </p:cNvPr>
          <p:cNvSpPr>
            <a:spLocks noChangeArrowheads="1"/>
          </p:cNvSpPr>
          <p:nvPr/>
        </p:nvSpPr>
        <p:spPr bwMode="gray">
          <a:xfrm>
            <a:off x="449176" y="295050"/>
            <a:ext cx="2160000" cy="347996"/>
          </a:xfrm>
          <a:prstGeom prst="roundRect">
            <a:avLst>
              <a:gd name="adj" fmla="val 49106"/>
            </a:avLst>
          </a:prstGeom>
          <a:solidFill>
            <a:srgbClr val="0070C0"/>
          </a:solidFill>
          <a:ln w="28575">
            <a:solidFill>
              <a:schemeClr val="bg1"/>
            </a:solidFill>
            <a:round/>
            <a:headEnd/>
            <a:tailEnd/>
          </a:ln>
          <a:effectLst>
            <a:outerShdw dist="107763" dir="2700000" algn="ctr" rotWithShape="0">
              <a:schemeClr val="bg2">
                <a:alpha val="50000"/>
              </a:schemeClr>
            </a:outerShdw>
          </a:effectLst>
        </p:spPr>
        <p:txBody>
          <a:bodyPr wrap="none" anchor="ctr"/>
          <a:lstStyle/>
          <a:p>
            <a:pPr algn="ctr">
              <a:defRPr/>
            </a:pPr>
            <a:r>
              <a:rPr lang="en-US" sz="2000" b="1" dirty="0">
                <a:solidFill>
                  <a:prstClr val="white"/>
                </a:solidFill>
                <a:latin typeface="Aptos" panose="020B0004020202020204" pitchFamily="34" charset="0"/>
              </a:rPr>
              <a:t>IMPACT</a:t>
            </a:r>
          </a:p>
        </p:txBody>
      </p:sp>
      <p:sp>
        <p:nvSpPr>
          <p:cNvPr id="6" name="Rectangle 5">
            <a:extLst>
              <a:ext uri="{FF2B5EF4-FFF2-40B4-BE49-F238E27FC236}">
                <a16:creationId xmlns:a16="http://schemas.microsoft.com/office/drawing/2014/main" id="{4A2DE92E-19DE-198A-20A5-3C75C941749A}"/>
              </a:ext>
            </a:extLst>
          </p:cNvPr>
          <p:cNvSpPr/>
          <p:nvPr/>
        </p:nvSpPr>
        <p:spPr>
          <a:xfrm>
            <a:off x="807868" y="1003176"/>
            <a:ext cx="10715348" cy="1020933"/>
          </a:xfrm>
          <a:prstGeom prst="rect">
            <a:avLst/>
          </a:prstGeom>
          <a:solidFill>
            <a:schemeClr val="bg2"/>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solidFill>
                <a:sysClr val="windowText" lastClr="000000"/>
              </a:solidFill>
              <a:latin typeface="Aptos" panose="020B0004020202020204" pitchFamily="34" charset="0"/>
            </a:endParaRPr>
          </a:p>
          <a:p>
            <a:pPr marL="285750" indent="-285750">
              <a:buFont typeface="Arial" panose="020B0604020202020204" pitchFamily="34" charset="0"/>
              <a:buChar char="•"/>
            </a:pPr>
            <a:r>
              <a:rPr lang="en-US" dirty="0">
                <a:solidFill>
                  <a:sysClr val="windowText" lastClr="000000"/>
                </a:solidFill>
                <a:latin typeface="Aptos" panose="020B0004020202020204" pitchFamily="34" charset="0"/>
              </a:rPr>
              <a:t>Suggest quantitative impacts (e.g. manpower savings) and qualitative impacts (e.g. new capabilities) for the project.  </a:t>
            </a:r>
            <a:endParaRPr lang="en-SG" dirty="0">
              <a:latin typeface="Aptos" panose="020B0004020202020204" pitchFamily="34" charset="0"/>
            </a:endParaRPr>
          </a:p>
        </p:txBody>
      </p:sp>
      <p:sp>
        <p:nvSpPr>
          <p:cNvPr id="7" name="Rectangle 6">
            <a:extLst>
              <a:ext uri="{FF2B5EF4-FFF2-40B4-BE49-F238E27FC236}">
                <a16:creationId xmlns:a16="http://schemas.microsoft.com/office/drawing/2014/main" id="{A3C44BD9-97D9-127A-B6A1-76FF7E83DCA8}"/>
              </a:ext>
            </a:extLst>
          </p:cNvPr>
          <p:cNvSpPr/>
          <p:nvPr/>
        </p:nvSpPr>
        <p:spPr>
          <a:xfrm>
            <a:off x="807868" y="1003177"/>
            <a:ext cx="1389777" cy="347996"/>
          </a:xfrm>
          <a:prstGeom prst="rect">
            <a:avLst/>
          </a:prstGeom>
          <a:solidFill>
            <a:schemeClr val="tx1">
              <a:lumMod val="50000"/>
              <a:lumOff val="50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b="1" dirty="0">
                <a:latin typeface="Aptos" panose="020B0004020202020204" pitchFamily="34" charset="0"/>
              </a:rPr>
              <a:t>GUIDANCE</a:t>
            </a:r>
            <a:endParaRPr lang="en-SG" b="1" dirty="0">
              <a:latin typeface="Aptos" panose="020B0004020202020204" pitchFamily="34" charset="0"/>
            </a:endParaRPr>
          </a:p>
        </p:txBody>
      </p:sp>
    </p:spTree>
    <p:extLst>
      <p:ext uri="{BB962C8B-B14F-4D97-AF65-F5344CB8AC3E}">
        <p14:creationId xmlns:p14="http://schemas.microsoft.com/office/powerpoint/2010/main" val="33619339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
            <a:extLst>
              <a:ext uri="{FF2B5EF4-FFF2-40B4-BE49-F238E27FC236}">
                <a16:creationId xmlns:a16="http://schemas.microsoft.com/office/drawing/2014/main" id="{254C566A-EC75-0E77-9140-DC1441C4D2D1}"/>
              </a:ext>
            </a:extLst>
          </p:cNvPr>
          <p:cNvSpPr>
            <a:spLocks noChangeArrowheads="1"/>
          </p:cNvSpPr>
          <p:nvPr/>
        </p:nvSpPr>
        <p:spPr bwMode="gray">
          <a:xfrm>
            <a:off x="449177" y="295050"/>
            <a:ext cx="2160000" cy="347996"/>
          </a:xfrm>
          <a:prstGeom prst="roundRect">
            <a:avLst>
              <a:gd name="adj" fmla="val 49106"/>
            </a:avLst>
          </a:prstGeom>
          <a:solidFill>
            <a:srgbClr val="0070C0"/>
          </a:solidFill>
          <a:ln w="28575">
            <a:solidFill>
              <a:schemeClr val="bg1"/>
            </a:solidFill>
            <a:round/>
            <a:headEnd/>
            <a:tailEnd/>
          </a:ln>
          <a:effectLst>
            <a:outerShdw dist="107763" dir="2700000" algn="ctr" rotWithShape="0">
              <a:schemeClr val="bg2">
                <a:alpha val="50000"/>
              </a:schemeClr>
            </a:outerShdw>
          </a:effectLst>
        </p:spPr>
        <p:txBody>
          <a:bodyPr wrap="none" anchor="ctr"/>
          <a:lstStyle/>
          <a:p>
            <a:pPr algn="ctr">
              <a:defRPr/>
            </a:pPr>
            <a:r>
              <a:rPr lang="en-US" sz="2000" b="1" dirty="0">
                <a:solidFill>
                  <a:prstClr val="white"/>
                </a:solidFill>
                <a:latin typeface="Aptos" panose="020B0004020202020204" pitchFamily="34" charset="0"/>
              </a:rPr>
              <a:t>BUDGET</a:t>
            </a:r>
          </a:p>
        </p:txBody>
      </p:sp>
      <p:graphicFrame>
        <p:nvGraphicFramePr>
          <p:cNvPr id="2" name="Table 1">
            <a:extLst>
              <a:ext uri="{FF2B5EF4-FFF2-40B4-BE49-F238E27FC236}">
                <a16:creationId xmlns:a16="http://schemas.microsoft.com/office/drawing/2014/main" id="{FDA8D19D-083D-8B24-1404-619D88C93D89}"/>
              </a:ext>
            </a:extLst>
          </p:cNvPr>
          <p:cNvGraphicFramePr>
            <a:graphicFrameLocks noGrp="1"/>
          </p:cNvGraphicFramePr>
          <p:nvPr>
            <p:extLst>
              <p:ext uri="{D42A27DB-BD31-4B8C-83A1-F6EECF244321}">
                <p14:modId xmlns:p14="http://schemas.microsoft.com/office/powerpoint/2010/main" val="2678749579"/>
              </p:ext>
            </p:extLst>
          </p:nvPr>
        </p:nvGraphicFramePr>
        <p:xfrm>
          <a:off x="541538" y="850537"/>
          <a:ext cx="10981677" cy="4633563"/>
        </p:xfrm>
        <a:graphic>
          <a:graphicData uri="http://schemas.openxmlformats.org/drawingml/2006/table">
            <a:tbl>
              <a:tblPr firstRow="1" firstCol="1" bandRow="1">
                <a:tableStyleId>{5C22544A-7EE6-4342-B048-85BDC9FD1C3A}</a:tableStyleId>
              </a:tblPr>
              <a:tblGrid>
                <a:gridCol w="2843346">
                  <a:extLst>
                    <a:ext uri="{9D8B030D-6E8A-4147-A177-3AD203B41FA5}">
                      <a16:colId xmlns:a16="http://schemas.microsoft.com/office/drawing/2014/main" val="958353212"/>
                    </a:ext>
                  </a:extLst>
                </a:gridCol>
                <a:gridCol w="1639877">
                  <a:extLst>
                    <a:ext uri="{9D8B030D-6E8A-4147-A177-3AD203B41FA5}">
                      <a16:colId xmlns:a16="http://schemas.microsoft.com/office/drawing/2014/main" val="3353232463"/>
                    </a:ext>
                  </a:extLst>
                </a:gridCol>
                <a:gridCol w="6498454">
                  <a:extLst>
                    <a:ext uri="{9D8B030D-6E8A-4147-A177-3AD203B41FA5}">
                      <a16:colId xmlns:a16="http://schemas.microsoft.com/office/drawing/2014/main" val="359229280"/>
                    </a:ext>
                  </a:extLst>
                </a:gridCol>
              </a:tblGrid>
              <a:tr h="360000">
                <a:tc>
                  <a:txBody>
                    <a:bodyPr/>
                    <a:lstStyle/>
                    <a:p>
                      <a:pPr algn="just"/>
                      <a:r>
                        <a:rPr lang="en-US" sz="1400" dirty="0">
                          <a:effectLst/>
                          <a:latin typeface="Aptos" panose="020B0004020202020204" pitchFamily="34" charset="0"/>
                        </a:rPr>
                        <a:t>Cost Category</a:t>
                      </a:r>
                      <a:endParaRPr lang="en-SG" sz="1400" dirty="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nchor="ctr"/>
                </a:tc>
                <a:tc>
                  <a:txBody>
                    <a:bodyPr/>
                    <a:lstStyle/>
                    <a:p>
                      <a:r>
                        <a:rPr lang="en-US" sz="1400" dirty="0">
                          <a:effectLst/>
                          <a:latin typeface="Aptos" panose="020B0004020202020204" pitchFamily="34" charset="0"/>
                        </a:rPr>
                        <a:t>Amount </a:t>
                      </a:r>
                      <a:endParaRPr lang="en-SG" sz="1400" dirty="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nchor="ctr"/>
                </a:tc>
                <a:tc>
                  <a:txBody>
                    <a:bodyPr/>
                    <a:lstStyle/>
                    <a:p>
                      <a:pPr algn="just"/>
                      <a:r>
                        <a:rPr lang="en-US" sz="1400" dirty="0">
                          <a:effectLst/>
                          <a:latin typeface="Aptos" panose="020B0004020202020204" pitchFamily="34" charset="0"/>
                        </a:rPr>
                        <a:t>Remarks/Justification</a:t>
                      </a:r>
                      <a:endParaRPr lang="en-SG" sz="1400" dirty="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2532934191"/>
                  </a:ext>
                </a:extLst>
              </a:tr>
              <a:tr h="610509">
                <a:tc>
                  <a:txBody>
                    <a:bodyPr/>
                    <a:lstStyle/>
                    <a:p>
                      <a:r>
                        <a:rPr lang="en-US" sz="1400" dirty="0">
                          <a:effectLst/>
                          <a:latin typeface="Aptos" panose="020B0004020202020204" pitchFamily="34" charset="0"/>
                        </a:rPr>
                        <a:t>Manpower</a:t>
                      </a:r>
                      <a:endParaRPr lang="en-SG" sz="1400" dirty="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nchor="ct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altLang="zh-SG" sz="1400" dirty="0">
                          <a:solidFill>
                            <a:prstClr val="black"/>
                          </a:solidFill>
                          <a:latin typeface="Aptos" panose="020B0004020202020204" pitchFamily="34" charset="0"/>
                        </a:rPr>
                        <a:t>S$ XXX,XXX</a:t>
                      </a:r>
                    </a:p>
                  </a:txBody>
                  <a:tcPr marL="68580" marR="68580" marT="0" marB="0" anchor="ctr"/>
                </a:tc>
                <a:tc>
                  <a:txBody>
                    <a:bodyPr/>
                    <a:lstStyle/>
                    <a:p>
                      <a:pPr algn="just"/>
                      <a:r>
                        <a:rPr lang="en-US" sz="1400" dirty="0">
                          <a:effectLst/>
                          <a:latin typeface="Aptos" panose="020B0004020202020204" pitchFamily="34" charset="0"/>
                        </a:rPr>
                        <a:t> </a:t>
                      </a:r>
                      <a:endParaRPr lang="en-SG" sz="1400" dirty="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1170218950"/>
                  </a:ext>
                </a:extLst>
              </a:tr>
              <a:tr h="610509">
                <a:tc>
                  <a:txBody>
                    <a:bodyPr/>
                    <a:lstStyle/>
                    <a:p>
                      <a:r>
                        <a:rPr lang="en-US" sz="1400" dirty="0">
                          <a:solidFill>
                            <a:schemeClr val="bg1"/>
                          </a:solidFill>
                          <a:effectLst/>
                          <a:latin typeface="Aptos" panose="020B0004020202020204" pitchFamily="34" charset="0"/>
                        </a:rPr>
                        <a:t>Equipment &amp; Prototype</a:t>
                      </a:r>
                      <a:endParaRPr lang="en-SG" sz="1400" dirty="0">
                        <a:solidFill>
                          <a:schemeClr val="bg1"/>
                        </a:solidFill>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nchor="ct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altLang="zh-SG" sz="1400" dirty="0">
                          <a:solidFill>
                            <a:prstClr val="black"/>
                          </a:solidFill>
                          <a:latin typeface="Aptos" panose="020B0004020202020204" pitchFamily="34" charset="0"/>
                        </a:rPr>
                        <a:t>S$ XXX,XXX</a:t>
                      </a:r>
                    </a:p>
                  </a:txBody>
                  <a:tcPr marL="68580" marR="68580" marT="0" marB="0" anchor="ctr"/>
                </a:tc>
                <a:tc>
                  <a:txBody>
                    <a:bodyPr/>
                    <a:lstStyle/>
                    <a:p>
                      <a:pPr algn="just"/>
                      <a:r>
                        <a:rPr lang="en-US" sz="1400" dirty="0">
                          <a:effectLst/>
                          <a:latin typeface="Aptos" panose="020B0004020202020204" pitchFamily="34" charset="0"/>
                        </a:rPr>
                        <a:t> </a:t>
                      </a:r>
                      <a:endParaRPr lang="en-SG" sz="1400" dirty="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3122411966"/>
                  </a:ext>
                </a:extLst>
              </a:tr>
              <a:tr h="610509">
                <a:tc>
                  <a:txBody>
                    <a:bodyPr/>
                    <a:lstStyle/>
                    <a:p>
                      <a:r>
                        <a:rPr lang="en-SG" sz="1400" dirty="0">
                          <a:solidFill>
                            <a:schemeClr val="bg1"/>
                          </a:solidFill>
                          <a:effectLst/>
                          <a:latin typeface="Aptos" panose="020B0004020202020204" pitchFamily="34" charset="0"/>
                          <a:ea typeface="DengXian" panose="02010600030101010101" pitchFamily="2" charset="-122"/>
                          <a:cs typeface="Arial" panose="020B0604020202020204" pitchFamily="34" charset="0"/>
                        </a:rPr>
                        <a:t>Other Operating Expenses (including site reinstatement)</a:t>
                      </a:r>
                    </a:p>
                  </a:txBody>
                  <a:tcPr marL="68580" marR="68580" marT="0" marB="0" anchor="ct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altLang="zh-SG" sz="1400" dirty="0">
                          <a:solidFill>
                            <a:prstClr val="black"/>
                          </a:solidFill>
                          <a:latin typeface="Aptos" panose="020B0004020202020204" pitchFamily="34" charset="0"/>
                        </a:rPr>
                        <a:t>S$ XXX,XXX</a:t>
                      </a:r>
                    </a:p>
                  </a:txBody>
                  <a:tcPr marL="68580" marR="68580" marT="0" marB="0" anchor="ctr"/>
                </a:tc>
                <a:tc>
                  <a:txBody>
                    <a:bodyPr/>
                    <a:lstStyle/>
                    <a:p>
                      <a:pPr algn="just"/>
                      <a:r>
                        <a:rPr lang="en-US" sz="1400" dirty="0">
                          <a:effectLst/>
                          <a:latin typeface="Aptos" panose="020B0004020202020204" pitchFamily="34" charset="0"/>
                        </a:rPr>
                        <a:t> </a:t>
                      </a:r>
                      <a:endParaRPr lang="en-SG" sz="1400" dirty="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2970255157"/>
                  </a:ext>
                </a:extLst>
              </a:tr>
              <a:tr h="610509">
                <a:tc>
                  <a:txBody>
                    <a:bodyPr/>
                    <a:lstStyle/>
                    <a:p>
                      <a:r>
                        <a:rPr lang="en-US" sz="1400" dirty="0">
                          <a:solidFill>
                            <a:schemeClr val="bg1"/>
                          </a:solidFill>
                          <a:effectLst/>
                          <a:latin typeface="Aptos" panose="020B0004020202020204" pitchFamily="34" charset="0"/>
                        </a:rPr>
                        <a:t>Overseas Travel </a:t>
                      </a:r>
                      <a:endParaRPr lang="en-SG" sz="1400" dirty="0">
                        <a:solidFill>
                          <a:schemeClr val="bg1"/>
                        </a:solidFill>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nchor="ct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altLang="zh-SG" sz="1400" dirty="0">
                          <a:solidFill>
                            <a:prstClr val="black"/>
                          </a:solidFill>
                          <a:latin typeface="Aptos" panose="020B0004020202020204" pitchFamily="34" charset="0"/>
                        </a:rPr>
                        <a:t>S$ XXX,XXX</a:t>
                      </a:r>
                    </a:p>
                  </a:txBody>
                  <a:tcPr marL="68580" marR="68580" marT="0" marB="0" anchor="ctr"/>
                </a:tc>
                <a:tc>
                  <a:txBody>
                    <a:bodyPr/>
                    <a:lstStyle/>
                    <a:p>
                      <a:pPr algn="just"/>
                      <a:r>
                        <a:rPr lang="en-US" sz="1400" dirty="0">
                          <a:effectLst/>
                          <a:latin typeface="Aptos" panose="020B0004020202020204" pitchFamily="34" charset="0"/>
                        </a:rPr>
                        <a:t> </a:t>
                      </a:r>
                      <a:endParaRPr lang="en-SG" sz="1400" dirty="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2166633667"/>
                  </a:ext>
                </a:extLst>
              </a:tr>
              <a:tr h="610509">
                <a:tc>
                  <a:txBody>
                    <a:bodyPr/>
                    <a:lstStyle/>
                    <a:p>
                      <a:r>
                        <a:rPr lang="en-SG" sz="1400" dirty="0">
                          <a:solidFill>
                            <a:schemeClr val="bg1"/>
                          </a:solidFill>
                          <a:effectLst/>
                          <a:latin typeface="Aptos" panose="020B0004020202020204" pitchFamily="34" charset="0"/>
                          <a:ea typeface="DengXian" panose="02010600030101010101" pitchFamily="2" charset="-122"/>
                          <a:cs typeface="Arial" panose="020B0604020202020204" pitchFamily="34" charset="0"/>
                        </a:rPr>
                        <a:t>Total Qualifying Cost</a:t>
                      </a:r>
                    </a:p>
                  </a:txBody>
                  <a:tcPr marL="68580" marR="68580" marT="0" marB="0" anchor="ctr">
                    <a:solidFill>
                      <a:schemeClr val="accent5">
                        <a:lumMod val="50000"/>
                      </a:schemeClr>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altLang="zh-SG" sz="1400" dirty="0">
                          <a:solidFill>
                            <a:prstClr val="black"/>
                          </a:solidFill>
                          <a:latin typeface="Aptos" panose="020B0004020202020204" pitchFamily="34" charset="0"/>
                        </a:rPr>
                        <a:t>S$ XXX,XXX</a:t>
                      </a:r>
                    </a:p>
                  </a:txBody>
                  <a:tcPr marL="68580" marR="68580" marT="0" marB="0" anchor="ctr"/>
                </a:tc>
                <a:tc>
                  <a:txBody>
                    <a:bodyPr/>
                    <a:lstStyle/>
                    <a:p>
                      <a:pPr algn="just"/>
                      <a:r>
                        <a:rPr lang="en-US" sz="1400" dirty="0">
                          <a:effectLst/>
                          <a:latin typeface="Aptos" panose="020B0004020202020204" pitchFamily="34" charset="0"/>
                        </a:rPr>
                        <a:t> </a:t>
                      </a:r>
                      <a:endParaRPr lang="en-SG" sz="1400" dirty="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4198176033"/>
                  </a:ext>
                </a:extLst>
              </a:tr>
              <a:tr h="610509">
                <a:tc>
                  <a:txBody>
                    <a:bodyPr/>
                    <a:lstStyle/>
                    <a:p>
                      <a:r>
                        <a:rPr lang="en-SG" sz="1400" dirty="0">
                          <a:solidFill>
                            <a:schemeClr val="bg1"/>
                          </a:solidFill>
                          <a:effectLst/>
                          <a:latin typeface="Aptos" panose="020B0004020202020204" pitchFamily="34" charset="0"/>
                          <a:ea typeface="DengXian" panose="02010600030101010101" pitchFamily="2" charset="-122"/>
                          <a:cs typeface="Arial" panose="020B0604020202020204" pitchFamily="34" charset="0"/>
                        </a:rPr>
                        <a:t>Indirect Costs*</a:t>
                      </a:r>
                    </a:p>
                  </a:txBody>
                  <a:tcPr marL="68580" marR="68580" marT="0" marB="0" anchor="ct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altLang="zh-SG" sz="1400" dirty="0">
                          <a:solidFill>
                            <a:prstClr val="black"/>
                          </a:solidFill>
                          <a:latin typeface="Aptos" panose="020B0004020202020204" pitchFamily="34" charset="0"/>
                        </a:rPr>
                        <a:t>S$ XXX,XXX</a:t>
                      </a:r>
                    </a:p>
                  </a:txBody>
                  <a:tcPr marL="68580" marR="68580" marT="0" marB="0" anchor="ctr"/>
                </a:tc>
                <a:tc>
                  <a:txBody>
                    <a:bodyPr/>
                    <a:lstStyle/>
                    <a:p>
                      <a:endParaRPr lang="en-SG" sz="1400" dirty="0">
                        <a:solidFill>
                          <a:srgbClr val="FF0000"/>
                        </a:solidFill>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1176519618"/>
                  </a:ext>
                </a:extLst>
              </a:tr>
              <a:tr h="610509">
                <a:tc>
                  <a:txBody>
                    <a:bodyPr/>
                    <a:lstStyle/>
                    <a:p>
                      <a:r>
                        <a:rPr lang="en-US" sz="1400" dirty="0">
                          <a:effectLst/>
                          <a:latin typeface="Aptos" panose="020B0004020202020204" pitchFamily="34" charset="0"/>
                        </a:rPr>
                        <a:t>Funding Amount Requested</a:t>
                      </a:r>
                      <a:endParaRPr lang="en-SG" sz="1400" dirty="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nchor="ctr">
                    <a:solidFill>
                      <a:schemeClr val="accent6"/>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altLang="zh-SG" sz="1400" dirty="0">
                          <a:solidFill>
                            <a:prstClr val="black"/>
                          </a:solidFill>
                          <a:latin typeface="Aptos" panose="020B0004020202020204" pitchFamily="34" charset="0"/>
                        </a:rPr>
                        <a:t>S$ XXX,XXX</a:t>
                      </a:r>
                    </a:p>
                  </a:txBody>
                  <a:tcPr marL="68580" marR="68580" marT="0" marB="0" anchor="ctr">
                    <a:solidFill>
                      <a:schemeClr val="accent6">
                        <a:lumMod val="20000"/>
                        <a:lumOff val="80000"/>
                      </a:schemeClr>
                    </a:solidFill>
                  </a:tcPr>
                </a:tc>
                <a:tc>
                  <a:txBody>
                    <a:bodyPr/>
                    <a:lstStyle/>
                    <a:p>
                      <a:pPr algn="just"/>
                      <a:endParaRPr lang="en-SG" sz="1400" dirty="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nchor="ctr">
                    <a:solidFill>
                      <a:schemeClr val="accent6">
                        <a:lumMod val="20000"/>
                        <a:lumOff val="80000"/>
                      </a:schemeClr>
                    </a:solidFill>
                  </a:tcPr>
                </a:tc>
                <a:extLst>
                  <a:ext uri="{0D108BD9-81ED-4DB2-BD59-A6C34878D82A}">
                    <a16:rowId xmlns:a16="http://schemas.microsoft.com/office/drawing/2014/main" val="1782648281"/>
                  </a:ext>
                </a:extLst>
              </a:tr>
            </a:tbl>
          </a:graphicData>
        </a:graphic>
      </p:graphicFrame>
      <p:sp>
        <p:nvSpPr>
          <p:cNvPr id="4" name="TextBox 3">
            <a:extLst>
              <a:ext uri="{FF2B5EF4-FFF2-40B4-BE49-F238E27FC236}">
                <a16:creationId xmlns:a16="http://schemas.microsoft.com/office/drawing/2014/main" id="{7B206F50-6AA1-711D-011A-E3A09C7BC1B3}"/>
              </a:ext>
            </a:extLst>
          </p:cNvPr>
          <p:cNvSpPr txBox="1"/>
          <p:nvPr/>
        </p:nvSpPr>
        <p:spPr>
          <a:xfrm>
            <a:off x="448172" y="5691591"/>
            <a:ext cx="11457881" cy="523220"/>
          </a:xfrm>
          <a:prstGeom prst="rect">
            <a:avLst/>
          </a:prstGeom>
          <a:noFill/>
        </p:spPr>
        <p:txBody>
          <a:bodyPr wrap="square">
            <a:spAutoFit/>
          </a:bodyPr>
          <a:lstStyle/>
          <a:p>
            <a:r>
              <a:rPr lang="en-US" sz="1400" dirty="0">
                <a:latin typeface="Aptos" panose="020B0004020202020204" pitchFamily="34" charset="0"/>
              </a:rPr>
              <a:t>* Support for indirect costs, set at 30% of the total qualifying cost, is permitted for Institutes of Higher Learning (IHLs) and public research performers.</a:t>
            </a:r>
            <a:endParaRPr lang="en-SG" sz="1400" dirty="0">
              <a:latin typeface="Aptos" panose="020B0004020202020204" pitchFamily="34" charset="0"/>
            </a:endParaRPr>
          </a:p>
        </p:txBody>
      </p:sp>
    </p:spTree>
    <p:extLst>
      <p:ext uri="{BB962C8B-B14F-4D97-AF65-F5344CB8AC3E}">
        <p14:creationId xmlns:p14="http://schemas.microsoft.com/office/powerpoint/2010/main" val="34785177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
            <a:extLst>
              <a:ext uri="{FF2B5EF4-FFF2-40B4-BE49-F238E27FC236}">
                <a16:creationId xmlns:a16="http://schemas.microsoft.com/office/drawing/2014/main" id="{254C566A-EC75-0E77-9140-DC1441C4D2D1}"/>
              </a:ext>
            </a:extLst>
          </p:cNvPr>
          <p:cNvSpPr>
            <a:spLocks noChangeArrowheads="1"/>
          </p:cNvSpPr>
          <p:nvPr/>
        </p:nvSpPr>
        <p:spPr bwMode="gray">
          <a:xfrm>
            <a:off x="449177" y="295050"/>
            <a:ext cx="2160000" cy="347996"/>
          </a:xfrm>
          <a:prstGeom prst="roundRect">
            <a:avLst>
              <a:gd name="adj" fmla="val 49106"/>
            </a:avLst>
          </a:prstGeom>
          <a:solidFill>
            <a:srgbClr val="0070C0"/>
          </a:solidFill>
          <a:ln w="28575">
            <a:solidFill>
              <a:schemeClr val="bg1"/>
            </a:solidFill>
            <a:round/>
            <a:headEnd/>
            <a:tailEnd/>
          </a:ln>
          <a:effectLst>
            <a:outerShdw dist="107763" dir="2700000" algn="ctr" rotWithShape="0">
              <a:schemeClr val="bg2">
                <a:alpha val="50000"/>
              </a:schemeClr>
            </a:outerShdw>
          </a:effectLst>
        </p:spPr>
        <p:txBody>
          <a:bodyPr wrap="none" anchor="ctr"/>
          <a:lstStyle/>
          <a:p>
            <a:pPr algn="ctr">
              <a:defRPr/>
            </a:pPr>
            <a:r>
              <a:rPr lang="en-US" sz="2000" b="1" dirty="0">
                <a:solidFill>
                  <a:prstClr val="white"/>
                </a:solidFill>
                <a:latin typeface="Aptos" panose="020B0004020202020204" pitchFamily="34" charset="0"/>
              </a:rPr>
              <a:t>TIMELINE</a:t>
            </a:r>
          </a:p>
        </p:txBody>
      </p:sp>
      <p:sp>
        <p:nvSpPr>
          <p:cNvPr id="6" name="Rectangle 5">
            <a:extLst>
              <a:ext uri="{FF2B5EF4-FFF2-40B4-BE49-F238E27FC236}">
                <a16:creationId xmlns:a16="http://schemas.microsoft.com/office/drawing/2014/main" id="{4A2DE92E-19DE-198A-20A5-3C75C941749A}"/>
              </a:ext>
            </a:extLst>
          </p:cNvPr>
          <p:cNvSpPr/>
          <p:nvPr/>
        </p:nvSpPr>
        <p:spPr>
          <a:xfrm>
            <a:off x="807868" y="1003177"/>
            <a:ext cx="10715348" cy="1036900"/>
          </a:xfrm>
          <a:prstGeom prst="rect">
            <a:avLst/>
          </a:prstGeom>
          <a:solidFill>
            <a:schemeClr val="bg2"/>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dirty="0">
              <a:solidFill>
                <a:sysClr val="windowText" lastClr="000000"/>
              </a:solidFill>
              <a:latin typeface="Aptos" panose="020B0004020202020204" pitchFamily="34" charset="0"/>
            </a:endParaRPr>
          </a:p>
          <a:p>
            <a:pPr marL="285750" indent="-285750">
              <a:buFont typeface="Arial" panose="020B0604020202020204" pitchFamily="34" charset="0"/>
              <a:buChar char="•"/>
            </a:pPr>
            <a:r>
              <a:rPr lang="en-US" dirty="0">
                <a:solidFill>
                  <a:sysClr val="windowText" lastClr="000000"/>
                </a:solidFill>
                <a:latin typeface="Aptos" panose="020B0004020202020204" pitchFamily="34" charset="0"/>
              </a:rPr>
              <a:t>Pr</a:t>
            </a:r>
            <a:r>
              <a:rPr lang="en-US" dirty="0">
                <a:solidFill>
                  <a:schemeClr val="tx1"/>
                </a:solidFill>
                <a:latin typeface="Aptos" panose="020B0004020202020204" pitchFamily="34" charset="0"/>
              </a:rPr>
              <a:t>epare a project timeline that outlines all milestones and deliverables, as detailed in the "Approach and Methodology“ and “Deliverable” section, respectively. </a:t>
            </a:r>
            <a:endParaRPr lang="en-SG" dirty="0">
              <a:solidFill>
                <a:schemeClr val="tx1"/>
              </a:solidFill>
              <a:latin typeface="Aptos" panose="020B0004020202020204" pitchFamily="34" charset="0"/>
            </a:endParaRPr>
          </a:p>
        </p:txBody>
      </p:sp>
      <p:sp>
        <p:nvSpPr>
          <p:cNvPr id="7" name="Rectangle 6">
            <a:extLst>
              <a:ext uri="{FF2B5EF4-FFF2-40B4-BE49-F238E27FC236}">
                <a16:creationId xmlns:a16="http://schemas.microsoft.com/office/drawing/2014/main" id="{A3C44BD9-97D9-127A-B6A1-76FF7E83DCA8}"/>
              </a:ext>
            </a:extLst>
          </p:cNvPr>
          <p:cNvSpPr/>
          <p:nvPr/>
        </p:nvSpPr>
        <p:spPr>
          <a:xfrm>
            <a:off x="807868" y="1003177"/>
            <a:ext cx="1389777" cy="347996"/>
          </a:xfrm>
          <a:prstGeom prst="rect">
            <a:avLst/>
          </a:prstGeom>
          <a:solidFill>
            <a:schemeClr val="tx1">
              <a:lumMod val="50000"/>
              <a:lumOff val="50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b="1" dirty="0">
                <a:latin typeface="Aptos" panose="020B0004020202020204" pitchFamily="34" charset="0"/>
              </a:rPr>
              <a:t>GUIDANCE</a:t>
            </a:r>
            <a:endParaRPr lang="en-SG" b="1" dirty="0">
              <a:latin typeface="Aptos" panose="020B0004020202020204" pitchFamily="34" charset="0"/>
            </a:endParaRPr>
          </a:p>
        </p:txBody>
      </p:sp>
      <p:graphicFrame>
        <p:nvGraphicFramePr>
          <p:cNvPr id="2" name="Table 1">
            <a:extLst>
              <a:ext uri="{FF2B5EF4-FFF2-40B4-BE49-F238E27FC236}">
                <a16:creationId xmlns:a16="http://schemas.microsoft.com/office/drawing/2014/main" id="{B9ED4768-1A76-6725-B8D5-0D6BD01EFABE}"/>
              </a:ext>
            </a:extLst>
          </p:cNvPr>
          <p:cNvGraphicFramePr>
            <a:graphicFrameLocks noGrp="1"/>
          </p:cNvGraphicFramePr>
          <p:nvPr>
            <p:extLst>
              <p:ext uri="{D42A27DB-BD31-4B8C-83A1-F6EECF244321}">
                <p14:modId xmlns:p14="http://schemas.microsoft.com/office/powerpoint/2010/main" val="3782146957"/>
              </p:ext>
            </p:extLst>
          </p:nvPr>
        </p:nvGraphicFramePr>
        <p:xfrm>
          <a:off x="807869" y="2154653"/>
          <a:ext cx="10715347" cy="4408297"/>
        </p:xfrm>
        <a:graphic>
          <a:graphicData uri="http://schemas.openxmlformats.org/drawingml/2006/table">
            <a:tbl>
              <a:tblPr>
                <a:tableStyleId>{5C22544A-7EE6-4342-B048-85BDC9FD1C3A}</a:tableStyleId>
              </a:tblPr>
              <a:tblGrid>
                <a:gridCol w="5222043">
                  <a:extLst>
                    <a:ext uri="{9D8B030D-6E8A-4147-A177-3AD203B41FA5}">
                      <a16:colId xmlns:a16="http://schemas.microsoft.com/office/drawing/2014/main" val="1860956316"/>
                    </a:ext>
                  </a:extLst>
                </a:gridCol>
                <a:gridCol w="908365">
                  <a:extLst>
                    <a:ext uri="{9D8B030D-6E8A-4147-A177-3AD203B41FA5}">
                      <a16:colId xmlns:a16="http://schemas.microsoft.com/office/drawing/2014/main" val="3686490889"/>
                    </a:ext>
                  </a:extLst>
                </a:gridCol>
                <a:gridCol w="908365">
                  <a:extLst>
                    <a:ext uri="{9D8B030D-6E8A-4147-A177-3AD203B41FA5}">
                      <a16:colId xmlns:a16="http://schemas.microsoft.com/office/drawing/2014/main" val="342309285"/>
                    </a:ext>
                  </a:extLst>
                </a:gridCol>
                <a:gridCol w="949773">
                  <a:extLst>
                    <a:ext uri="{9D8B030D-6E8A-4147-A177-3AD203B41FA5}">
                      <a16:colId xmlns:a16="http://schemas.microsoft.com/office/drawing/2014/main" val="74979461"/>
                    </a:ext>
                  </a:extLst>
                </a:gridCol>
                <a:gridCol w="908365">
                  <a:extLst>
                    <a:ext uri="{9D8B030D-6E8A-4147-A177-3AD203B41FA5}">
                      <a16:colId xmlns:a16="http://schemas.microsoft.com/office/drawing/2014/main" val="3190045487"/>
                    </a:ext>
                  </a:extLst>
                </a:gridCol>
                <a:gridCol w="909218">
                  <a:extLst>
                    <a:ext uri="{9D8B030D-6E8A-4147-A177-3AD203B41FA5}">
                      <a16:colId xmlns:a16="http://schemas.microsoft.com/office/drawing/2014/main" val="3387669854"/>
                    </a:ext>
                  </a:extLst>
                </a:gridCol>
                <a:gridCol w="909218">
                  <a:extLst>
                    <a:ext uri="{9D8B030D-6E8A-4147-A177-3AD203B41FA5}">
                      <a16:colId xmlns:a16="http://schemas.microsoft.com/office/drawing/2014/main" val="3422815772"/>
                    </a:ext>
                  </a:extLst>
                </a:gridCol>
              </a:tblGrid>
              <a:tr h="363819">
                <a:tc rowSpan="3">
                  <a:txBody>
                    <a:bodyPr/>
                    <a:lstStyle/>
                    <a:p>
                      <a:pPr>
                        <a:lnSpc>
                          <a:spcPct val="107000"/>
                        </a:lnSpc>
                      </a:pPr>
                      <a:r>
                        <a:rPr lang="en-US" sz="1800" dirty="0">
                          <a:effectLst/>
                          <a:latin typeface="Aptos" panose="020B0004020202020204" pitchFamily="34" charset="0"/>
                        </a:rPr>
                        <a:t>Milestones &amp; Deliverables</a:t>
                      </a:r>
                      <a:endParaRPr lang="en-SG" sz="1800" dirty="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gridSpan="6">
                  <a:txBody>
                    <a:bodyPr/>
                    <a:lstStyle/>
                    <a:p>
                      <a:pPr algn="ctr"/>
                      <a:r>
                        <a:rPr lang="en-US" sz="1800" dirty="0">
                          <a:latin typeface="Aptos" panose="020B0004020202020204" pitchFamily="34" charset="0"/>
                        </a:rPr>
                        <a:t> Implementation Schedule</a:t>
                      </a:r>
                      <a:endParaRPr lang="en-SG" sz="1800" dirty="0">
                        <a:latin typeface="Aptos" panose="020B0004020202020204" pitchFamily="34" charset="0"/>
                      </a:endParaRPr>
                    </a:p>
                  </a:txBody>
                  <a:tcPr marL="45720" marR="45720"/>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4192668423"/>
                  </a:ext>
                </a:extLst>
              </a:tr>
              <a:tr h="329143">
                <a:tc vMerge="1">
                  <a:txBody>
                    <a:bodyPr/>
                    <a:lstStyle/>
                    <a:p>
                      <a:endParaRPr lang="en-SG"/>
                    </a:p>
                  </a:txBody>
                  <a:tcPr/>
                </a:tc>
                <a:tc gridSpan="4">
                  <a:txBody>
                    <a:bodyPr/>
                    <a:lstStyle/>
                    <a:p>
                      <a:pPr algn="ctr">
                        <a:lnSpc>
                          <a:spcPct val="107000"/>
                        </a:lnSpc>
                      </a:pPr>
                      <a:r>
                        <a:rPr lang="en-US" sz="1800" dirty="0">
                          <a:effectLst/>
                          <a:latin typeface="Aptos" panose="020B0004020202020204" pitchFamily="34" charset="0"/>
                        </a:rPr>
                        <a:t>Year 1</a:t>
                      </a:r>
                      <a:endParaRPr lang="en-SG" sz="1800" dirty="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hMerge="1">
                  <a:txBody>
                    <a:bodyPr/>
                    <a:lstStyle/>
                    <a:p>
                      <a:endParaRPr lang="en-SG"/>
                    </a:p>
                  </a:txBody>
                  <a:tcPr/>
                </a:tc>
                <a:tc hMerge="1">
                  <a:txBody>
                    <a:bodyPr/>
                    <a:lstStyle/>
                    <a:p>
                      <a:endParaRPr lang="en-SG"/>
                    </a:p>
                  </a:txBody>
                  <a:tcPr/>
                </a:tc>
                <a:tc hMerge="1">
                  <a:txBody>
                    <a:bodyPr/>
                    <a:lstStyle/>
                    <a:p>
                      <a:endParaRPr lang="en-SG"/>
                    </a:p>
                  </a:txBody>
                  <a:tcPr/>
                </a:tc>
                <a:tc gridSpan="2">
                  <a:txBody>
                    <a:bodyPr/>
                    <a:lstStyle/>
                    <a:p>
                      <a:pPr algn="ctr">
                        <a:lnSpc>
                          <a:spcPct val="107000"/>
                        </a:lnSpc>
                      </a:pPr>
                      <a:r>
                        <a:rPr lang="en-US" sz="1800" dirty="0">
                          <a:effectLst/>
                          <a:latin typeface="Aptos" panose="020B0004020202020204" pitchFamily="34" charset="0"/>
                        </a:rPr>
                        <a:t>Year 2</a:t>
                      </a:r>
                      <a:endParaRPr lang="en-SG" sz="1800" dirty="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hMerge="1">
                  <a:txBody>
                    <a:bodyPr/>
                    <a:lstStyle/>
                    <a:p>
                      <a:endParaRPr lang="en-SG"/>
                    </a:p>
                  </a:txBody>
                  <a:tcPr/>
                </a:tc>
                <a:extLst>
                  <a:ext uri="{0D108BD9-81ED-4DB2-BD59-A6C34878D82A}">
                    <a16:rowId xmlns:a16="http://schemas.microsoft.com/office/drawing/2014/main" val="2138801326"/>
                  </a:ext>
                </a:extLst>
              </a:tr>
              <a:tr h="589908">
                <a:tc vMerge="1">
                  <a:txBody>
                    <a:bodyPr/>
                    <a:lstStyle/>
                    <a:p>
                      <a:endParaRPr lang="en-SG"/>
                    </a:p>
                  </a:txBody>
                  <a:tcPr/>
                </a:tc>
                <a:tc>
                  <a:txBody>
                    <a:bodyPr/>
                    <a:lstStyle/>
                    <a:p>
                      <a:pPr algn="ctr">
                        <a:lnSpc>
                          <a:spcPct val="107000"/>
                        </a:lnSpc>
                      </a:pPr>
                      <a:r>
                        <a:rPr lang="en-US" sz="1800">
                          <a:effectLst/>
                          <a:latin typeface="Aptos" panose="020B0004020202020204" pitchFamily="34" charset="0"/>
                        </a:rPr>
                        <a:t>Month</a:t>
                      </a:r>
                      <a:endParaRPr lang="en-SG" sz="1800">
                        <a:effectLst/>
                        <a:latin typeface="Aptos" panose="020B0004020202020204" pitchFamily="34" charset="0"/>
                      </a:endParaRPr>
                    </a:p>
                    <a:p>
                      <a:pPr algn="ctr">
                        <a:lnSpc>
                          <a:spcPct val="107000"/>
                        </a:lnSpc>
                      </a:pPr>
                      <a:r>
                        <a:rPr lang="en-US" sz="1800">
                          <a:effectLst/>
                          <a:latin typeface="Aptos" panose="020B0004020202020204" pitchFamily="34" charset="0"/>
                        </a:rPr>
                        <a:t>1-3</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Month </a:t>
                      </a:r>
                      <a:endParaRPr lang="en-SG" sz="1800">
                        <a:effectLst/>
                        <a:latin typeface="Aptos" panose="020B0004020202020204" pitchFamily="34" charset="0"/>
                      </a:endParaRPr>
                    </a:p>
                    <a:p>
                      <a:pPr algn="ctr">
                        <a:lnSpc>
                          <a:spcPct val="107000"/>
                        </a:lnSpc>
                      </a:pPr>
                      <a:r>
                        <a:rPr lang="en-US" sz="1800">
                          <a:effectLst/>
                          <a:latin typeface="Aptos" panose="020B0004020202020204" pitchFamily="34" charset="0"/>
                        </a:rPr>
                        <a:t>4-6</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Month </a:t>
                      </a:r>
                      <a:endParaRPr lang="en-SG" sz="1800">
                        <a:effectLst/>
                        <a:latin typeface="Aptos" panose="020B0004020202020204" pitchFamily="34" charset="0"/>
                      </a:endParaRPr>
                    </a:p>
                    <a:p>
                      <a:pPr algn="ctr">
                        <a:lnSpc>
                          <a:spcPct val="107000"/>
                        </a:lnSpc>
                      </a:pPr>
                      <a:r>
                        <a:rPr lang="en-US" sz="1800">
                          <a:effectLst/>
                          <a:latin typeface="Aptos" panose="020B0004020202020204" pitchFamily="34" charset="0"/>
                        </a:rPr>
                        <a:t>7-9</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Month </a:t>
                      </a:r>
                      <a:endParaRPr lang="en-SG" sz="1800">
                        <a:effectLst/>
                        <a:latin typeface="Aptos" panose="020B0004020202020204" pitchFamily="34" charset="0"/>
                      </a:endParaRPr>
                    </a:p>
                    <a:p>
                      <a:pPr algn="ctr">
                        <a:lnSpc>
                          <a:spcPct val="107000"/>
                        </a:lnSpc>
                      </a:pPr>
                      <a:r>
                        <a:rPr lang="en-US" sz="1800">
                          <a:effectLst/>
                          <a:latin typeface="Aptos" panose="020B0004020202020204" pitchFamily="34" charset="0"/>
                        </a:rPr>
                        <a:t>10-12</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Month </a:t>
                      </a:r>
                      <a:endParaRPr lang="en-SG" sz="1800">
                        <a:effectLst/>
                        <a:latin typeface="Aptos" panose="020B0004020202020204" pitchFamily="34" charset="0"/>
                      </a:endParaRPr>
                    </a:p>
                    <a:p>
                      <a:pPr algn="ctr">
                        <a:lnSpc>
                          <a:spcPct val="107000"/>
                        </a:lnSpc>
                      </a:pPr>
                      <a:r>
                        <a:rPr lang="en-US" sz="1800">
                          <a:effectLst/>
                          <a:latin typeface="Aptos" panose="020B0004020202020204" pitchFamily="34" charset="0"/>
                        </a:rPr>
                        <a:t>13- 15</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dirty="0">
                          <a:effectLst/>
                          <a:latin typeface="Aptos" panose="020B0004020202020204" pitchFamily="34" charset="0"/>
                        </a:rPr>
                        <a:t>Month </a:t>
                      </a:r>
                      <a:endParaRPr lang="en-SG" sz="1800" dirty="0">
                        <a:effectLst/>
                        <a:latin typeface="Aptos" panose="020B0004020202020204" pitchFamily="34" charset="0"/>
                      </a:endParaRPr>
                    </a:p>
                    <a:p>
                      <a:pPr algn="ctr">
                        <a:lnSpc>
                          <a:spcPct val="107000"/>
                        </a:lnSpc>
                      </a:pPr>
                      <a:r>
                        <a:rPr lang="en-US" sz="1800" dirty="0">
                          <a:effectLst/>
                          <a:latin typeface="Aptos" panose="020B0004020202020204" pitchFamily="34" charset="0"/>
                        </a:rPr>
                        <a:t>16-18</a:t>
                      </a:r>
                      <a:endParaRPr lang="en-SG" sz="1800" dirty="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extLst>
                  <a:ext uri="{0D108BD9-81ED-4DB2-BD59-A6C34878D82A}">
                    <a16:rowId xmlns:a16="http://schemas.microsoft.com/office/drawing/2014/main" val="1340082148"/>
                  </a:ext>
                </a:extLst>
              </a:tr>
              <a:tr h="329143">
                <a:tc>
                  <a:txBody>
                    <a:bodyPr/>
                    <a:lstStyle/>
                    <a:p>
                      <a:pPr>
                        <a:lnSpc>
                          <a:spcPct val="107000"/>
                        </a:lnSpc>
                      </a:pPr>
                      <a:r>
                        <a:rPr lang="en-US" sz="1800" dirty="0">
                          <a:effectLst/>
                          <a:latin typeface="Aptos" panose="020B0004020202020204" pitchFamily="34" charset="0"/>
                        </a:rPr>
                        <a:t>Milestone 1:</a:t>
                      </a:r>
                      <a:endParaRPr lang="en-SG" sz="1800" dirty="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extLst>
                  <a:ext uri="{0D108BD9-81ED-4DB2-BD59-A6C34878D82A}">
                    <a16:rowId xmlns:a16="http://schemas.microsoft.com/office/drawing/2014/main" val="518980727"/>
                  </a:ext>
                </a:extLst>
              </a:tr>
              <a:tr h="329143">
                <a:tc>
                  <a:txBody>
                    <a:bodyPr/>
                    <a:lstStyle/>
                    <a:p>
                      <a:pPr>
                        <a:lnSpc>
                          <a:spcPct val="107000"/>
                        </a:lnSpc>
                      </a:pPr>
                      <a:r>
                        <a:rPr lang="en-US" sz="1800" dirty="0">
                          <a:effectLst/>
                          <a:latin typeface="Aptos" panose="020B0004020202020204" pitchFamily="34" charset="0"/>
                        </a:rPr>
                        <a:t>Milestone 2:</a:t>
                      </a:r>
                      <a:endParaRPr lang="en-SG" sz="1800" dirty="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dirty="0">
                          <a:effectLst/>
                          <a:latin typeface="Aptos" panose="020B0004020202020204" pitchFamily="34" charset="0"/>
                        </a:rPr>
                        <a:t> </a:t>
                      </a:r>
                      <a:endParaRPr lang="en-SG" sz="1800" dirty="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extLst>
                  <a:ext uri="{0D108BD9-81ED-4DB2-BD59-A6C34878D82A}">
                    <a16:rowId xmlns:a16="http://schemas.microsoft.com/office/drawing/2014/main" val="1713593346"/>
                  </a:ext>
                </a:extLst>
              </a:tr>
              <a:tr h="329143">
                <a:tc>
                  <a:txBody>
                    <a:bodyPr/>
                    <a:lstStyle/>
                    <a:p>
                      <a:pPr>
                        <a:lnSpc>
                          <a:spcPct val="107000"/>
                        </a:lnSpc>
                      </a:pPr>
                      <a:r>
                        <a:rPr lang="en-US" sz="1800" dirty="0">
                          <a:effectLst/>
                          <a:latin typeface="Aptos" panose="020B0004020202020204" pitchFamily="34" charset="0"/>
                        </a:rPr>
                        <a:t>Milestone 3:</a:t>
                      </a:r>
                      <a:endParaRPr lang="en-SG" sz="1800" dirty="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extLst>
                  <a:ext uri="{0D108BD9-81ED-4DB2-BD59-A6C34878D82A}">
                    <a16:rowId xmlns:a16="http://schemas.microsoft.com/office/drawing/2014/main" val="1451930833"/>
                  </a:ext>
                </a:extLst>
              </a:tr>
              <a:tr h="329143">
                <a:tc>
                  <a:txBody>
                    <a:bodyPr/>
                    <a:lstStyle/>
                    <a:p>
                      <a:pPr>
                        <a:lnSpc>
                          <a:spcPct val="107000"/>
                        </a:lnSpc>
                      </a:pPr>
                      <a:r>
                        <a:rPr lang="en-US" sz="1800" dirty="0">
                          <a:effectLst/>
                          <a:latin typeface="Aptos" panose="020B0004020202020204" pitchFamily="34" charset="0"/>
                        </a:rPr>
                        <a:t>Milestone 4:</a:t>
                      </a:r>
                      <a:endParaRPr lang="en-SG" sz="1800" dirty="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extLst>
                  <a:ext uri="{0D108BD9-81ED-4DB2-BD59-A6C34878D82A}">
                    <a16:rowId xmlns:a16="http://schemas.microsoft.com/office/drawing/2014/main" val="2375220133"/>
                  </a:ext>
                </a:extLst>
              </a:tr>
              <a:tr h="329143">
                <a:tc>
                  <a:txBody>
                    <a:bodyPr/>
                    <a:lstStyle/>
                    <a:p>
                      <a:pPr>
                        <a:lnSpc>
                          <a:spcPct val="107000"/>
                        </a:lnSpc>
                      </a:pPr>
                      <a:r>
                        <a:rPr lang="en-US" sz="1800" dirty="0">
                          <a:effectLst/>
                          <a:latin typeface="Aptos" panose="020B0004020202020204" pitchFamily="34" charset="0"/>
                        </a:rPr>
                        <a:t>Milestone 5:</a:t>
                      </a:r>
                      <a:endParaRPr lang="en-SG" sz="1800" dirty="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extLst>
                  <a:ext uri="{0D108BD9-81ED-4DB2-BD59-A6C34878D82A}">
                    <a16:rowId xmlns:a16="http://schemas.microsoft.com/office/drawing/2014/main" val="1051124923"/>
                  </a:ext>
                </a:extLst>
              </a:tr>
              <a:tr h="329143">
                <a:tc>
                  <a:txBody>
                    <a:bodyPr/>
                    <a:lstStyle/>
                    <a:p>
                      <a:pPr marR="57150">
                        <a:lnSpc>
                          <a:spcPct val="107000"/>
                        </a:lnSpc>
                      </a:pPr>
                      <a:r>
                        <a:rPr lang="en-US" sz="1800" dirty="0">
                          <a:effectLst/>
                          <a:latin typeface="Aptos" panose="020B0004020202020204" pitchFamily="34" charset="0"/>
                        </a:rPr>
                        <a:t>Deliverable 1 (intermediate): </a:t>
                      </a:r>
                      <a:endParaRPr lang="en-SG" sz="1800" dirty="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dirty="0">
                          <a:effectLst/>
                          <a:latin typeface="Aptos" panose="020B0004020202020204" pitchFamily="34" charset="0"/>
                        </a:rPr>
                        <a:t> </a:t>
                      </a:r>
                      <a:endParaRPr lang="en-SG" sz="1800" dirty="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dirty="0">
                          <a:effectLst/>
                          <a:latin typeface="Aptos" panose="020B0004020202020204" pitchFamily="34" charset="0"/>
                        </a:rPr>
                        <a:t> </a:t>
                      </a:r>
                      <a:endParaRPr lang="en-SG" sz="1800" dirty="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extLst>
                  <a:ext uri="{0D108BD9-81ED-4DB2-BD59-A6C34878D82A}">
                    <a16:rowId xmlns:a16="http://schemas.microsoft.com/office/drawing/2014/main" val="4072263267"/>
                  </a:ext>
                </a:extLst>
              </a:tr>
              <a:tr h="329143">
                <a:tc>
                  <a:txBody>
                    <a:bodyPr/>
                    <a:lstStyle/>
                    <a:p>
                      <a:pPr marR="57150">
                        <a:lnSpc>
                          <a:spcPct val="107000"/>
                        </a:lnSpc>
                      </a:pPr>
                      <a:r>
                        <a:rPr lang="en-US" sz="1800" dirty="0">
                          <a:effectLst/>
                          <a:latin typeface="Aptos" panose="020B0004020202020204" pitchFamily="34" charset="0"/>
                        </a:rPr>
                        <a:t>Deliverable 2 (intermediate):</a:t>
                      </a:r>
                      <a:endParaRPr lang="en-SG" sz="1800" dirty="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extLst>
                  <a:ext uri="{0D108BD9-81ED-4DB2-BD59-A6C34878D82A}">
                    <a16:rowId xmlns:a16="http://schemas.microsoft.com/office/drawing/2014/main" val="2649692422"/>
                  </a:ext>
                </a:extLst>
              </a:tr>
              <a:tr h="329143">
                <a:tc>
                  <a:txBody>
                    <a:bodyPr/>
                    <a:lstStyle/>
                    <a:p>
                      <a:pPr marR="57150">
                        <a:lnSpc>
                          <a:spcPct val="107000"/>
                        </a:lnSpc>
                      </a:pPr>
                      <a:r>
                        <a:rPr lang="en-US" sz="1800" dirty="0">
                          <a:effectLst/>
                          <a:latin typeface="Aptos" panose="020B0004020202020204" pitchFamily="34" charset="0"/>
                        </a:rPr>
                        <a:t>Deliverable 3 (final):</a:t>
                      </a:r>
                      <a:endParaRPr lang="en-SG" sz="1800" dirty="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dirty="0">
                          <a:effectLst/>
                          <a:latin typeface="Aptos" panose="020B0004020202020204" pitchFamily="34" charset="0"/>
                        </a:rPr>
                        <a:t> </a:t>
                      </a:r>
                      <a:endParaRPr lang="en-SG" sz="1800" dirty="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dirty="0">
                          <a:effectLst/>
                          <a:latin typeface="Aptos" panose="020B0004020202020204" pitchFamily="34" charset="0"/>
                        </a:rPr>
                        <a:t> </a:t>
                      </a:r>
                      <a:endParaRPr lang="en-SG" sz="1800" dirty="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a:effectLst/>
                          <a:latin typeface="Aptos" panose="020B0004020202020204" pitchFamily="34" charset="0"/>
                        </a:rPr>
                        <a:t> </a:t>
                      </a:r>
                      <a:endParaRPr lang="en-SG" sz="180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tc>
                  <a:txBody>
                    <a:bodyPr/>
                    <a:lstStyle/>
                    <a:p>
                      <a:pPr algn="ctr">
                        <a:lnSpc>
                          <a:spcPct val="107000"/>
                        </a:lnSpc>
                      </a:pPr>
                      <a:r>
                        <a:rPr lang="en-US" sz="1800" dirty="0">
                          <a:effectLst/>
                          <a:latin typeface="Aptos" panose="020B0004020202020204" pitchFamily="34" charset="0"/>
                        </a:rPr>
                        <a:t> </a:t>
                      </a:r>
                      <a:endParaRPr lang="en-SG" sz="1800" dirty="0">
                        <a:effectLst/>
                        <a:latin typeface="Aptos" panose="020B0004020202020204" pitchFamily="34" charset="0"/>
                        <a:ea typeface="DengXian" panose="02010600030101010101" pitchFamily="2" charset="-122"/>
                        <a:cs typeface="Arial" panose="020B0604020202020204" pitchFamily="34" charset="0"/>
                      </a:endParaRPr>
                    </a:p>
                  </a:txBody>
                  <a:tcPr marL="45720" marR="45720" anchor="ctr"/>
                </a:tc>
                <a:extLst>
                  <a:ext uri="{0D108BD9-81ED-4DB2-BD59-A6C34878D82A}">
                    <a16:rowId xmlns:a16="http://schemas.microsoft.com/office/drawing/2014/main" val="2023320498"/>
                  </a:ext>
                </a:extLst>
              </a:tr>
            </a:tbl>
          </a:graphicData>
        </a:graphic>
      </p:graphicFrame>
    </p:spTree>
    <p:extLst>
      <p:ext uri="{BB962C8B-B14F-4D97-AF65-F5344CB8AC3E}">
        <p14:creationId xmlns:p14="http://schemas.microsoft.com/office/powerpoint/2010/main" val="35718238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
            <a:extLst>
              <a:ext uri="{FF2B5EF4-FFF2-40B4-BE49-F238E27FC236}">
                <a16:creationId xmlns:a16="http://schemas.microsoft.com/office/drawing/2014/main" id="{254C566A-EC75-0E77-9140-DC1441C4D2D1}"/>
              </a:ext>
            </a:extLst>
          </p:cNvPr>
          <p:cNvSpPr>
            <a:spLocks noChangeArrowheads="1"/>
          </p:cNvSpPr>
          <p:nvPr/>
        </p:nvSpPr>
        <p:spPr bwMode="gray">
          <a:xfrm>
            <a:off x="449177" y="295050"/>
            <a:ext cx="2160000" cy="347996"/>
          </a:xfrm>
          <a:prstGeom prst="roundRect">
            <a:avLst>
              <a:gd name="adj" fmla="val 49106"/>
            </a:avLst>
          </a:prstGeom>
          <a:solidFill>
            <a:srgbClr val="0070C0"/>
          </a:solidFill>
          <a:ln w="28575">
            <a:solidFill>
              <a:schemeClr val="bg1"/>
            </a:solidFill>
            <a:round/>
            <a:headEnd/>
            <a:tailEnd/>
          </a:ln>
          <a:effectLst>
            <a:outerShdw dist="107763" dir="2700000" algn="ctr" rotWithShape="0">
              <a:schemeClr val="bg2">
                <a:alpha val="50000"/>
              </a:schemeClr>
            </a:outerShdw>
          </a:effectLst>
        </p:spPr>
        <p:txBody>
          <a:bodyPr wrap="none" anchor="ctr"/>
          <a:lstStyle/>
          <a:p>
            <a:pPr algn="ctr">
              <a:defRPr/>
            </a:pPr>
            <a:r>
              <a:rPr lang="en-US" sz="2000" b="1" dirty="0">
                <a:solidFill>
                  <a:prstClr val="white"/>
                </a:solidFill>
                <a:latin typeface="Aptos" panose="020B0004020202020204" pitchFamily="34" charset="0"/>
              </a:rPr>
              <a:t>APPENDIX A</a:t>
            </a:r>
          </a:p>
        </p:txBody>
      </p:sp>
      <p:graphicFrame>
        <p:nvGraphicFramePr>
          <p:cNvPr id="2" name="Table 1">
            <a:extLst>
              <a:ext uri="{FF2B5EF4-FFF2-40B4-BE49-F238E27FC236}">
                <a16:creationId xmlns:a16="http://schemas.microsoft.com/office/drawing/2014/main" id="{6D65F76D-5892-33F9-C052-2C6CF032B977}"/>
              </a:ext>
            </a:extLst>
          </p:cNvPr>
          <p:cNvGraphicFramePr>
            <a:graphicFrameLocks noGrp="1"/>
          </p:cNvGraphicFramePr>
          <p:nvPr>
            <p:extLst>
              <p:ext uri="{D42A27DB-BD31-4B8C-83A1-F6EECF244321}">
                <p14:modId xmlns:p14="http://schemas.microsoft.com/office/powerpoint/2010/main" val="4220556779"/>
              </p:ext>
            </p:extLst>
          </p:nvPr>
        </p:nvGraphicFramePr>
        <p:xfrm>
          <a:off x="449177" y="709265"/>
          <a:ext cx="11447450" cy="6075534"/>
        </p:xfrm>
        <a:graphic>
          <a:graphicData uri="http://schemas.openxmlformats.org/drawingml/2006/table">
            <a:tbl>
              <a:tblPr firstRow="1" firstCol="1" bandRow="1">
                <a:tableStyleId>{5C22544A-7EE6-4342-B048-85BDC9FD1C3A}</a:tableStyleId>
              </a:tblPr>
              <a:tblGrid>
                <a:gridCol w="596376">
                  <a:extLst>
                    <a:ext uri="{9D8B030D-6E8A-4147-A177-3AD203B41FA5}">
                      <a16:colId xmlns:a16="http://schemas.microsoft.com/office/drawing/2014/main" val="1252069108"/>
                    </a:ext>
                  </a:extLst>
                </a:gridCol>
                <a:gridCol w="5634077">
                  <a:extLst>
                    <a:ext uri="{9D8B030D-6E8A-4147-A177-3AD203B41FA5}">
                      <a16:colId xmlns:a16="http://schemas.microsoft.com/office/drawing/2014/main" val="1419197131"/>
                    </a:ext>
                  </a:extLst>
                </a:gridCol>
                <a:gridCol w="5216997">
                  <a:extLst>
                    <a:ext uri="{9D8B030D-6E8A-4147-A177-3AD203B41FA5}">
                      <a16:colId xmlns:a16="http://schemas.microsoft.com/office/drawing/2014/main" val="533942895"/>
                    </a:ext>
                  </a:extLst>
                </a:gridCol>
              </a:tblGrid>
              <a:tr h="318256">
                <a:tc>
                  <a:txBody>
                    <a:bodyPr/>
                    <a:lstStyle/>
                    <a:p>
                      <a:pPr algn="ctr"/>
                      <a:r>
                        <a:rPr lang="en-US" sz="1100" dirty="0">
                          <a:effectLst/>
                          <a:latin typeface="Aptos" panose="020B0004020202020204" pitchFamily="34" charset="0"/>
                        </a:rPr>
                        <a:t>TRL</a:t>
                      </a:r>
                      <a:endParaRPr lang="en-SG" sz="1100" dirty="0">
                        <a:effectLst/>
                        <a:latin typeface="Aptos" panose="020B0004020202020204" pitchFamily="34" charset="0"/>
                        <a:ea typeface="DengXian" panose="02010600030101010101" pitchFamily="2" charset="-122"/>
                        <a:cs typeface="Arial" panose="020B0604020202020204" pitchFamily="34" charset="0"/>
                      </a:endParaRPr>
                    </a:p>
                  </a:txBody>
                  <a:tcPr marL="23118" marR="23118" marT="0" marB="0" anchor="ctr"/>
                </a:tc>
                <a:tc>
                  <a:txBody>
                    <a:bodyPr/>
                    <a:lstStyle/>
                    <a:p>
                      <a:r>
                        <a:rPr lang="en-US" sz="1100">
                          <a:effectLst/>
                          <a:latin typeface="Aptos" panose="020B0004020202020204" pitchFamily="34" charset="0"/>
                        </a:rPr>
                        <a:t>Definition</a:t>
                      </a:r>
                      <a:endParaRPr lang="en-SG" sz="1100">
                        <a:effectLst/>
                        <a:latin typeface="Aptos" panose="020B0004020202020204" pitchFamily="34" charset="0"/>
                        <a:ea typeface="DengXian" panose="02010600030101010101" pitchFamily="2" charset="-122"/>
                        <a:cs typeface="Arial" panose="020B0604020202020204" pitchFamily="34" charset="0"/>
                      </a:endParaRPr>
                    </a:p>
                  </a:txBody>
                  <a:tcPr marL="23118" marR="23118" marT="0" marB="0" anchor="ctr"/>
                </a:tc>
                <a:tc>
                  <a:txBody>
                    <a:bodyPr/>
                    <a:lstStyle/>
                    <a:p>
                      <a:r>
                        <a:rPr lang="en-US" sz="1100">
                          <a:effectLst/>
                          <a:latin typeface="Aptos" panose="020B0004020202020204" pitchFamily="34" charset="0"/>
                        </a:rPr>
                        <a:t>PUB’s Context</a:t>
                      </a:r>
                      <a:endParaRPr lang="en-SG" sz="1100">
                        <a:effectLst/>
                        <a:latin typeface="Aptos" panose="020B0004020202020204" pitchFamily="34" charset="0"/>
                        <a:ea typeface="DengXian" panose="02010600030101010101" pitchFamily="2" charset="-122"/>
                        <a:cs typeface="Arial" panose="020B0604020202020204" pitchFamily="34" charset="0"/>
                      </a:endParaRPr>
                    </a:p>
                  </a:txBody>
                  <a:tcPr marL="23118" marR="23118" marT="0" marB="0" anchor="ctr"/>
                </a:tc>
                <a:extLst>
                  <a:ext uri="{0D108BD9-81ED-4DB2-BD59-A6C34878D82A}">
                    <a16:rowId xmlns:a16="http://schemas.microsoft.com/office/drawing/2014/main" val="3468098361"/>
                  </a:ext>
                </a:extLst>
              </a:tr>
              <a:tr h="677750">
                <a:tc>
                  <a:txBody>
                    <a:bodyPr/>
                    <a:lstStyle/>
                    <a:p>
                      <a:pPr algn="ctr"/>
                      <a:r>
                        <a:rPr lang="en-US" sz="1100" dirty="0">
                          <a:effectLst/>
                          <a:latin typeface="Aptos" panose="020B0004020202020204" pitchFamily="34" charset="0"/>
                        </a:rPr>
                        <a:t>1</a:t>
                      </a:r>
                      <a:endParaRPr lang="en-SG" sz="1100" dirty="0">
                        <a:effectLst/>
                        <a:latin typeface="Aptos" panose="020B0004020202020204" pitchFamily="34" charset="0"/>
                        <a:ea typeface="DengXian" panose="02010600030101010101" pitchFamily="2" charset="-122"/>
                        <a:cs typeface="Arial" panose="020B0604020202020204" pitchFamily="34" charset="0"/>
                      </a:endParaRPr>
                    </a:p>
                  </a:txBody>
                  <a:tcPr marL="23118" marR="23118" marT="0" marB="0" anchor="ctr"/>
                </a:tc>
                <a:tc>
                  <a:txBody>
                    <a:bodyPr/>
                    <a:lstStyle/>
                    <a:p>
                      <a:r>
                        <a:rPr lang="en-US" sz="1100" dirty="0">
                          <a:effectLst/>
                          <a:latin typeface="Aptos" panose="020B0004020202020204" pitchFamily="34" charset="0"/>
                        </a:rPr>
                        <a:t>Basic research: basic principles observed and reported. Lowest level of technology readiness. Scientific research begins to be translated into applied research and development. Examples might include fundamental investigations and paper studies.</a:t>
                      </a:r>
                      <a:endParaRPr lang="en-SG" sz="1100" dirty="0">
                        <a:effectLst/>
                        <a:latin typeface="Aptos" panose="020B0004020202020204" pitchFamily="34" charset="0"/>
                        <a:ea typeface="DengXian" panose="02010600030101010101" pitchFamily="2" charset="-122"/>
                        <a:cs typeface="Arial" panose="020B0604020202020204" pitchFamily="34" charset="0"/>
                      </a:endParaRPr>
                    </a:p>
                  </a:txBody>
                  <a:tcPr marL="23118" marR="23118" marT="0" marB="0" anchor="ctr"/>
                </a:tc>
                <a:tc>
                  <a:txBody>
                    <a:bodyPr/>
                    <a:lstStyle/>
                    <a:p>
                      <a:r>
                        <a:rPr lang="en-US" sz="1100">
                          <a:effectLst/>
                          <a:latin typeface="Aptos" panose="020B0004020202020204" pitchFamily="34" charset="0"/>
                        </a:rPr>
                        <a:t>The project is completed with formulations of basic theories / principles which have the potential to be further developed into applied research. The project may be limited to </a:t>
                      </a:r>
                      <a:r>
                        <a:rPr lang="en-US" sz="1100" u="sng">
                          <a:effectLst/>
                          <a:latin typeface="Aptos" panose="020B0004020202020204" pitchFamily="34" charset="0"/>
                        </a:rPr>
                        <a:t>literature review and fundamental investigations</a:t>
                      </a:r>
                      <a:r>
                        <a:rPr lang="en-US" sz="1100">
                          <a:effectLst/>
                          <a:latin typeface="Aptos" panose="020B0004020202020204" pitchFamily="34" charset="0"/>
                        </a:rPr>
                        <a:t>.</a:t>
                      </a:r>
                      <a:endParaRPr lang="en-SG" sz="1100">
                        <a:effectLst/>
                        <a:latin typeface="Aptos" panose="020B0004020202020204" pitchFamily="34" charset="0"/>
                        <a:ea typeface="DengXian" panose="02010600030101010101" pitchFamily="2" charset="-122"/>
                        <a:cs typeface="Arial" panose="020B0604020202020204" pitchFamily="34" charset="0"/>
                      </a:endParaRPr>
                    </a:p>
                  </a:txBody>
                  <a:tcPr marL="23118" marR="23118" marT="0" marB="0" anchor="ctr"/>
                </a:tc>
                <a:extLst>
                  <a:ext uri="{0D108BD9-81ED-4DB2-BD59-A6C34878D82A}">
                    <a16:rowId xmlns:a16="http://schemas.microsoft.com/office/drawing/2014/main" val="3762053108"/>
                  </a:ext>
                </a:extLst>
              </a:tr>
              <a:tr h="602444">
                <a:tc>
                  <a:txBody>
                    <a:bodyPr/>
                    <a:lstStyle/>
                    <a:p>
                      <a:pPr algn="ctr"/>
                      <a:r>
                        <a:rPr lang="en-US" sz="1100" dirty="0">
                          <a:effectLst/>
                          <a:latin typeface="Aptos" panose="020B0004020202020204" pitchFamily="34" charset="0"/>
                        </a:rPr>
                        <a:t>2</a:t>
                      </a:r>
                      <a:endParaRPr lang="en-SG" sz="1100" dirty="0">
                        <a:effectLst/>
                        <a:latin typeface="Aptos" panose="020B0004020202020204" pitchFamily="34" charset="0"/>
                        <a:ea typeface="DengXian" panose="02010600030101010101" pitchFamily="2" charset="-122"/>
                        <a:cs typeface="Arial" panose="020B0604020202020204" pitchFamily="34" charset="0"/>
                      </a:endParaRPr>
                    </a:p>
                  </a:txBody>
                  <a:tcPr marL="23118" marR="23118" marT="0" marB="0" anchor="ctr"/>
                </a:tc>
                <a:tc>
                  <a:txBody>
                    <a:bodyPr/>
                    <a:lstStyle/>
                    <a:p>
                      <a:r>
                        <a:rPr lang="en-US" sz="1100" dirty="0">
                          <a:effectLst/>
                          <a:latin typeface="Aptos" panose="020B0004020202020204" pitchFamily="34" charset="0"/>
                        </a:rPr>
                        <a:t>Applied research: Technology concept and/or application formulated.</a:t>
                      </a:r>
                      <a:endParaRPr lang="en-SG" sz="1100" dirty="0">
                        <a:effectLst/>
                        <a:latin typeface="Aptos" panose="020B0004020202020204" pitchFamily="34" charset="0"/>
                      </a:endParaRPr>
                    </a:p>
                    <a:p>
                      <a:r>
                        <a:rPr lang="en-US" sz="1100" dirty="0">
                          <a:effectLst/>
                          <a:latin typeface="Aptos" panose="020B0004020202020204" pitchFamily="34" charset="0"/>
                        </a:rPr>
                        <a:t>Once basic principles are observed, practical applications can be formulated. Examples are limited to analytic studies and experimentation.</a:t>
                      </a:r>
                      <a:endParaRPr lang="en-SG" sz="1100" dirty="0">
                        <a:effectLst/>
                        <a:latin typeface="Aptos" panose="020B0004020202020204" pitchFamily="34" charset="0"/>
                        <a:ea typeface="DengXian" panose="02010600030101010101" pitchFamily="2" charset="-122"/>
                        <a:cs typeface="Arial" panose="020B0604020202020204" pitchFamily="34" charset="0"/>
                      </a:endParaRPr>
                    </a:p>
                  </a:txBody>
                  <a:tcPr marL="23118" marR="23118" marT="0" marB="0" anchor="ctr"/>
                </a:tc>
                <a:tc>
                  <a:txBody>
                    <a:bodyPr/>
                    <a:lstStyle/>
                    <a:p>
                      <a:r>
                        <a:rPr lang="en-US" sz="1100">
                          <a:effectLst/>
                          <a:latin typeface="Aptos" panose="020B0004020202020204" pitchFamily="34" charset="0"/>
                        </a:rPr>
                        <a:t>The project is completed with the conceptual development of application and technology. The project may involve </a:t>
                      </a:r>
                      <a:r>
                        <a:rPr lang="en-US" sz="1100" u="sng">
                          <a:effectLst/>
                          <a:latin typeface="Aptos" panose="020B0004020202020204" pitchFamily="34" charset="0"/>
                        </a:rPr>
                        <a:t>analytic studies such as numerical simulations</a:t>
                      </a:r>
                      <a:r>
                        <a:rPr lang="en-US" sz="1100">
                          <a:effectLst/>
                          <a:latin typeface="Aptos" panose="020B0004020202020204" pitchFamily="34" charset="0"/>
                        </a:rPr>
                        <a:t> to support the basic theories.</a:t>
                      </a:r>
                      <a:endParaRPr lang="en-SG" sz="1100">
                        <a:effectLst/>
                        <a:latin typeface="Aptos" panose="020B0004020202020204" pitchFamily="34" charset="0"/>
                        <a:ea typeface="DengXian" panose="02010600030101010101" pitchFamily="2" charset="-122"/>
                        <a:cs typeface="Arial" panose="020B0604020202020204" pitchFamily="34" charset="0"/>
                      </a:endParaRPr>
                    </a:p>
                  </a:txBody>
                  <a:tcPr marL="23118" marR="23118" marT="0" marB="0" anchor="ctr"/>
                </a:tc>
                <a:extLst>
                  <a:ext uri="{0D108BD9-81ED-4DB2-BD59-A6C34878D82A}">
                    <a16:rowId xmlns:a16="http://schemas.microsoft.com/office/drawing/2014/main" val="3588256952"/>
                  </a:ext>
                </a:extLst>
              </a:tr>
              <a:tr h="677750">
                <a:tc>
                  <a:txBody>
                    <a:bodyPr/>
                    <a:lstStyle/>
                    <a:p>
                      <a:pPr algn="ctr"/>
                      <a:r>
                        <a:rPr lang="en-US" sz="1100">
                          <a:effectLst/>
                          <a:latin typeface="Aptos" panose="020B0004020202020204" pitchFamily="34" charset="0"/>
                        </a:rPr>
                        <a:t>3</a:t>
                      </a:r>
                      <a:endParaRPr lang="en-SG" sz="1100">
                        <a:effectLst/>
                        <a:latin typeface="Aptos" panose="020B0004020202020204" pitchFamily="34" charset="0"/>
                        <a:ea typeface="DengXian" panose="02010600030101010101" pitchFamily="2" charset="-122"/>
                        <a:cs typeface="Arial" panose="020B0604020202020204" pitchFamily="34" charset="0"/>
                      </a:endParaRPr>
                    </a:p>
                  </a:txBody>
                  <a:tcPr marL="23118" marR="23118" marT="0" marB="0" anchor="ctr"/>
                </a:tc>
                <a:tc>
                  <a:txBody>
                    <a:bodyPr/>
                    <a:lstStyle/>
                    <a:p>
                      <a:r>
                        <a:rPr lang="en-US" sz="1100" dirty="0">
                          <a:effectLst/>
                          <a:latin typeface="Aptos" panose="020B0004020202020204" pitchFamily="34" charset="0"/>
                        </a:rPr>
                        <a:t>Critical function: proof of concept established.</a:t>
                      </a:r>
                      <a:endParaRPr lang="en-SG" sz="1100" dirty="0">
                        <a:effectLst/>
                        <a:latin typeface="Aptos" panose="020B0004020202020204" pitchFamily="34" charset="0"/>
                      </a:endParaRPr>
                    </a:p>
                    <a:p>
                      <a:r>
                        <a:rPr lang="en-US" sz="1100" dirty="0">
                          <a:effectLst/>
                          <a:latin typeface="Aptos" panose="020B0004020202020204" pitchFamily="34" charset="0"/>
                        </a:rPr>
                        <a:t>Active research and development is initiated. Laboratory studies aim to validate analytical predictions of separate components of the technology. Examples include components that are not yet integrated or representative.</a:t>
                      </a:r>
                      <a:endParaRPr lang="en-SG" sz="1100" dirty="0">
                        <a:effectLst/>
                        <a:latin typeface="Aptos" panose="020B0004020202020204" pitchFamily="34" charset="0"/>
                        <a:ea typeface="DengXian" panose="02010600030101010101" pitchFamily="2" charset="-122"/>
                        <a:cs typeface="Arial" panose="020B0604020202020204" pitchFamily="34" charset="0"/>
                      </a:endParaRPr>
                    </a:p>
                  </a:txBody>
                  <a:tcPr marL="23118" marR="23118" marT="0" marB="0" anchor="ctr"/>
                </a:tc>
                <a:tc>
                  <a:txBody>
                    <a:bodyPr/>
                    <a:lstStyle/>
                    <a:p>
                      <a:r>
                        <a:rPr lang="en-US" sz="1100">
                          <a:effectLst/>
                          <a:latin typeface="Aptos" panose="020B0004020202020204" pitchFamily="34" charset="0"/>
                        </a:rPr>
                        <a:t>The project is completed with the </a:t>
                      </a:r>
                      <a:r>
                        <a:rPr lang="en-US" sz="1100" u="sng">
                          <a:effectLst/>
                          <a:latin typeface="Aptos" panose="020B0004020202020204" pitchFamily="34" charset="0"/>
                        </a:rPr>
                        <a:t>proof of concept</a:t>
                      </a:r>
                      <a:r>
                        <a:rPr lang="en-US" sz="1100">
                          <a:effectLst/>
                          <a:latin typeface="Aptos" panose="020B0004020202020204" pitchFamily="34" charset="0"/>
                        </a:rPr>
                        <a:t> </a:t>
                      </a:r>
                      <a:r>
                        <a:rPr lang="en-US" sz="1100" u="sng">
                          <a:effectLst/>
                          <a:latin typeface="Aptos" panose="020B0004020202020204" pitchFamily="34" charset="0"/>
                        </a:rPr>
                        <a:t>established through laboratory studies</a:t>
                      </a:r>
                      <a:r>
                        <a:rPr lang="en-US" sz="1100">
                          <a:effectLst/>
                          <a:latin typeface="Aptos" panose="020B0004020202020204" pitchFamily="34" charset="0"/>
                        </a:rPr>
                        <a:t>. The project may include laboratory studies on separate components of the overall technology that are not integrated.</a:t>
                      </a:r>
                      <a:endParaRPr lang="en-SG" sz="1100">
                        <a:effectLst/>
                        <a:latin typeface="Aptos" panose="020B0004020202020204" pitchFamily="34" charset="0"/>
                        <a:ea typeface="DengXian" panose="02010600030101010101" pitchFamily="2" charset="-122"/>
                        <a:cs typeface="Arial" panose="020B0604020202020204" pitchFamily="34" charset="0"/>
                      </a:endParaRPr>
                    </a:p>
                  </a:txBody>
                  <a:tcPr marL="23118" marR="23118" marT="0" marB="0" anchor="ctr"/>
                </a:tc>
                <a:extLst>
                  <a:ext uri="{0D108BD9-81ED-4DB2-BD59-A6C34878D82A}">
                    <a16:rowId xmlns:a16="http://schemas.microsoft.com/office/drawing/2014/main" val="3953436288"/>
                  </a:ext>
                </a:extLst>
              </a:tr>
              <a:tr h="828361">
                <a:tc>
                  <a:txBody>
                    <a:bodyPr/>
                    <a:lstStyle/>
                    <a:p>
                      <a:pPr algn="ctr"/>
                      <a:r>
                        <a:rPr lang="en-US" sz="1100" dirty="0">
                          <a:effectLst/>
                          <a:latin typeface="Aptos" panose="020B0004020202020204" pitchFamily="34" charset="0"/>
                        </a:rPr>
                        <a:t>4</a:t>
                      </a:r>
                      <a:endParaRPr lang="en-SG" sz="1100" dirty="0">
                        <a:effectLst/>
                        <a:latin typeface="Aptos" panose="020B0004020202020204" pitchFamily="34" charset="0"/>
                        <a:ea typeface="DengXian" panose="02010600030101010101" pitchFamily="2" charset="-122"/>
                        <a:cs typeface="Arial" panose="020B0604020202020204" pitchFamily="34" charset="0"/>
                      </a:endParaRPr>
                    </a:p>
                  </a:txBody>
                  <a:tcPr marL="23118" marR="23118" marT="0" marB="0" anchor="ctr"/>
                </a:tc>
                <a:tc>
                  <a:txBody>
                    <a:bodyPr/>
                    <a:lstStyle/>
                    <a:p>
                      <a:r>
                        <a:rPr lang="en-US" sz="1100" dirty="0">
                          <a:effectLst/>
                          <a:latin typeface="Aptos" panose="020B0004020202020204" pitchFamily="34" charset="0"/>
                        </a:rPr>
                        <a:t>Laboratory testing of prototype component or process.</a:t>
                      </a:r>
                      <a:endParaRPr lang="en-SG" sz="1100" dirty="0">
                        <a:effectLst/>
                        <a:latin typeface="Aptos" panose="020B0004020202020204" pitchFamily="34" charset="0"/>
                      </a:endParaRPr>
                    </a:p>
                    <a:p>
                      <a:r>
                        <a:rPr lang="en-US" sz="1100" dirty="0">
                          <a:effectLst/>
                          <a:latin typeface="Aptos" panose="020B0004020202020204" pitchFamily="34" charset="0"/>
                        </a:rPr>
                        <a:t>Design, development and lab testing of technological components are performed. Here, basic technological components are integrated to establish that they will work together. This is a relatively “low fidelity” prototype in comparison with the eventual system.</a:t>
                      </a:r>
                      <a:endParaRPr lang="en-SG" sz="1100" dirty="0">
                        <a:effectLst/>
                        <a:latin typeface="Aptos" panose="020B0004020202020204" pitchFamily="34" charset="0"/>
                        <a:ea typeface="DengXian" panose="02010600030101010101" pitchFamily="2" charset="-122"/>
                        <a:cs typeface="Arial" panose="020B0604020202020204" pitchFamily="34" charset="0"/>
                      </a:endParaRPr>
                    </a:p>
                  </a:txBody>
                  <a:tcPr marL="23118" marR="23118" marT="0" marB="0" anchor="ctr"/>
                </a:tc>
                <a:tc>
                  <a:txBody>
                    <a:bodyPr/>
                    <a:lstStyle/>
                    <a:p>
                      <a:r>
                        <a:rPr lang="en-US" sz="1100">
                          <a:effectLst/>
                          <a:latin typeface="Aptos" panose="020B0004020202020204" pitchFamily="34" charset="0"/>
                        </a:rPr>
                        <a:t>The project is completed with </a:t>
                      </a:r>
                      <a:r>
                        <a:rPr lang="en-US" sz="1100" u="sng">
                          <a:effectLst/>
                          <a:latin typeface="Aptos" panose="020B0004020202020204" pitchFamily="34" charset="0"/>
                        </a:rPr>
                        <a:t>lab-scale tests on the prototype</a:t>
                      </a:r>
                      <a:r>
                        <a:rPr lang="en-US" sz="1100">
                          <a:effectLst/>
                          <a:latin typeface="Aptos" panose="020B0004020202020204" pitchFamily="34" charset="0"/>
                        </a:rPr>
                        <a:t> where separate components of the technology have been integrated.</a:t>
                      </a:r>
                      <a:endParaRPr lang="en-SG" sz="1100">
                        <a:effectLst/>
                        <a:latin typeface="Aptos" panose="020B0004020202020204" pitchFamily="34" charset="0"/>
                      </a:endParaRPr>
                    </a:p>
                    <a:p>
                      <a:r>
                        <a:rPr lang="en-US" sz="1100">
                          <a:effectLst/>
                          <a:latin typeface="Aptos" panose="020B0004020202020204" pitchFamily="34" charset="0"/>
                        </a:rPr>
                        <a:t> </a:t>
                      </a:r>
                      <a:endParaRPr lang="en-SG" sz="1100">
                        <a:effectLst/>
                        <a:latin typeface="Aptos" panose="020B0004020202020204" pitchFamily="34" charset="0"/>
                        <a:ea typeface="DengXian" panose="02010600030101010101" pitchFamily="2" charset="-122"/>
                        <a:cs typeface="Arial" panose="020B0604020202020204" pitchFamily="34" charset="0"/>
                      </a:endParaRPr>
                    </a:p>
                  </a:txBody>
                  <a:tcPr marL="23118" marR="23118" marT="0" marB="0" anchor="ctr"/>
                </a:tc>
                <a:extLst>
                  <a:ext uri="{0D108BD9-81ED-4DB2-BD59-A6C34878D82A}">
                    <a16:rowId xmlns:a16="http://schemas.microsoft.com/office/drawing/2014/main" val="3999153666"/>
                  </a:ext>
                </a:extLst>
              </a:tr>
              <a:tr h="677750">
                <a:tc>
                  <a:txBody>
                    <a:bodyPr/>
                    <a:lstStyle/>
                    <a:p>
                      <a:pPr algn="ctr"/>
                      <a:r>
                        <a:rPr lang="en-US" sz="1100" dirty="0">
                          <a:effectLst/>
                          <a:latin typeface="Aptos" panose="020B0004020202020204" pitchFamily="34" charset="0"/>
                        </a:rPr>
                        <a:t>5</a:t>
                      </a:r>
                      <a:endParaRPr lang="en-SG" sz="1100" dirty="0">
                        <a:effectLst/>
                        <a:latin typeface="Aptos" panose="020B0004020202020204" pitchFamily="34" charset="0"/>
                        <a:ea typeface="DengXian" panose="02010600030101010101" pitchFamily="2" charset="-122"/>
                        <a:cs typeface="Arial" panose="020B0604020202020204" pitchFamily="34" charset="0"/>
                      </a:endParaRPr>
                    </a:p>
                  </a:txBody>
                  <a:tcPr marL="23118" marR="23118" marT="0" marB="0" anchor="ctr"/>
                </a:tc>
                <a:tc>
                  <a:txBody>
                    <a:bodyPr/>
                    <a:lstStyle/>
                    <a:p>
                      <a:r>
                        <a:rPr lang="en-US" sz="1100" dirty="0">
                          <a:effectLst/>
                          <a:latin typeface="Aptos" panose="020B0004020202020204" pitchFamily="34" charset="0"/>
                        </a:rPr>
                        <a:t>Laboratory testing of integrated system.</a:t>
                      </a:r>
                      <a:endParaRPr lang="en-SG" sz="1100" dirty="0">
                        <a:effectLst/>
                        <a:latin typeface="Aptos" panose="020B0004020202020204" pitchFamily="34" charset="0"/>
                      </a:endParaRPr>
                    </a:p>
                    <a:p>
                      <a:r>
                        <a:rPr lang="en-US" sz="1100" dirty="0">
                          <a:effectLst/>
                          <a:latin typeface="Aptos" panose="020B0004020202020204" pitchFamily="34" charset="0"/>
                        </a:rPr>
                        <a:t>The basic technological components are integrated together with realistic supporting elements to be tested in a simulated environment. This is a “high fidelity” prototype compared to the eventual system.</a:t>
                      </a:r>
                      <a:endParaRPr lang="en-SG" sz="1100" dirty="0">
                        <a:effectLst/>
                        <a:latin typeface="Aptos" panose="020B0004020202020204" pitchFamily="34" charset="0"/>
                        <a:ea typeface="DengXian" panose="02010600030101010101" pitchFamily="2" charset="-122"/>
                        <a:cs typeface="Arial" panose="020B0604020202020204" pitchFamily="34" charset="0"/>
                      </a:endParaRPr>
                    </a:p>
                  </a:txBody>
                  <a:tcPr marL="23118" marR="23118" marT="0" marB="0" anchor="ctr"/>
                </a:tc>
                <a:tc>
                  <a:txBody>
                    <a:bodyPr/>
                    <a:lstStyle/>
                    <a:p>
                      <a:r>
                        <a:rPr lang="en-US" sz="1100" dirty="0">
                          <a:effectLst/>
                          <a:latin typeface="Aptos" panose="020B0004020202020204" pitchFamily="34" charset="0"/>
                        </a:rPr>
                        <a:t>The project is completed with </a:t>
                      </a:r>
                      <a:r>
                        <a:rPr lang="en-US" sz="1100" u="sng" dirty="0">
                          <a:effectLst/>
                          <a:latin typeface="Aptos" panose="020B0004020202020204" pitchFamily="34" charset="0"/>
                        </a:rPr>
                        <a:t>bench-scale tests</a:t>
                      </a:r>
                      <a:r>
                        <a:rPr lang="en-US" sz="1100" dirty="0">
                          <a:effectLst/>
                          <a:latin typeface="Aptos" panose="020B0004020202020204" pitchFamily="34" charset="0"/>
                        </a:rPr>
                        <a:t> in a simulated environment (e.g., laboratories or other environment under controlled conditions) for </a:t>
                      </a:r>
                      <a:r>
                        <a:rPr lang="en-US" sz="1100" dirty="0" err="1">
                          <a:effectLst/>
                          <a:latin typeface="Aptos" panose="020B0004020202020204" pitchFamily="34" charset="0"/>
                        </a:rPr>
                        <a:t>optimisation</a:t>
                      </a:r>
                      <a:r>
                        <a:rPr lang="en-US" sz="1100" dirty="0">
                          <a:effectLst/>
                          <a:latin typeface="Aptos" panose="020B0004020202020204" pitchFamily="34" charset="0"/>
                        </a:rPr>
                        <a:t>/performance enhancement of the technology/prototype.</a:t>
                      </a:r>
                      <a:endParaRPr lang="en-SG" sz="1100" dirty="0">
                        <a:effectLst/>
                        <a:latin typeface="Aptos" panose="020B0004020202020204" pitchFamily="34" charset="0"/>
                        <a:ea typeface="DengXian" panose="02010600030101010101" pitchFamily="2" charset="-122"/>
                        <a:cs typeface="Arial" panose="020B0604020202020204" pitchFamily="34" charset="0"/>
                      </a:endParaRPr>
                    </a:p>
                  </a:txBody>
                  <a:tcPr marL="23118" marR="23118" marT="0" marB="0" anchor="ctr"/>
                </a:tc>
                <a:extLst>
                  <a:ext uri="{0D108BD9-81ED-4DB2-BD59-A6C34878D82A}">
                    <a16:rowId xmlns:a16="http://schemas.microsoft.com/office/drawing/2014/main" val="3255855799"/>
                  </a:ext>
                </a:extLst>
              </a:tr>
              <a:tr h="527138">
                <a:tc>
                  <a:txBody>
                    <a:bodyPr/>
                    <a:lstStyle/>
                    <a:p>
                      <a:pPr algn="ctr"/>
                      <a:r>
                        <a:rPr lang="en-US" sz="1100" dirty="0">
                          <a:effectLst/>
                          <a:latin typeface="Aptos" panose="020B0004020202020204" pitchFamily="34" charset="0"/>
                        </a:rPr>
                        <a:t>6</a:t>
                      </a:r>
                      <a:endParaRPr lang="en-SG" sz="1100" dirty="0">
                        <a:effectLst/>
                        <a:latin typeface="Aptos" panose="020B0004020202020204" pitchFamily="34" charset="0"/>
                        <a:ea typeface="DengXian" panose="02010600030101010101" pitchFamily="2" charset="-122"/>
                        <a:cs typeface="Arial" panose="020B0604020202020204" pitchFamily="34" charset="0"/>
                      </a:endParaRPr>
                    </a:p>
                  </a:txBody>
                  <a:tcPr marL="23118" marR="23118" marT="0" marB="0" anchor="ctr"/>
                </a:tc>
                <a:tc>
                  <a:txBody>
                    <a:bodyPr/>
                    <a:lstStyle/>
                    <a:p>
                      <a:r>
                        <a:rPr lang="en-US" sz="1100">
                          <a:effectLst/>
                          <a:latin typeface="Aptos" panose="020B0004020202020204" pitchFamily="34" charset="0"/>
                        </a:rPr>
                        <a:t>Prototype system verified.</a:t>
                      </a:r>
                      <a:endParaRPr lang="en-SG" sz="1100">
                        <a:effectLst/>
                        <a:latin typeface="Aptos" panose="020B0004020202020204" pitchFamily="34" charset="0"/>
                      </a:endParaRPr>
                    </a:p>
                    <a:p>
                      <a:r>
                        <a:rPr lang="en-US" sz="1100">
                          <a:effectLst/>
                          <a:latin typeface="Aptos" panose="020B0004020202020204" pitchFamily="34" charset="0"/>
                        </a:rPr>
                        <a:t>The prototype, which is well beyond that of level 5, is tested in a relevant environment. The system or process demonstration is carried out in a relevant operational environment.</a:t>
                      </a:r>
                      <a:endParaRPr lang="en-SG" sz="1100">
                        <a:effectLst/>
                        <a:latin typeface="Aptos" panose="020B0004020202020204" pitchFamily="34" charset="0"/>
                        <a:ea typeface="DengXian" panose="02010600030101010101" pitchFamily="2" charset="-122"/>
                        <a:cs typeface="Arial" panose="020B0604020202020204" pitchFamily="34" charset="0"/>
                      </a:endParaRPr>
                    </a:p>
                  </a:txBody>
                  <a:tcPr marL="23118" marR="23118" marT="0" marB="0" anchor="ctr"/>
                </a:tc>
                <a:tc>
                  <a:txBody>
                    <a:bodyPr/>
                    <a:lstStyle/>
                    <a:p>
                      <a:r>
                        <a:rPr lang="en-US" sz="1100" dirty="0">
                          <a:effectLst/>
                          <a:latin typeface="Aptos" panose="020B0004020202020204" pitchFamily="34" charset="0"/>
                        </a:rPr>
                        <a:t>The project is completed with </a:t>
                      </a:r>
                      <a:r>
                        <a:rPr lang="en-US" sz="1100" u="sng" dirty="0">
                          <a:effectLst/>
                          <a:latin typeface="Aptos" panose="020B0004020202020204" pitchFamily="34" charset="0"/>
                        </a:rPr>
                        <a:t>pilot-scale tests</a:t>
                      </a:r>
                      <a:r>
                        <a:rPr lang="en-US" sz="1100" dirty="0">
                          <a:effectLst/>
                          <a:latin typeface="Aptos" panose="020B0004020202020204" pitchFamily="34" charset="0"/>
                        </a:rPr>
                        <a:t> in a relevant operational environment and the prototype system verified.</a:t>
                      </a:r>
                      <a:endParaRPr lang="en-SG" sz="1100" dirty="0">
                        <a:effectLst/>
                        <a:latin typeface="Aptos" panose="020B0004020202020204" pitchFamily="34" charset="0"/>
                        <a:ea typeface="DengXian" panose="02010600030101010101" pitchFamily="2" charset="-122"/>
                        <a:cs typeface="Arial" panose="020B0604020202020204" pitchFamily="34" charset="0"/>
                      </a:endParaRPr>
                    </a:p>
                  </a:txBody>
                  <a:tcPr marL="23118" marR="23118" marT="0" marB="0" anchor="ctr"/>
                </a:tc>
                <a:extLst>
                  <a:ext uri="{0D108BD9-81ED-4DB2-BD59-A6C34878D82A}">
                    <a16:rowId xmlns:a16="http://schemas.microsoft.com/office/drawing/2014/main" val="3016357410"/>
                  </a:ext>
                </a:extLst>
              </a:tr>
              <a:tr h="602444">
                <a:tc>
                  <a:txBody>
                    <a:bodyPr/>
                    <a:lstStyle/>
                    <a:p>
                      <a:pPr algn="ctr"/>
                      <a:r>
                        <a:rPr lang="en-US" sz="1100" dirty="0">
                          <a:effectLst/>
                          <a:latin typeface="Aptos" panose="020B0004020202020204" pitchFamily="34" charset="0"/>
                        </a:rPr>
                        <a:t>7</a:t>
                      </a:r>
                      <a:endParaRPr lang="en-SG" sz="1100" dirty="0">
                        <a:effectLst/>
                        <a:latin typeface="Aptos" panose="020B0004020202020204" pitchFamily="34" charset="0"/>
                        <a:ea typeface="DengXian" panose="02010600030101010101" pitchFamily="2" charset="-122"/>
                        <a:cs typeface="Arial" panose="020B0604020202020204" pitchFamily="34" charset="0"/>
                      </a:endParaRPr>
                    </a:p>
                  </a:txBody>
                  <a:tcPr marL="23118" marR="23118" marT="0" marB="0" anchor="ctr"/>
                </a:tc>
                <a:tc>
                  <a:txBody>
                    <a:bodyPr/>
                    <a:lstStyle/>
                    <a:p>
                      <a:r>
                        <a:rPr lang="en-US" sz="1100">
                          <a:effectLst/>
                          <a:latin typeface="Aptos" panose="020B0004020202020204" pitchFamily="34" charset="0"/>
                        </a:rPr>
                        <a:t>Integrated pilot system demonstrated.</a:t>
                      </a:r>
                      <a:endParaRPr lang="en-SG" sz="1100">
                        <a:effectLst/>
                        <a:latin typeface="Aptos" panose="020B0004020202020204" pitchFamily="34" charset="0"/>
                      </a:endParaRPr>
                    </a:p>
                    <a:p>
                      <a:r>
                        <a:rPr lang="en-US" sz="1100">
                          <a:effectLst/>
                          <a:latin typeface="Aptos" panose="020B0004020202020204" pitchFamily="34" charset="0"/>
                        </a:rPr>
                        <a:t>Prototype is near, or at, planned operational system level. The final design is virtually complete. The goal of this stage is to remove engineering and manufacturing risk.</a:t>
                      </a:r>
                      <a:endParaRPr lang="en-SG" sz="1100">
                        <a:effectLst/>
                        <a:latin typeface="Aptos" panose="020B0004020202020204" pitchFamily="34" charset="0"/>
                        <a:ea typeface="DengXian" panose="02010600030101010101" pitchFamily="2" charset="-122"/>
                        <a:cs typeface="Arial" panose="020B0604020202020204" pitchFamily="34" charset="0"/>
                      </a:endParaRPr>
                    </a:p>
                  </a:txBody>
                  <a:tcPr marL="23118" marR="23118" marT="0" marB="0" anchor="ctr"/>
                </a:tc>
                <a:tc>
                  <a:txBody>
                    <a:bodyPr/>
                    <a:lstStyle/>
                    <a:p>
                      <a:r>
                        <a:rPr lang="en-US" sz="1100" dirty="0">
                          <a:effectLst/>
                          <a:latin typeface="Aptos" panose="020B0004020202020204" pitchFamily="34" charset="0"/>
                        </a:rPr>
                        <a:t>The project is completed with </a:t>
                      </a:r>
                      <a:r>
                        <a:rPr lang="en-US" sz="1100" u="sng" dirty="0">
                          <a:effectLst/>
                          <a:latin typeface="Aptos" panose="020B0004020202020204" pitchFamily="34" charset="0"/>
                        </a:rPr>
                        <a:t>demo-scale tests</a:t>
                      </a:r>
                      <a:r>
                        <a:rPr lang="en-US" sz="1100" dirty="0">
                          <a:effectLst/>
                          <a:latin typeface="Aptos" panose="020B0004020202020204" pitchFamily="34" charset="0"/>
                        </a:rPr>
                        <a:t> in the actual operational environment.</a:t>
                      </a:r>
                      <a:endParaRPr lang="en-SG" sz="1100" dirty="0">
                        <a:effectLst/>
                        <a:latin typeface="Aptos" panose="020B0004020202020204" pitchFamily="34" charset="0"/>
                        <a:ea typeface="DengXian" panose="02010600030101010101" pitchFamily="2" charset="-122"/>
                        <a:cs typeface="Arial" panose="020B0604020202020204" pitchFamily="34" charset="0"/>
                      </a:endParaRPr>
                    </a:p>
                  </a:txBody>
                  <a:tcPr marL="23118" marR="23118" marT="0" marB="0" anchor="ctr"/>
                </a:tc>
                <a:extLst>
                  <a:ext uri="{0D108BD9-81ED-4DB2-BD59-A6C34878D82A}">
                    <a16:rowId xmlns:a16="http://schemas.microsoft.com/office/drawing/2014/main" val="3400703285"/>
                  </a:ext>
                </a:extLst>
              </a:tr>
              <a:tr h="602444">
                <a:tc>
                  <a:txBody>
                    <a:bodyPr/>
                    <a:lstStyle/>
                    <a:p>
                      <a:pPr algn="ctr"/>
                      <a:r>
                        <a:rPr lang="en-US" sz="1100" dirty="0">
                          <a:effectLst/>
                          <a:latin typeface="Aptos" panose="020B0004020202020204" pitchFamily="34" charset="0"/>
                        </a:rPr>
                        <a:t>8</a:t>
                      </a:r>
                      <a:endParaRPr lang="en-SG" sz="1100" dirty="0">
                        <a:effectLst/>
                        <a:latin typeface="Aptos" panose="020B0004020202020204" pitchFamily="34" charset="0"/>
                        <a:ea typeface="DengXian" panose="02010600030101010101" pitchFamily="2" charset="-122"/>
                        <a:cs typeface="Arial" panose="020B0604020202020204" pitchFamily="34" charset="0"/>
                      </a:endParaRPr>
                    </a:p>
                  </a:txBody>
                  <a:tcPr marL="23118" marR="23118" marT="0" marB="0" anchor="ctr"/>
                </a:tc>
                <a:tc>
                  <a:txBody>
                    <a:bodyPr/>
                    <a:lstStyle/>
                    <a:p>
                      <a:r>
                        <a:rPr lang="en-US" sz="1100">
                          <a:effectLst/>
                          <a:latin typeface="Aptos" panose="020B0004020202020204" pitchFamily="34" charset="0"/>
                        </a:rPr>
                        <a:t>System incorporated in commercial design.</a:t>
                      </a:r>
                      <a:endParaRPr lang="en-SG" sz="1100">
                        <a:effectLst/>
                        <a:latin typeface="Aptos" panose="020B0004020202020204" pitchFamily="34" charset="0"/>
                      </a:endParaRPr>
                    </a:p>
                    <a:p>
                      <a:r>
                        <a:rPr lang="en-US" sz="1100">
                          <a:effectLst/>
                          <a:latin typeface="Aptos" panose="020B0004020202020204" pitchFamily="34" charset="0"/>
                        </a:rPr>
                        <a:t>Technology has been proven to work in its final form under the expected conditions. In most of the cases, this level represents the end of true system development.</a:t>
                      </a:r>
                      <a:endParaRPr lang="en-SG" sz="1100">
                        <a:effectLst/>
                        <a:latin typeface="Aptos" panose="020B0004020202020204" pitchFamily="34" charset="0"/>
                        <a:ea typeface="DengXian" panose="02010600030101010101" pitchFamily="2" charset="-122"/>
                        <a:cs typeface="Arial" panose="020B0604020202020204" pitchFamily="34" charset="0"/>
                      </a:endParaRPr>
                    </a:p>
                  </a:txBody>
                  <a:tcPr marL="23118" marR="23118" marT="0" marB="0" anchor="ctr"/>
                </a:tc>
                <a:tc>
                  <a:txBody>
                    <a:bodyPr/>
                    <a:lstStyle/>
                    <a:p>
                      <a:r>
                        <a:rPr lang="en-US" sz="1100" dirty="0">
                          <a:effectLst/>
                          <a:latin typeface="Aptos" panose="020B0004020202020204" pitchFamily="34" charset="0"/>
                        </a:rPr>
                        <a:t>The project is completed with </a:t>
                      </a:r>
                      <a:r>
                        <a:rPr lang="en-US" sz="1100" u="sng" dirty="0">
                          <a:effectLst/>
                          <a:latin typeface="Aptos" panose="020B0004020202020204" pitchFamily="34" charset="0"/>
                        </a:rPr>
                        <a:t>successful implementation of demo-scale tests</a:t>
                      </a:r>
                      <a:r>
                        <a:rPr lang="en-US" sz="1100" dirty="0">
                          <a:effectLst/>
                          <a:latin typeface="Aptos" panose="020B0004020202020204" pitchFamily="34" charset="0"/>
                        </a:rPr>
                        <a:t> where true system development is achieved.</a:t>
                      </a:r>
                      <a:endParaRPr lang="en-SG" sz="1100" dirty="0">
                        <a:effectLst/>
                        <a:latin typeface="Aptos" panose="020B0004020202020204" pitchFamily="34" charset="0"/>
                        <a:ea typeface="DengXian" panose="02010600030101010101" pitchFamily="2" charset="-122"/>
                        <a:cs typeface="Arial" panose="020B0604020202020204" pitchFamily="34" charset="0"/>
                      </a:endParaRPr>
                    </a:p>
                  </a:txBody>
                  <a:tcPr marL="23118" marR="23118" marT="0" marB="0" anchor="ctr"/>
                </a:tc>
                <a:extLst>
                  <a:ext uri="{0D108BD9-81ED-4DB2-BD59-A6C34878D82A}">
                    <a16:rowId xmlns:a16="http://schemas.microsoft.com/office/drawing/2014/main" val="4157874373"/>
                  </a:ext>
                </a:extLst>
              </a:tr>
              <a:tr h="0">
                <a:tc>
                  <a:txBody>
                    <a:bodyPr/>
                    <a:lstStyle/>
                    <a:p>
                      <a:pPr algn="ctr"/>
                      <a:r>
                        <a:rPr lang="en-US" sz="1100" dirty="0">
                          <a:effectLst/>
                          <a:latin typeface="Aptos" panose="020B0004020202020204" pitchFamily="34" charset="0"/>
                        </a:rPr>
                        <a:t>9</a:t>
                      </a:r>
                      <a:endParaRPr lang="en-SG" sz="1100" dirty="0">
                        <a:effectLst/>
                        <a:latin typeface="Aptos" panose="020B0004020202020204" pitchFamily="34" charset="0"/>
                        <a:ea typeface="DengXian" panose="02010600030101010101" pitchFamily="2" charset="-122"/>
                        <a:cs typeface="Arial" panose="020B0604020202020204" pitchFamily="34" charset="0"/>
                      </a:endParaRPr>
                    </a:p>
                  </a:txBody>
                  <a:tcPr marL="23118" marR="23118" marT="0" marB="0" anchor="ctr"/>
                </a:tc>
                <a:tc>
                  <a:txBody>
                    <a:bodyPr/>
                    <a:lstStyle/>
                    <a:p>
                      <a:r>
                        <a:rPr lang="en-US" sz="1100">
                          <a:effectLst/>
                          <a:latin typeface="Aptos" panose="020B0004020202020204" pitchFamily="34" charset="0"/>
                        </a:rPr>
                        <a:t>System ready for full-scale deployment.</a:t>
                      </a:r>
                      <a:endParaRPr lang="en-SG" sz="1100">
                        <a:effectLst/>
                        <a:latin typeface="Aptos" panose="020B0004020202020204" pitchFamily="34" charset="0"/>
                      </a:endParaRPr>
                    </a:p>
                    <a:p>
                      <a:r>
                        <a:rPr lang="en-US" sz="1100">
                          <a:effectLst/>
                          <a:latin typeface="Aptos" panose="020B0004020202020204" pitchFamily="34" charset="0"/>
                        </a:rPr>
                        <a:t>The technology in its final form is ready for commercial deployment.</a:t>
                      </a:r>
                      <a:endParaRPr lang="en-SG" sz="1100">
                        <a:effectLst/>
                        <a:latin typeface="Aptos" panose="020B0004020202020204" pitchFamily="34" charset="0"/>
                        <a:ea typeface="DengXian" panose="02010600030101010101" pitchFamily="2" charset="-122"/>
                        <a:cs typeface="Arial" panose="020B0604020202020204" pitchFamily="34" charset="0"/>
                      </a:endParaRPr>
                    </a:p>
                  </a:txBody>
                  <a:tcPr marL="23118" marR="23118" marT="0" marB="0" anchor="ctr"/>
                </a:tc>
                <a:tc>
                  <a:txBody>
                    <a:bodyPr/>
                    <a:lstStyle/>
                    <a:p>
                      <a:r>
                        <a:rPr lang="en-US" sz="1100" dirty="0">
                          <a:effectLst/>
                          <a:latin typeface="Aptos" panose="020B0004020202020204" pitchFamily="34" charset="0"/>
                        </a:rPr>
                        <a:t>The project is completed with </a:t>
                      </a:r>
                      <a:r>
                        <a:rPr lang="en-US" sz="1100" u="sng" dirty="0">
                          <a:effectLst/>
                          <a:latin typeface="Aptos" panose="020B0004020202020204" pitchFamily="34" charset="0"/>
                        </a:rPr>
                        <a:t>spin-offs / commercial deployment</a:t>
                      </a:r>
                      <a:r>
                        <a:rPr lang="en-US" sz="1100" dirty="0">
                          <a:effectLst/>
                          <a:latin typeface="Aptos" panose="020B0004020202020204" pitchFamily="34" charset="0"/>
                        </a:rPr>
                        <a:t>.</a:t>
                      </a:r>
                      <a:endParaRPr lang="en-SG" sz="1100" dirty="0">
                        <a:effectLst/>
                        <a:latin typeface="Aptos" panose="020B0004020202020204" pitchFamily="34" charset="0"/>
                        <a:ea typeface="DengXian" panose="02010600030101010101" pitchFamily="2" charset="-122"/>
                        <a:cs typeface="Arial" panose="020B0604020202020204" pitchFamily="34" charset="0"/>
                      </a:endParaRPr>
                    </a:p>
                  </a:txBody>
                  <a:tcPr marL="23118" marR="23118" marT="0" marB="0" anchor="ctr"/>
                </a:tc>
                <a:extLst>
                  <a:ext uri="{0D108BD9-81ED-4DB2-BD59-A6C34878D82A}">
                    <a16:rowId xmlns:a16="http://schemas.microsoft.com/office/drawing/2014/main" val="2765344443"/>
                  </a:ext>
                </a:extLst>
              </a:tr>
              <a:tr h="225917">
                <a:tc>
                  <a:txBody>
                    <a:bodyPr/>
                    <a:lstStyle/>
                    <a:p>
                      <a:pPr algn="ctr"/>
                      <a:r>
                        <a:rPr lang="en-US" sz="1100" dirty="0">
                          <a:effectLst/>
                          <a:latin typeface="Aptos" panose="020B0004020202020204" pitchFamily="34" charset="0"/>
                        </a:rPr>
                        <a:t>N/A</a:t>
                      </a:r>
                      <a:endParaRPr lang="en-SG" sz="1100" dirty="0">
                        <a:effectLst/>
                        <a:latin typeface="Aptos" panose="020B0004020202020204" pitchFamily="34" charset="0"/>
                        <a:ea typeface="DengXian" panose="02010600030101010101" pitchFamily="2" charset="-122"/>
                        <a:cs typeface="Arial" panose="020B0604020202020204" pitchFamily="34" charset="0"/>
                      </a:endParaRPr>
                    </a:p>
                  </a:txBody>
                  <a:tcPr marL="23118" marR="23118" marT="0" marB="0" anchor="ctr"/>
                </a:tc>
                <a:tc>
                  <a:txBody>
                    <a:bodyPr/>
                    <a:lstStyle/>
                    <a:p>
                      <a:r>
                        <a:rPr lang="en-US" sz="1100">
                          <a:effectLst/>
                          <a:latin typeface="Aptos" panose="020B0004020202020204" pitchFamily="34" charset="0"/>
                        </a:rPr>
                        <a:t> </a:t>
                      </a:r>
                      <a:endParaRPr lang="en-SG" sz="1100">
                        <a:effectLst/>
                        <a:latin typeface="Aptos" panose="020B0004020202020204" pitchFamily="34" charset="0"/>
                        <a:ea typeface="DengXian" panose="02010600030101010101" pitchFamily="2" charset="-122"/>
                        <a:cs typeface="Arial" panose="020B0604020202020204" pitchFamily="34" charset="0"/>
                      </a:endParaRPr>
                    </a:p>
                  </a:txBody>
                  <a:tcPr marL="23118" marR="23118" marT="0" marB="0" anchor="ctr"/>
                </a:tc>
                <a:tc>
                  <a:txBody>
                    <a:bodyPr/>
                    <a:lstStyle/>
                    <a:p>
                      <a:r>
                        <a:rPr lang="en-US" sz="1100" dirty="0">
                          <a:effectLst/>
                          <a:latin typeface="Aptos" panose="020B0004020202020204" pitchFamily="34" charset="0"/>
                        </a:rPr>
                        <a:t>E.g. scientific studies, literature reviews or development of toolboxes.</a:t>
                      </a:r>
                      <a:endParaRPr lang="en-SG" sz="1100" dirty="0">
                        <a:effectLst/>
                        <a:latin typeface="Aptos" panose="020B0004020202020204" pitchFamily="34" charset="0"/>
                        <a:ea typeface="DengXian" panose="02010600030101010101" pitchFamily="2" charset="-122"/>
                        <a:cs typeface="Arial" panose="020B0604020202020204" pitchFamily="34" charset="0"/>
                      </a:endParaRPr>
                    </a:p>
                  </a:txBody>
                  <a:tcPr marL="23118" marR="23118" marT="0" marB="0" anchor="ctr"/>
                </a:tc>
                <a:extLst>
                  <a:ext uri="{0D108BD9-81ED-4DB2-BD59-A6C34878D82A}">
                    <a16:rowId xmlns:a16="http://schemas.microsoft.com/office/drawing/2014/main" val="3200199583"/>
                  </a:ext>
                </a:extLst>
              </a:tr>
            </a:tbl>
          </a:graphicData>
        </a:graphic>
      </p:graphicFrame>
    </p:spTree>
    <p:extLst>
      <p:ext uri="{BB962C8B-B14F-4D97-AF65-F5344CB8AC3E}">
        <p14:creationId xmlns:p14="http://schemas.microsoft.com/office/powerpoint/2010/main" val="9843797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872</TotalTime>
  <Words>1583</Words>
  <Application>Microsoft Office PowerPoint</Application>
  <PresentationFormat>Widescreen</PresentationFormat>
  <Paragraphs>231</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Aptos</vt:lpstr>
      <vt:lpstr>Arial</vt:lpstr>
      <vt:lpstr>Calibri</vt:lpstr>
      <vt:lpstr>Calibri Light</vt:lpstr>
      <vt:lpstr>WordVisi_MSFontService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 Peng TAN (PUB)</dc:creator>
  <cp:lastModifiedBy>Zi Peng TAN (PUB)</cp:lastModifiedBy>
  <cp:revision>16</cp:revision>
  <dcterms:created xsi:type="dcterms:W3CDTF">2024-01-24T03:28:02Z</dcterms:created>
  <dcterms:modified xsi:type="dcterms:W3CDTF">2025-09-26T06:55:51Z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53db910-0838-4c35-bb3a-1ee21aa199ac_Enabled">
    <vt:lpwstr>true</vt:lpwstr>
  </property>
  <property fmtid="{D5CDD505-2E9C-101B-9397-08002B2CF9AE}" pid="3" name="MSIP_Label_153db910-0838-4c35-bb3a-1ee21aa199ac_SetDate">
    <vt:lpwstr>2024-01-25T08:13:17Z</vt:lpwstr>
  </property>
  <property fmtid="{D5CDD505-2E9C-101B-9397-08002B2CF9AE}" pid="4" name="MSIP_Label_153db910-0838-4c35-bb3a-1ee21aa199ac_Method">
    <vt:lpwstr>Privileged</vt:lpwstr>
  </property>
  <property fmtid="{D5CDD505-2E9C-101B-9397-08002B2CF9AE}" pid="5" name="MSIP_Label_153db910-0838-4c35-bb3a-1ee21aa199ac_Name">
    <vt:lpwstr>Sensitive Normal</vt:lpwstr>
  </property>
  <property fmtid="{D5CDD505-2E9C-101B-9397-08002B2CF9AE}" pid="6" name="MSIP_Label_153db910-0838-4c35-bb3a-1ee21aa199ac_SiteId">
    <vt:lpwstr>0b11c524-9a1c-4e1b-84cb-6336aefc2243</vt:lpwstr>
  </property>
  <property fmtid="{D5CDD505-2E9C-101B-9397-08002B2CF9AE}" pid="7" name="MSIP_Label_153db910-0838-4c35-bb3a-1ee21aa199ac_ActionId">
    <vt:lpwstr>3c8a1435-88be-4128-89b4-b672e7c90846</vt:lpwstr>
  </property>
  <property fmtid="{D5CDD505-2E9C-101B-9397-08002B2CF9AE}" pid="8" name="MSIP_Label_153db910-0838-4c35-bb3a-1ee21aa199ac_ContentBits">
    <vt:lpwstr>0</vt:lpwstr>
  </property>
</Properties>
</file>