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660" r:id="rId2"/>
  </p:sldMasterIdLst>
  <p:notesMasterIdLst>
    <p:notesMasterId r:id="rId12"/>
  </p:notesMasterIdLst>
  <p:handoutMasterIdLst>
    <p:handoutMasterId r:id="rId13"/>
  </p:handoutMasterIdLst>
  <p:sldIdLst>
    <p:sldId id="257" r:id="rId3"/>
    <p:sldId id="274" r:id="rId4"/>
    <p:sldId id="326" r:id="rId5"/>
    <p:sldId id="325" r:id="rId6"/>
    <p:sldId id="324" r:id="rId7"/>
    <p:sldId id="264" r:id="rId8"/>
    <p:sldId id="265" r:id="rId9"/>
    <p:sldId id="321" r:id="rId10"/>
    <p:sldId id="323" r:id="rId11"/>
  </p:sldIdLst>
  <p:sldSz cx="18288000" cy="10287000"/>
  <p:notesSz cx="6858000" cy="9144000"/>
  <p:embeddedFontLst>
    <p:embeddedFont>
      <p:font typeface="Aileron Bold" panose="020B0604020202020204" charset="0"/>
      <p:regular r:id="rId14"/>
    </p:embeddedFont>
    <p:embeddedFont>
      <p:font typeface="Aileron Heavy" panose="020B0604020202020204" charset="0"/>
      <p:regular r:id="rId15"/>
    </p:embeddedFont>
    <p:embeddedFont>
      <p:font typeface="DengXian" panose="02010600030101010101" pitchFamily="2" charset="-122"/>
      <p:regular r:id="rId16"/>
      <p:bold r:id="rId17"/>
    </p:embeddedFont>
    <p:embeddedFont>
      <p:font typeface="Work Sans" pitchFamily="2" charset="0"/>
      <p:regular r:id="rId18"/>
      <p:bold r:id="rId19"/>
      <p:italic r:id="rId20"/>
      <p:boldItalic r:id="rId21"/>
    </p:embeddedFont>
    <p:embeddedFont>
      <p:font typeface="Work Sans Bold" pitchFamily="2" charset="0"/>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0697A-6844-6780-682A-ADAAEA521AD9}" name="MCCY-RED" initials="MCCY-RED" userId="MCCY-RE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YY" initials="YY" lastIdx="1" clrIdx="6">
    <p:extLst>
      <p:ext uri="{19B8F6BF-5375-455C-9EA6-DF929625EA0E}">
        <p15:presenceInfo xmlns:p15="http://schemas.microsoft.com/office/powerpoint/2012/main" userId="YY" providerId="None"/>
      </p:ext>
    </p:extLst>
  </p:cmAuthor>
  <p:cmAuthor id="1" name="Dawn Teo Jieying (MINDEF)" initials="DTJ(" lastIdx="22" clrIdx="0">
    <p:extLst>
      <p:ext uri="{19B8F6BF-5375-455C-9EA6-DF929625EA0E}">
        <p15:presenceInfo xmlns:p15="http://schemas.microsoft.com/office/powerpoint/2012/main" userId="S-1-5-21-1432076982-893488238-3559113556-66354" providerId="AD"/>
      </p:ext>
    </p:extLst>
  </p:cmAuthor>
  <p:cmAuthor id="8" name="Dawn TEO (MINDEF)" initials="DT" lastIdx="15" clrIdx="7">
    <p:extLst>
      <p:ext uri="{19B8F6BF-5375-455C-9EA6-DF929625EA0E}">
        <p15:presenceInfo xmlns:p15="http://schemas.microsoft.com/office/powerpoint/2012/main" userId="S::Teo_Jieying_Dawn@mindef.gov.sg::9313f1fa-a7db-4abd-99f4-0776f471711e" providerId="AD"/>
      </p:ext>
    </p:extLst>
  </p:cmAuthor>
  <p:cmAuthor id="2" name="Kwoh Hwee Bun (MINDEF)" initials="KHB(" lastIdx="28" clrIdx="1">
    <p:extLst>
      <p:ext uri="{19B8F6BF-5375-455C-9EA6-DF929625EA0E}">
        <p15:presenceInfo xmlns:p15="http://schemas.microsoft.com/office/powerpoint/2012/main" userId="S-1-5-21-1432076982-893488238-3559113556-70289" providerId="AD"/>
      </p:ext>
    </p:extLst>
  </p:cmAuthor>
  <p:cmAuthor id="3" name="Goh Shu Xian Priscilla (MINDEF)" initials="GSXP(" lastIdx="2" clrIdx="2">
    <p:extLst>
      <p:ext uri="{19B8F6BF-5375-455C-9EA6-DF929625EA0E}">
        <p15:presenceInfo xmlns:p15="http://schemas.microsoft.com/office/powerpoint/2012/main" userId="S-1-5-21-1432076982-893488238-3559113556-67989" providerId="AD"/>
      </p:ext>
    </p:extLst>
  </p:cmAuthor>
  <p:cmAuthor id="4" name="Tang Jenny (MINDEF)" initials="TJ(" lastIdx="32" clrIdx="3">
    <p:extLst>
      <p:ext uri="{19B8F6BF-5375-455C-9EA6-DF929625EA0E}">
        <p15:presenceInfo xmlns:p15="http://schemas.microsoft.com/office/powerpoint/2012/main" userId="S-1-5-21-1432076982-893488238-3559113556-1424" providerId="AD"/>
      </p:ext>
    </p:extLst>
  </p:cmAuthor>
  <p:cmAuthor id="5" name="Bryan TAN (MCCY)" initials="BT" lastIdx="2" clrIdx="4">
    <p:extLst>
      <p:ext uri="{19B8F6BF-5375-455C-9EA6-DF929625EA0E}">
        <p15:presenceInfo xmlns:p15="http://schemas.microsoft.com/office/powerpoint/2012/main" userId="S::Bryan_TAN@mccy.gov.sg::36b1f42d-2122-41d7-8694-b3d56474ddaa" providerId="AD"/>
      </p:ext>
    </p:extLst>
  </p:cmAuthor>
  <p:cmAuthor id="6" name="Katie KWANG (MCCY)" initials="KK" lastIdx="6" clrIdx="5">
    <p:extLst>
      <p:ext uri="{19B8F6BF-5375-455C-9EA6-DF929625EA0E}">
        <p15:presenceInfo xmlns:p15="http://schemas.microsoft.com/office/powerpoint/2012/main" userId="S::Katie_KWANG@mccy.gov.sg::4d0f080b-dac3-463a-b747-e176e8154b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2DE"/>
    <a:srgbClr val="011936"/>
    <a:srgbClr val="F4F2E6"/>
    <a:srgbClr val="0000FF"/>
    <a:srgbClr val="FFFFFF"/>
    <a:srgbClr val="C00000"/>
    <a:srgbClr val="CA0013"/>
    <a:srgbClr val="EEECE1"/>
    <a:srgbClr val="DFDFDB"/>
    <a:srgbClr val="D07C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04" autoAdjust="0"/>
  </p:normalViewPr>
  <p:slideViewPr>
    <p:cSldViewPr snapToGrid="0">
      <p:cViewPr varScale="1">
        <p:scale>
          <a:sx n="48" d="100"/>
          <a:sy n="48" d="100"/>
        </p:scale>
        <p:origin x="420" y="32"/>
      </p:cViewPr>
      <p:guideLst>
        <p:guide orient="horz" pos="2160"/>
        <p:guide pos="2880"/>
      </p:guideLst>
    </p:cSldViewPr>
  </p:slideViewPr>
  <p:notesTextViewPr>
    <p:cViewPr>
      <p:scale>
        <a:sx n="125" d="100"/>
        <a:sy n="125" d="100"/>
      </p:scale>
      <p:origin x="0" y="0"/>
    </p:cViewPr>
  </p:notesTextViewPr>
  <p:notesViewPr>
    <p:cSldViewPr snapToGrid="0">
      <p:cViewPr>
        <p:scale>
          <a:sx n="140" d="100"/>
          <a:sy n="140" d="100"/>
        </p:scale>
        <p:origin x="704" y="-49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TAN (MCCY)" userId="36b1f42d-2122-41d7-8694-b3d56474ddaa" providerId="ADAL" clId="{69349AD4-A0CC-4CAF-8F45-EA1CDE5B1902}"/>
    <pc:docChg chg="modSld">
      <pc:chgData name="Bryan TAN (MCCY)" userId="36b1f42d-2122-41d7-8694-b3d56474ddaa" providerId="ADAL" clId="{69349AD4-A0CC-4CAF-8F45-EA1CDE5B1902}" dt="2026-07-17T08:16:43.065" v="8" actId="20577"/>
      <pc:docMkLst>
        <pc:docMk/>
      </pc:docMkLst>
      <pc:sldChg chg="modSp mod">
        <pc:chgData name="Bryan TAN (MCCY)" userId="36b1f42d-2122-41d7-8694-b3d56474ddaa" providerId="ADAL" clId="{69349AD4-A0CC-4CAF-8F45-EA1CDE5B1902}" dt="2026-07-17T08:16:43.065" v="8" actId="20577"/>
        <pc:sldMkLst>
          <pc:docMk/>
          <pc:sldMk cId="268411169" sldId="323"/>
        </pc:sldMkLst>
        <pc:spChg chg="mod">
          <ac:chgData name="Bryan TAN (MCCY)" userId="36b1f42d-2122-41d7-8694-b3d56474ddaa" providerId="ADAL" clId="{69349AD4-A0CC-4CAF-8F45-EA1CDE5B1902}" dt="2026-07-17T08:16:43.065" v="8" actId="20577"/>
          <ac:spMkLst>
            <pc:docMk/>
            <pc:sldMk cId="268411169" sldId="323"/>
            <ac:spMk id="6" creationId="{6C3620E7-DA5F-C986-2470-FE8C73C6A7D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3E395C-1C7B-F0BF-3E5F-C1D4620AE1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dirty="0"/>
          </a:p>
        </p:txBody>
      </p:sp>
      <p:sp>
        <p:nvSpPr>
          <p:cNvPr id="3" name="Date Placeholder 2">
            <a:extLst>
              <a:ext uri="{FF2B5EF4-FFF2-40B4-BE49-F238E27FC236}">
                <a16:creationId xmlns:a16="http://schemas.microsoft.com/office/drawing/2014/main" id="{6737D2C5-7ACE-84BC-8C76-F20AE51147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8F3CBF-D009-4247-81A6-CD5A568F465A}" type="datetimeFigureOut">
              <a:rPr lang="en-SG" smtClean="0"/>
              <a:t>17/7/2026</a:t>
            </a:fld>
            <a:endParaRPr lang="en-SG" dirty="0"/>
          </a:p>
        </p:txBody>
      </p:sp>
      <p:sp>
        <p:nvSpPr>
          <p:cNvPr id="4" name="Footer Placeholder 3">
            <a:extLst>
              <a:ext uri="{FF2B5EF4-FFF2-40B4-BE49-F238E27FC236}">
                <a16:creationId xmlns:a16="http://schemas.microsoft.com/office/drawing/2014/main" id="{528B54D7-6E11-C433-93A6-C8A3B3D2BE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dirty="0"/>
          </a:p>
        </p:txBody>
      </p:sp>
      <p:sp>
        <p:nvSpPr>
          <p:cNvPr id="5" name="Slide Number Placeholder 4">
            <a:extLst>
              <a:ext uri="{FF2B5EF4-FFF2-40B4-BE49-F238E27FC236}">
                <a16:creationId xmlns:a16="http://schemas.microsoft.com/office/drawing/2014/main" id="{425FE86E-6316-49E8-5823-A17A83E914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74CDFB3-C93D-4CA3-B8AF-93AD2C803109}" type="slidenum">
              <a:rPr lang="en-SG" smtClean="0"/>
              <a:t>‹#›</a:t>
            </a:fld>
            <a:endParaRPr lang="en-SG" dirty="0"/>
          </a:p>
        </p:txBody>
      </p:sp>
    </p:spTree>
    <p:extLst>
      <p:ext uri="{BB962C8B-B14F-4D97-AF65-F5344CB8AC3E}">
        <p14:creationId xmlns:p14="http://schemas.microsoft.com/office/powerpoint/2010/main" val="2327644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r>
              <a:rPr lang="en-US" dirty="0"/>
              <a:t>OFFICLAL (OPEN)</a:t>
            </a:r>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hb.gov.sg/what-we-do/our-work/community-engagement/education/resources/national-symbols/national-pledg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ccy.gov.sg/about-us/news-and-resources/unity-and--we-first--mindset-key-for-singapore-to-stay-exceptional-in-a-changed-world"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mlaw.gov.sg/files/news/speeches/Transcript_SMS_speech_at_37th_SLR_Annual_Lecture.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isomer-user-content.by.gov.sg/34/4aba909a-1b28-40b1-ba93-ebe3528881b1/130323_PMO_LoRes_CovidPaper.pdf" TargetMode="External"/><Relationship Id="rId7" Type="http://schemas.openxmlformats.org/officeDocument/2006/relationships/hyperlink" Target="https://www.facebook.com/photo?fbid=408481451314345&amp;set=pcb.408483144647509"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straitstimes.com/singapore/network-helped-rough-sleepers-to-find-shelter-at-onset-of-pandemic" TargetMode="External"/><Relationship Id="rId5" Type="http://schemas.openxmlformats.org/officeDocument/2006/relationships/hyperlink" Target="https://www.facebook.com/gov.sg/videos/278885310013565" TargetMode="External"/><Relationship Id="rId4" Type="http://schemas.openxmlformats.org/officeDocument/2006/relationships/hyperlink" Target="https://www.sg101.gov.sg/society/case-studies/covid19"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indef.gov.sg/news-and-events/latest-releases/13mar26-nr"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straitstimes.com/opinion/forum/forum-what-welcome-home-means-to-a-Singaporean-on-board-an-rsaf-evacuation-flight" TargetMode="External"/><Relationship Id="rId4" Type="http://schemas.openxmlformats.org/officeDocument/2006/relationships/hyperlink" Target="https://www.mindef.gov.sg/news-and-events/latest-releases/7apr26-pq"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pmo.gov.sg/newsroom/nd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go.gov.sg/pledge60" TargetMode="External"/><Relationship Id="rId3" Type="http://schemas.openxmlformats.org/officeDocument/2006/relationships/hyperlink" Target="https://www.youtube.com/user/NDPeeps" TargetMode="External"/><Relationship Id="rId7" Type="http://schemas.openxmlformats.org/officeDocument/2006/relationships/hyperlink" Target="https://pledgesg.lovable.app/"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go.gov.sg/nationalsymbols" TargetMode="External"/><Relationship Id="rId5" Type="http://schemas.openxmlformats.org/officeDocument/2006/relationships/hyperlink" Target="https://www.facebook.com/irenengph/posts/this-year-is-the-60th-anniversary-of-our-national-pledge-i-wrote-this-piece-for-/34494414520143676" TargetMode="External"/><Relationship Id="rId4" Type="http://schemas.openxmlformats.org/officeDocument/2006/relationships/hyperlink" Target="https://open.spotify.com/artist/1BhtFoW6keQNCZBQEDFmmT?si=jXyEOKg1Q2KNxDD0iPn8FQ"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6175" y="533400"/>
            <a:ext cx="4562475" cy="2566988"/>
          </a:xfrm>
        </p:spPr>
        <p:txBody>
          <a:bodyPr/>
          <a:lstStyle/>
          <a:p>
            <a:endParaRPr lang="en-SG" dirty="0"/>
          </a:p>
        </p:txBody>
      </p:sp>
      <p:sp>
        <p:nvSpPr>
          <p:cNvPr id="4" name="Slide Number Placeholder 3"/>
          <p:cNvSpPr>
            <a:spLocks noGrp="1"/>
          </p:cNvSpPr>
          <p:nvPr>
            <p:ph type="sldNum" sz="quarter" idx="5"/>
          </p:nvPr>
        </p:nvSpPr>
        <p:spPr>
          <a:xfrm>
            <a:off x="2819400" y="8686800"/>
            <a:ext cx="3962400" cy="341313"/>
          </a:xfrm>
        </p:spPr>
        <p:txBody>
          <a:bodyPr/>
          <a:lstStyle/>
          <a:p>
            <a:fld id="{871B2431-D351-4C6E-A3CF-9DFAC0E3E050}" type="slidenum">
              <a:rPr lang="cs-CZ" smtClean="0"/>
              <a:t>1</a:t>
            </a:fld>
            <a:endParaRPr lang="cs-CZ"/>
          </a:p>
        </p:txBody>
      </p:sp>
      <p:sp>
        <p:nvSpPr>
          <p:cNvPr id="3" name="Notes Placeholder 2">
            <a:extLst>
              <a:ext uri="{FF2B5EF4-FFF2-40B4-BE49-F238E27FC236}">
                <a16:creationId xmlns:a16="http://schemas.microsoft.com/office/drawing/2014/main" id="{F546DCC8-ABA4-44C0-81BF-63C510ACA11E}"/>
              </a:ext>
            </a:extLst>
          </p:cNvPr>
          <p:cNvSpPr>
            <a:spLocks noGrp="1"/>
          </p:cNvSpPr>
          <p:nvPr>
            <p:ph type="body" idx="1"/>
          </p:nvPr>
        </p:nvSpPr>
        <p:spPr>
          <a:xfrm>
            <a:off x="394252" y="3471862"/>
            <a:ext cx="6096000" cy="3081338"/>
          </a:xfrm>
        </p:spPr>
        <p:txBody>
          <a:bodyPr/>
          <a:lstStyle/>
          <a:p>
            <a:endParaRPr lang="en-US" dirty="0"/>
          </a:p>
        </p:txBody>
      </p:sp>
      <p:sp>
        <p:nvSpPr>
          <p:cNvPr id="5" name="TextBox 4">
            <a:extLst>
              <a:ext uri="{FF2B5EF4-FFF2-40B4-BE49-F238E27FC236}">
                <a16:creationId xmlns:a16="http://schemas.microsoft.com/office/drawing/2014/main" id="{62C17F23-4048-B1ED-40B6-B621A87C4649}"/>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6" name="TextBox 5">
            <a:extLst>
              <a:ext uri="{FF2B5EF4-FFF2-40B4-BE49-F238E27FC236}">
                <a16:creationId xmlns:a16="http://schemas.microsoft.com/office/drawing/2014/main" id="{63EC5328-C27F-81FB-86EE-767D8DC41AEB}"/>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extLst>
      <p:ext uri="{BB962C8B-B14F-4D97-AF65-F5344CB8AC3E}">
        <p14:creationId xmlns:p14="http://schemas.microsoft.com/office/powerpoint/2010/main" val="21052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511175"/>
            <a:ext cx="4562475" cy="2566988"/>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394252" y="3471862"/>
            <a:ext cx="6096000" cy="4376738"/>
          </a:xfrm>
          <a:prstGeom prst="rect">
            <a:avLst/>
          </a:prstGeom>
        </p:spPr>
        <p:txBody>
          <a:bodyPr vert="horz" lIns="91440" tIns="45720" rIns="91440" bIns="45720" rtlCol="0"/>
          <a:lstStyle/>
          <a:p>
            <a:pPr algn="just"/>
            <a:r>
              <a:rPr lang="en-US" dirty="0">
                <a:effectLst/>
                <a:latin typeface="+mj-lt"/>
                <a:ea typeface="DengXian"/>
              </a:rPr>
              <a:t>As we commemorate the 60</a:t>
            </a:r>
            <a:r>
              <a:rPr lang="en-US" baseline="30000" dirty="0">
                <a:effectLst/>
                <a:latin typeface="+mj-lt"/>
                <a:ea typeface="DengXian"/>
              </a:rPr>
              <a:t>th</a:t>
            </a:r>
            <a:r>
              <a:rPr lang="en-US" dirty="0">
                <a:effectLst/>
                <a:latin typeface="+mj-lt"/>
                <a:ea typeface="DengXian"/>
              </a:rPr>
              <a:t> anniversary of the Pledge this year, it is timely to reflect on what these words truly mean for us as Singaporeans, beyond simply reciting them.</a:t>
            </a:r>
          </a:p>
          <a:p>
            <a:pPr algn="just"/>
            <a:r>
              <a:rPr lang="en-US" dirty="0">
                <a:effectLst/>
                <a:latin typeface="+mj-lt"/>
                <a:ea typeface="DengXian"/>
              </a:rPr>
              <a:t> </a:t>
            </a:r>
          </a:p>
          <a:p>
            <a:pPr algn="just"/>
            <a:r>
              <a:rPr lang="en-US" i="1" dirty="0">
                <a:latin typeface="+mj-lt"/>
                <a:ea typeface="DengXian"/>
              </a:rPr>
              <a:t>Suggested </a:t>
            </a:r>
            <a:r>
              <a:rPr lang="en-US" i="1" dirty="0">
                <a:effectLst/>
                <a:latin typeface="+mj-lt"/>
                <a:ea typeface="DengXian"/>
              </a:rPr>
              <a:t>questions to pose to audience:</a:t>
            </a:r>
          </a:p>
          <a:p>
            <a:pPr marL="228600" indent="-228600" algn="just">
              <a:buFont typeface="+mj-lt"/>
              <a:buAutoNum type="arabicPeriod"/>
            </a:pPr>
            <a:r>
              <a:rPr lang="en-US" i="1" dirty="0">
                <a:effectLst/>
                <a:latin typeface="+mj-lt"/>
                <a:ea typeface="DengXian"/>
              </a:rPr>
              <a:t>Which part of the Pledge do </a:t>
            </a:r>
            <a:r>
              <a:rPr lang="en-US" i="1" dirty="0">
                <a:latin typeface="+mj-lt"/>
                <a:ea typeface="DengXian"/>
              </a:rPr>
              <a:t>you identify with the </a:t>
            </a:r>
            <a:r>
              <a:rPr lang="en-US" i="1" dirty="0">
                <a:effectLst/>
                <a:latin typeface="+mj-lt"/>
                <a:ea typeface="DengXian"/>
              </a:rPr>
              <a:t>most, and why? </a:t>
            </a:r>
            <a:endParaRPr lang="en-US" dirty="0">
              <a:latin typeface="+mj-lt"/>
              <a:ea typeface="DengXian"/>
            </a:endParaRPr>
          </a:p>
          <a:p>
            <a:pPr marL="228600" indent="-228600" algn="just">
              <a:buFont typeface="+mj-lt"/>
              <a:buAutoNum type="arabicPeriod"/>
            </a:pPr>
            <a:r>
              <a:rPr lang="en-US" i="1" dirty="0">
                <a:latin typeface="+mj-lt"/>
                <a:ea typeface="DengXian"/>
              </a:rPr>
              <a:t>What’s one recent moment where you saw the values of the Pledge in action in your daily life? </a:t>
            </a:r>
          </a:p>
          <a:p>
            <a:pPr algn="just"/>
            <a:endParaRPr lang="en-US" i="1" dirty="0">
              <a:effectLst/>
              <a:latin typeface="+mj-lt"/>
            </a:endParaRPr>
          </a:p>
          <a:p>
            <a:pPr marL="342900" indent="-342900" algn="just">
              <a:buAutoNum type="arabicPeriod"/>
            </a:pPr>
            <a:endParaRPr lang="en-US" sz="1400" dirty="0"/>
          </a:p>
        </p:txBody>
      </p:sp>
      <p:sp>
        <p:nvSpPr>
          <p:cNvPr id="6" name="Slide Number Placeholder 3">
            <a:extLst>
              <a:ext uri="{FF2B5EF4-FFF2-40B4-BE49-F238E27FC236}">
                <a16:creationId xmlns:a16="http://schemas.microsoft.com/office/drawing/2014/main" id="{E04023CE-A83C-46CF-8C1F-13940D440E65}"/>
              </a:ext>
            </a:extLst>
          </p:cNvPr>
          <p:cNvSpPr>
            <a:spLocks noGrp="1"/>
          </p:cNvSpPr>
          <p:nvPr>
            <p:ph type="sldNum" sz="quarter" idx="5"/>
          </p:nvPr>
        </p:nvSpPr>
        <p:spPr>
          <a:xfrm>
            <a:off x="2819400" y="8686800"/>
            <a:ext cx="3962400" cy="341313"/>
          </a:xfrm>
        </p:spPr>
        <p:txBody>
          <a:bodyPr/>
          <a:lstStyle/>
          <a:p>
            <a:fld id="{871B2431-D351-4C6E-A3CF-9DFAC0E3E050}" type="slidenum">
              <a:rPr lang="cs-CZ" smtClean="0"/>
              <a:t>2</a:t>
            </a:fld>
            <a:endParaRPr lang="cs-CZ" dirty="0"/>
          </a:p>
        </p:txBody>
      </p:sp>
      <p:sp>
        <p:nvSpPr>
          <p:cNvPr id="2" name="TextBox 1">
            <a:extLst>
              <a:ext uri="{FF2B5EF4-FFF2-40B4-BE49-F238E27FC236}">
                <a16:creationId xmlns:a16="http://schemas.microsoft.com/office/drawing/2014/main" id="{B8833EE8-47AE-4F17-9F71-754D7069F05B}"/>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3" name="TextBox 2">
            <a:extLst>
              <a:ext uri="{FF2B5EF4-FFF2-40B4-BE49-F238E27FC236}">
                <a16:creationId xmlns:a16="http://schemas.microsoft.com/office/drawing/2014/main" id="{DDF25FAA-2D43-FA98-47C4-1926AD0244D6}"/>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extLst>
      <p:ext uri="{BB962C8B-B14F-4D97-AF65-F5344CB8AC3E}">
        <p14:creationId xmlns:p14="http://schemas.microsoft.com/office/powerpoint/2010/main" val="2040189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304800" y="3251199"/>
            <a:ext cx="6248400" cy="4704569"/>
          </a:xfrm>
          <a:prstGeom prst="rect">
            <a:avLst/>
          </a:prstGeom>
        </p:spPr>
        <p:txBody>
          <a:bodyPr vert="horz" lIns="91440" tIns="45720" rIns="91440" bIns="45720" rtlCol="0"/>
          <a:lstStyle/>
          <a:p>
            <a:pPr algn="just"/>
            <a:r>
              <a:rPr lang="en-US" dirty="0">
                <a:effectLst/>
                <a:latin typeface="+mj-lt"/>
                <a:ea typeface="DengXian"/>
              </a:rPr>
              <a:t>The Pledge emerged during a difficult and uncertain period in Singapore’s history.</a:t>
            </a:r>
          </a:p>
          <a:p>
            <a:pPr algn="just"/>
            <a:endParaRPr lang="en-US" dirty="0">
              <a:effectLst/>
              <a:latin typeface="+mj-lt"/>
              <a:ea typeface="DengXian"/>
            </a:endParaRPr>
          </a:p>
          <a:p>
            <a:pPr algn="just"/>
            <a:r>
              <a:rPr lang="en-US" dirty="0">
                <a:effectLst/>
                <a:latin typeface="+mj-lt"/>
                <a:ea typeface="DengXian"/>
              </a:rPr>
              <a:t>In the years leading up to Singapore’s independence on 9 Aug 1965, we experienced communal tensions and racial riots which caused fear, loss of lives, and divisions within society.</a:t>
            </a:r>
          </a:p>
          <a:p>
            <a:pPr algn="just"/>
            <a:endParaRPr lang="en-US" dirty="0">
              <a:effectLst/>
              <a:latin typeface="+mj-lt"/>
              <a:ea typeface="DengXian"/>
            </a:endParaRPr>
          </a:p>
          <a:p>
            <a:pPr algn="just"/>
            <a:r>
              <a:rPr lang="en-US" dirty="0">
                <a:effectLst/>
                <a:latin typeface="+mj-lt"/>
                <a:ea typeface="DengXian"/>
              </a:rPr>
              <a:t>As a young nation made up of people from different races, languages, and religions, Singapore needed to build not just </a:t>
            </a:r>
            <a:r>
              <a:rPr lang="en-US" dirty="0">
                <a:latin typeface="+mj-lt"/>
                <a:ea typeface="DengXian"/>
              </a:rPr>
              <a:t>our</a:t>
            </a:r>
            <a:r>
              <a:rPr lang="en-US" dirty="0">
                <a:effectLst/>
                <a:latin typeface="+mj-lt"/>
                <a:ea typeface="DengXian"/>
              </a:rPr>
              <a:t> economy or infrastructure. </a:t>
            </a:r>
            <a:r>
              <a:rPr lang="en-US" b="1" dirty="0">
                <a:effectLst/>
                <a:latin typeface="+mj-lt"/>
                <a:ea typeface="DengXian"/>
              </a:rPr>
              <a:t>There was a pressing need to ensure that our people were united, with a shared sense of identity and belonging, so that divisions of the past would not be repeated.</a:t>
            </a:r>
          </a:p>
          <a:p>
            <a:pPr algn="just"/>
            <a:endParaRPr lang="en-US" dirty="0">
              <a:effectLst/>
              <a:latin typeface="+mj-lt"/>
              <a:ea typeface="DengXian"/>
            </a:endParaRPr>
          </a:p>
          <a:p>
            <a:pPr algn="just"/>
            <a:r>
              <a:rPr lang="en-US" dirty="0">
                <a:effectLst/>
                <a:latin typeface="+mj-lt"/>
                <a:ea typeface="DengXian"/>
              </a:rPr>
              <a:t>In October 1965, </a:t>
            </a:r>
            <a:r>
              <a:rPr lang="en-US">
                <a:effectLst/>
                <a:latin typeface="+mj-lt"/>
                <a:ea typeface="DengXian"/>
              </a:rPr>
              <a:t>Mr</a:t>
            </a:r>
            <a:r>
              <a:rPr lang="en-US" dirty="0">
                <a:effectLst/>
                <a:latin typeface="+mj-lt"/>
                <a:ea typeface="DengXian"/>
              </a:rPr>
              <a:t> William Cheng, Principal Assistant Secretary of Administration of the Ministry of Education, mooted the idea of a pledge to inculcate national consciousness and patriotism in schools. The idea gained the support of then-Minister for Education, </a:t>
            </a:r>
            <a:r>
              <a:rPr lang="en-US">
                <a:effectLst/>
                <a:latin typeface="+mj-lt"/>
                <a:ea typeface="DengXian"/>
              </a:rPr>
              <a:t>Mr</a:t>
            </a:r>
            <a:r>
              <a:rPr lang="en-US" dirty="0">
                <a:effectLst/>
                <a:latin typeface="+mj-lt"/>
                <a:ea typeface="DengXian"/>
              </a:rPr>
              <a:t> Ong Pang Boon.</a:t>
            </a:r>
          </a:p>
          <a:p>
            <a:pPr algn="just"/>
            <a:endParaRPr lang="en-US" dirty="0">
              <a:effectLst/>
              <a:latin typeface="+mj-lt"/>
              <a:ea typeface="DengXian"/>
            </a:endParaRPr>
          </a:p>
          <a:p>
            <a:pPr algn="just"/>
            <a:r>
              <a:rPr lang="en-US">
                <a:effectLst/>
                <a:latin typeface="+mj-lt"/>
                <a:ea typeface="DengXian"/>
              </a:rPr>
              <a:t>Mr</a:t>
            </a:r>
            <a:r>
              <a:rPr lang="en-US" dirty="0">
                <a:effectLst/>
                <a:latin typeface="+mj-lt"/>
                <a:ea typeface="DengXian"/>
              </a:rPr>
              <a:t> Ong then sent the drafts to then-Minister for Foreign Affairs </a:t>
            </a:r>
            <a:r>
              <a:rPr lang="en-US">
                <a:effectLst/>
                <a:latin typeface="+mj-lt"/>
                <a:ea typeface="DengXian"/>
              </a:rPr>
              <a:t>Mr</a:t>
            </a:r>
            <a:r>
              <a:rPr lang="en-US" dirty="0">
                <a:effectLst/>
                <a:latin typeface="+mj-lt"/>
                <a:ea typeface="DengXian"/>
              </a:rPr>
              <a:t> S. Rajaratnam in 1966. </a:t>
            </a:r>
            <a:r>
              <a:rPr lang="en-US">
                <a:effectLst/>
                <a:latin typeface="+mj-lt"/>
                <a:ea typeface="DengXian"/>
              </a:rPr>
              <a:t>Mr</a:t>
            </a:r>
            <a:r>
              <a:rPr lang="en-US" dirty="0">
                <a:effectLst/>
                <a:latin typeface="+mj-lt"/>
                <a:ea typeface="DengXian"/>
              </a:rPr>
              <a:t> Rajaratna</a:t>
            </a:r>
            <a:r>
              <a:rPr lang="en-US" dirty="0">
                <a:latin typeface="+mj-lt"/>
                <a:ea typeface="DengXian"/>
              </a:rPr>
              <a:t>m’s </a:t>
            </a:r>
            <a:r>
              <a:rPr lang="en-US" dirty="0">
                <a:effectLst/>
                <a:latin typeface="+mj-lt"/>
                <a:ea typeface="DengXian"/>
              </a:rPr>
              <a:t>re-written draft would form the basis of the Pledge as we know it today. His version expressed the ideals and values that would unite Singaporeans despite their differences. </a:t>
            </a:r>
            <a:r>
              <a:rPr lang="en-US" b="1">
                <a:effectLst/>
                <a:latin typeface="+mj-lt"/>
                <a:ea typeface="DengXian"/>
              </a:rPr>
              <a:t>Mr</a:t>
            </a:r>
            <a:r>
              <a:rPr lang="en-US" b="1" dirty="0">
                <a:effectLst/>
                <a:latin typeface="+mj-lt"/>
                <a:ea typeface="DengXian"/>
              </a:rPr>
              <a:t> Rajaratnam believed that race, language, and religion were potentially divisive factors. He therefore used the Pledge to emphasise that these differences could be overcome if Singaporeans were united in their commitmen</a:t>
            </a:r>
            <a:r>
              <a:rPr lang="en-US" b="1" dirty="0">
                <a:latin typeface="+mj-lt"/>
                <a:ea typeface="DengXian"/>
              </a:rPr>
              <a:t>t to the country.</a:t>
            </a:r>
            <a:endParaRPr lang="en-US" b="1" dirty="0">
              <a:effectLst/>
              <a:latin typeface="+mj-lt"/>
              <a:ea typeface="DengXian"/>
            </a:endParaRPr>
          </a:p>
          <a:p>
            <a:pPr algn="just"/>
            <a:endParaRPr lang="en-US" dirty="0">
              <a:effectLst/>
              <a:latin typeface="+mj-lt"/>
              <a:ea typeface="DengXian"/>
            </a:endParaRPr>
          </a:p>
          <a:p>
            <a:pPr algn="just"/>
            <a:r>
              <a:rPr lang="en-US" dirty="0">
                <a:effectLst/>
                <a:latin typeface="+mj-lt"/>
                <a:ea typeface="DengXian"/>
              </a:rPr>
              <a:t>Reference:</a:t>
            </a:r>
          </a:p>
          <a:p>
            <a:pPr marL="171450" indent="-171450" algn="just">
              <a:buClr>
                <a:schemeClr val="tx1"/>
              </a:buClr>
              <a:buFont typeface="Arial" panose="020B0604020202020204" pitchFamily="34" charset="0"/>
              <a:buChar char="•"/>
            </a:pPr>
            <a:r>
              <a:rPr lang="en-US" u="sng" dirty="0">
                <a:solidFill>
                  <a:srgbClr val="0000FF"/>
                </a:solidFill>
                <a:effectLst/>
                <a:latin typeface="+mj-lt"/>
                <a:ea typeface="DengXian"/>
                <a:hlinkClick r:id="rId3"/>
              </a:rPr>
              <a:t>https://www.nhb.gov.sg/what-we-do/our-work/community-engagement/education/resources/national-symbols/national-pledge</a:t>
            </a:r>
            <a:endParaRPr lang="en-US" dirty="0">
              <a:effectLst/>
              <a:latin typeface="+mj-lt"/>
              <a:ea typeface="DengXian"/>
            </a:endParaRPr>
          </a:p>
        </p:txBody>
      </p:sp>
      <p:sp>
        <p:nvSpPr>
          <p:cNvPr id="6" name="Slide Number Placeholder 3">
            <a:extLst>
              <a:ext uri="{FF2B5EF4-FFF2-40B4-BE49-F238E27FC236}">
                <a16:creationId xmlns:a16="http://schemas.microsoft.com/office/drawing/2014/main" id="{6B04B85F-69F4-472D-BBD8-9FEE9A39BA77}"/>
              </a:ext>
            </a:extLst>
          </p:cNvPr>
          <p:cNvSpPr>
            <a:spLocks noGrp="1"/>
          </p:cNvSpPr>
          <p:nvPr>
            <p:ph type="sldNum" sz="quarter" idx="5"/>
          </p:nvPr>
        </p:nvSpPr>
        <p:spPr>
          <a:xfrm>
            <a:off x="2819400" y="8686800"/>
            <a:ext cx="3962400" cy="3413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8C984FB3-611B-CCD1-5C41-C5ABFDAE934A}"/>
              </a:ext>
            </a:extLst>
          </p:cNvPr>
          <p:cNvSpPr txBox="1"/>
          <p:nvPr/>
        </p:nvSpPr>
        <p:spPr>
          <a:xfrm>
            <a:off x="2405338" y="0"/>
            <a:ext cx="204414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OFFICIAL (OPEN)</a:t>
            </a:r>
            <a:endParaRPr kumimoji="0" lang="en-SG"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F85E4D41-FD78-356A-3B44-257DBDCCD070}"/>
              </a:ext>
            </a:extLst>
          </p:cNvPr>
          <p:cNvSpPr txBox="1"/>
          <p:nvPr/>
        </p:nvSpPr>
        <p:spPr>
          <a:xfrm>
            <a:off x="2406926" y="8882390"/>
            <a:ext cx="204414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OFFICIAL (OPEN)</a:t>
            </a:r>
            <a:endParaRPr kumimoji="0" lang="en-SG" sz="9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4588" y="512763"/>
            <a:ext cx="4562475" cy="2566987"/>
          </a:xfrm>
          <a:prstGeom prst="rect">
            <a:avLst/>
          </a:prstGeom>
          <a:noFill/>
          <a:ln w="12700">
            <a:solidFill>
              <a:prstClr val="black"/>
            </a:solidFill>
          </a:ln>
        </p:spPr>
        <p:txBody>
          <a:bodyPr vert="horz" lIns="91440" tIns="45720" rIns="91440" bIns="45720" rtlCol="0" anchor="ctr"/>
          <a:lstStyle/>
          <a:p>
            <a:endParaRPr lang="en-SG" noProof="0" dirty="0"/>
          </a:p>
        </p:txBody>
      </p:sp>
      <p:sp>
        <p:nvSpPr>
          <p:cNvPr id="5" name="Notes Placeholder 4"/>
          <p:cNvSpPr>
            <a:spLocks noGrp="1"/>
          </p:cNvSpPr>
          <p:nvPr>
            <p:ph type="body" sz="quarter" idx="3"/>
          </p:nvPr>
        </p:nvSpPr>
        <p:spPr>
          <a:xfrm>
            <a:off x="354496" y="3138487"/>
            <a:ext cx="6172200" cy="5776913"/>
          </a:xfrm>
          <a:prstGeom prst="rect">
            <a:avLst/>
          </a:prstGeom>
        </p:spPr>
        <p:txBody>
          <a:bodyPr vert="horz" lIns="91440" tIns="45720" rIns="91440" bIns="45720" rtlCol="0"/>
          <a:lstStyle/>
          <a:p>
            <a:pPr algn="just"/>
            <a:r>
              <a:rPr lang="en-SG" sz="950" noProof="0" dirty="0">
                <a:ea typeface="Work Sans"/>
                <a:cs typeface="Work Sans"/>
                <a:sym typeface="Work Sans"/>
              </a:rPr>
              <a:t>For six decades, the Pledge has reminded Singaporeans of the values that hold us together as one united people: multiculturalism, democracy, justice, and equality. </a:t>
            </a:r>
          </a:p>
          <a:p>
            <a:pPr marL="228600" indent="-228600" algn="just">
              <a:buFont typeface="+mj-lt"/>
              <a:buAutoNum type="arabicPeriod"/>
            </a:pPr>
            <a:endParaRPr lang="en-SG" sz="950" noProof="0" dirty="0">
              <a:ea typeface="Work Sans"/>
              <a:cs typeface="Work Sans"/>
              <a:sym typeface="Work Sans"/>
            </a:endParaRPr>
          </a:p>
          <a:p>
            <a:pPr marL="228600" indent="-228600" algn="just">
              <a:buFont typeface="+mj-lt"/>
              <a:buAutoNum type="arabicPeriod"/>
            </a:pPr>
            <a:r>
              <a:rPr lang="en-SG" sz="950" b="1" noProof="0" dirty="0">
                <a:ea typeface="Work Sans"/>
                <a:cs typeface="Work Sans"/>
                <a:sym typeface="Work Sans"/>
              </a:rPr>
              <a:t>Multiculturalism</a:t>
            </a:r>
            <a:r>
              <a:rPr lang="en-SG" sz="950" noProof="0" dirty="0">
                <a:ea typeface="Work Sans"/>
                <a:cs typeface="Work Sans"/>
                <a:sym typeface="Work Sans"/>
              </a:rPr>
              <a:t> – Multiculturalism means that no single racial, linguistic, or religious group defines Singapore and that every Singaporean belongs as an equal member of society. This belief is reflected in the Pledge, which reminds us that we are one people, “regardless of race, language, or religion”. We view our diversity as a source of strength, not division.  </a:t>
            </a:r>
          </a:p>
          <a:p>
            <a:pPr marL="228600" indent="-228600" algn="just">
              <a:buFont typeface="+mj-lt"/>
              <a:buAutoNum type="arabicPeriod"/>
            </a:pPr>
            <a:endParaRPr lang="en-SG" sz="950" noProof="0" dirty="0">
              <a:ea typeface="Work Sans"/>
              <a:cs typeface="Work Sans"/>
              <a:sym typeface="Work Sans"/>
            </a:endParaRPr>
          </a:p>
          <a:p>
            <a:pPr marL="228600" indent="-228600" algn="just">
              <a:buFont typeface="+mj-lt"/>
              <a:buAutoNum type="arabicPeriod"/>
            </a:pPr>
            <a:r>
              <a:rPr lang="en-SG" sz="950" b="1" noProof="0" dirty="0">
                <a:ea typeface="Work Sans"/>
                <a:cs typeface="Work Sans"/>
                <a:sym typeface="Work Sans"/>
              </a:rPr>
              <a:t>Democracy</a:t>
            </a:r>
            <a:r>
              <a:rPr lang="en-SG" sz="950" noProof="0" dirty="0">
                <a:ea typeface="Work Sans"/>
                <a:cs typeface="Work Sans"/>
                <a:sym typeface="Work Sans"/>
              </a:rPr>
              <a:t> – Under democracy, every citizen has a voice and stake in shaping Singapore's future. This means voicing our views and ideas responsibly in public discussions, playing an active role in our community, and sharing the responsibility to face challenges and difficult decisions needed to build our nation.</a:t>
            </a:r>
            <a:endParaRPr lang="en-SG" sz="950" noProof="0" dirty="0">
              <a:highlight>
                <a:srgbClr val="FFFF00"/>
              </a:highlight>
              <a:ea typeface="Work Sans"/>
              <a:cs typeface="Work Sans"/>
              <a:sym typeface="Work Sans"/>
            </a:endParaRPr>
          </a:p>
          <a:p>
            <a:pPr marL="228600" indent="-228600" algn="just">
              <a:buFont typeface="+mj-lt"/>
              <a:buAutoNum type="arabicPeriod"/>
            </a:pPr>
            <a:endParaRPr lang="en-SG" sz="950" noProof="0" dirty="0">
              <a:ea typeface="Work Sans"/>
              <a:cs typeface="Work Sans"/>
              <a:sym typeface="Work Sans"/>
            </a:endParaRPr>
          </a:p>
          <a:p>
            <a:pPr marL="228600" indent="-228600" algn="just">
              <a:buFont typeface="+mj-lt"/>
              <a:buAutoNum type="arabicPeriod"/>
            </a:pPr>
            <a:r>
              <a:rPr lang="en-SG" sz="950" b="1" noProof="0" dirty="0">
                <a:ea typeface="Work Sans"/>
                <a:cs typeface="Work Sans"/>
                <a:sym typeface="Work Sans"/>
              </a:rPr>
              <a:t>Justice </a:t>
            </a:r>
            <a:r>
              <a:rPr lang="en-SG" sz="950" noProof="0" dirty="0">
                <a:ea typeface="Work Sans"/>
                <a:cs typeface="Work Sans"/>
                <a:sym typeface="Work Sans"/>
              </a:rPr>
              <a:t>– </a:t>
            </a:r>
            <a:r>
              <a:rPr lang="en-SG" sz="950" noProof="0" dirty="0">
                <a:ea typeface="Arial" panose="020B0604020202020204" pitchFamily="34" charset="0"/>
              </a:rPr>
              <a:t>Justice is the promise that every individual can expect to be treated fairly and with dignity. Rules apply equally to everyone, regardless of status, wealth, or background. </a:t>
            </a:r>
            <a:r>
              <a:rPr lang="en-SG" sz="950" noProof="0" dirty="0">
                <a:ea typeface="Work Sans"/>
                <a:cs typeface="Work Sans"/>
                <a:sym typeface="Work Sans"/>
              </a:rPr>
              <a:t>This principle has been foundational to Singapore’s development – a society where people trust that the system is fair, that effort is rewarded, and that wrongdoing is addressed without favour. Justice requires our active commitment – to act with integrity in our own dealings, speak up when someone is treated unfairly, and to extend fairness and dignity to those around us, including those with less power or voice. </a:t>
            </a:r>
          </a:p>
          <a:p>
            <a:pPr marL="228600" indent="-228600" algn="just">
              <a:buFont typeface="+mj-lt"/>
              <a:buAutoNum type="arabicPeriod"/>
            </a:pPr>
            <a:endParaRPr lang="en-SG" sz="950" noProof="0" dirty="0">
              <a:ea typeface="Work Sans"/>
              <a:cs typeface="Work Sans"/>
              <a:sym typeface="Work Sans"/>
            </a:endParaRPr>
          </a:p>
          <a:p>
            <a:pPr marL="228600" indent="-228600" algn="just">
              <a:buFont typeface="+mj-lt"/>
              <a:buAutoNum type="arabicPeriod"/>
            </a:pPr>
            <a:r>
              <a:rPr lang="en-SG" sz="950" b="1" noProof="0" dirty="0">
                <a:ea typeface="Work Sans"/>
                <a:cs typeface="Work Sans"/>
                <a:sym typeface="Work Sans"/>
              </a:rPr>
              <a:t>Equality</a:t>
            </a:r>
            <a:r>
              <a:rPr lang="en-SG" sz="950" noProof="0" dirty="0">
                <a:ea typeface="Work Sans"/>
                <a:cs typeface="Work Sans"/>
                <a:sym typeface="Work Sans"/>
              </a:rPr>
              <a:t> – Equality is the belief that every Singaporean has a fair opportunity to fulfil their potential, regardless of starting point. While people begin from different circumstances, a just society ensures these differences do not become permanent barriers. This commitment has driven Singapore’s investments in education, housing, healthcare, and social mobility over the decades – creating pathways for Singaporeans from all backgrounds to progress and contribute. Let us support one another so that every Singaporean has a genuine opportunity to thrive, and no one is left behind. </a:t>
            </a:r>
          </a:p>
          <a:p>
            <a:pPr algn="just"/>
            <a:endParaRPr lang="en-SG" sz="950" noProof="0" dirty="0">
              <a:ea typeface="Work Sans"/>
              <a:cs typeface="Work Sans"/>
              <a:sym typeface="Work Sans"/>
            </a:endParaRPr>
          </a:p>
          <a:p>
            <a:pPr algn="just"/>
            <a:r>
              <a:rPr lang="en-SG" sz="950" i="1" noProof="0" dirty="0">
                <a:ea typeface="Work Sans"/>
                <a:cs typeface="Work Sans"/>
                <a:sym typeface="Work Sans"/>
              </a:rPr>
              <a:t>“This is not a Malay nation; this is not a Chinese nation; this is not an Indian nation. Everyone will have his place, equal: language, culture, religion” </a:t>
            </a:r>
            <a:r>
              <a:rPr lang="en-SG" sz="950" noProof="0" dirty="0">
                <a:ea typeface="Work Sans"/>
                <a:cs typeface="Work Sans"/>
                <a:sym typeface="Work Sans"/>
              </a:rPr>
              <a:t>– Then-Prime Minister Lee Kuan Yew at press conference on 9 Aug 1965 announcing Singapore’s separation from Malaysia</a:t>
            </a:r>
          </a:p>
          <a:p>
            <a:pPr algn="just"/>
            <a:endParaRPr lang="en-SG" sz="950" noProof="0" dirty="0">
              <a:ea typeface="Work Sans"/>
              <a:cs typeface="Work Sans"/>
              <a:sym typeface="Work Sans"/>
            </a:endParaRPr>
          </a:p>
          <a:p>
            <a:pPr algn="just"/>
            <a:r>
              <a:rPr lang="en-SG" sz="950" b="1" i="1" noProof="0" dirty="0">
                <a:ea typeface="DengXian"/>
              </a:rPr>
              <a:t>Animation: Origins of the Pledge</a:t>
            </a:r>
          </a:p>
          <a:p>
            <a:pPr algn="just"/>
            <a:r>
              <a:rPr lang="en-SG" sz="950" i="1" noProof="0" dirty="0">
                <a:ea typeface="DengXian"/>
              </a:rPr>
              <a:t>Tracing the history of the Pledge, the video highlights its core values and ideals, and encourages viewers to reaffirm their commitment to them. Facilitators may play the accompanying video at the end of this slide to emphasise the importance of the Pledge. </a:t>
            </a:r>
          </a:p>
          <a:p>
            <a:pPr algn="just"/>
            <a:endParaRPr lang="en-SG" sz="950" noProof="0" dirty="0">
              <a:ea typeface="Work Sans"/>
              <a:cs typeface="Work Sans"/>
              <a:sym typeface="Work Sans"/>
            </a:endParaRPr>
          </a:p>
          <a:p>
            <a:pPr algn="just">
              <a:buClr>
                <a:schemeClr val="tx1"/>
              </a:buClr>
            </a:pPr>
            <a:r>
              <a:rPr lang="en-SG" sz="950" noProof="0" dirty="0">
                <a:ea typeface="Work Sans"/>
                <a:cs typeface="Work Sans"/>
                <a:sym typeface="Work Sans"/>
              </a:rPr>
              <a:t>References:</a:t>
            </a:r>
          </a:p>
          <a:p>
            <a:pPr marL="171450" indent="-171450" algn="just">
              <a:buClr>
                <a:schemeClr val="tx1"/>
              </a:buClr>
              <a:buFont typeface="Arial" panose="020B0604020202020204" pitchFamily="34" charset="0"/>
              <a:buChar char="•"/>
            </a:pPr>
            <a:r>
              <a:rPr lang="en-SG" sz="950" u="sng" noProof="0" dirty="0">
                <a:solidFill>
                  <a:srgbClr val="0000FF"/>
                </a:solidFill>
                <a:ea typeface="DengXian"/>
                <a:hlinkClick r:id="rId3"/>
              </a:rPr>
              <a:t>https://www.mccy.gov.sg/about-us/news-and-resources/unity-and--we-first--mindset-key-for-singapore-to-stay-exceptional-in-a-changed-world</a:t>
            </a:r>
            <a:endParaRPr lang="en-SG" sz="950" noProof="0" dirty="0">
              <a:ea typeface="DengXian"/>
            </a:endParaRPr>
          </a:p>
          <a:p>
            <a:pPr marL="171450" indent="-171450" algn="just">
              <a:buClr>
                <a:schemeClr val="tx1"/>
              </a:buClr>
              <a:buFont typeface="Arial" panose="020B0604020202020204" pitchFamily="34" charset="0"/>
              <a:buChar char="•"/>
            </a:pPr>
            <a:r>
              <a:rPr lang="en-SG" sz="950" u="sng" noProof="0" dirty="0">
                <a:solidFill>
                  <a:srgbClr val="0000FF"/>
                </a:solidFill>
                <a:ea typeface="DengXian"/>
                <a:hlinkClick r:id="rId4"/>
              </a:rPr>
              <a:t>https://www.mlaw.gov.sg/files/news/speeches/Transcript_SMS_speech_at_37th_SLR_Annual_Lecture.pdf</a:t>
            </a:r>
            <a:endParaRPr lang="en-SG" sz="950" noProof="0" dirty="0">
              <a:ea typeface="DengXian"/>
            </a:endParaRPr>
          </a:p>
        </p:txBody>
      </p:sp>
      <p:sp>
        <p:nvSpPr>
          <p:cNvPr id="6" name="Slide Number Placeholder 3">
            <a:extLst>
              <a:ext uri="{FF2B5EF4-FFF2-40B4-BE49-F238E27FC236}">
                <a16:creationId xmlns:a16="http://schemas.microsoft.com/office/drawing/2014/main" id="{B7143A4C-38B1-461F-B40A-75522A04DF94}"/>
              </a:ext>
            </a:extLst>
          </p:cNvPr>
          <p:cNvSpPr>
            <a:spLocks noGrp="1"/>
          </p:cNvSpPr>
          <p:nvPr>
            <p:ph type="sldNum" sz="quarter" idx="5"/>
          </p:nvPr>
        </p:nvSpPr>
        <p:spPr>
          <a:xfrm>
            <a:off x="6503504" y="8686800"/>
            <a:ext cx="278296" cy="341313"/>
          </a:xfrm>
        </p:spPr>
        <p:txBody>
          <a:bodyPr/>
          <a:lstStyle/>
          <a:p>
            <a:fld id="{871B2431-D351-4C6E-A3CF-9DFAC0E3E050}" type="slidenum">
              <a:rPr lang="en-SG" noProof="0" smtClean="0"/>
              <a:t>4</a:t>
            </a:fld>
            <a:endParaRPr lang="en-SG" noProof="0" dirty="0"/>
          </a:p>
        </p:txBody>
      </p:sp>
      <p:sp>
        <p:nvSpPr>
          <p:cNvPr id="2" name="TextBox 1">
            <a:extLst>
              <a:ext uri="{FF2B5EF4-FFF2-40B4-BE49-F238E27FC236}">
                <a16:creationId xmlns:a16="http://schemas.microsoft.com/office/drawing/2014/main" id="{5C2CB02E-FEA1-A16F-C6BF-FD5B146DA9FA}"/>
              </a:ext>
            </a:extLst>
          </p:cNvPr>
          <p:cNvSpPr txBox="1"/>
          <p:nvPr/>
        </p:nvSpPr>
        <p:spPr>
          <a:xfrm>
            <a:off x="2405338" y="0"/>
            <a:ext cx="2044148" cy="230832"/>
          </a:xfrm>
          <a:prstGeom prst="rect">
            <a:avLst/>
          </a:prstGeom>
          <a:noFill/>
        </p:spPr>
        <p:txBody>
          <a:bodyPr wrap="square" rtlCol="0">
            <a:spAutoFit/>
          </a:bodyPr>
          <a:lstStyle/>
          <a:p>
            <a:pPr algn="ctr"/>
            <a:r>
              <a:rPr lang="en-SG" sz="900" noProof="0" dirty="0"/>
              <a:t>OFFICIAL (OPEN)</a:t>
            </a:r>
          </a:p>
        </p:txBody>
      </p:sp>
      <p:sp>
        <p:nvSpPr>
          <p:cNvPr id="3" name="TextBox 2">
            <a:extLst>
              <a:ext uri="{FF2B5EF4-FFF2-40B4-BE49-F238E27FC236}">
                <a16:creationId xmlns:a16="http://schemas.microsoft.com/office/drawing/2014/main" id="{35DC21B1-8EC9-1097-08CE-6D690261EFF6}"/>
              </a:ext>
            </a:extLst>
          </p:cNvPr>
          <p:cNvSpPr txBox="1"/>
          <p:nvPr/>
        </p:nvSpPr>
        <p:spPr>
          <a:xfrm>
            <a:off x="2406926" y="8882390"/>
            <a:ext cx="2044148" cy="230832"/>
          </a:xfrm>
          <a:prstGeom prst="rect">
            <a:avLst/>
          </a:prstGeom>
          <a:noFill/>
        </p:spPr>
        <p:txBody>
          <a:bodyPr wrap="square" rtlCol="0">
            <a:spAutoFit/>
          </a:bodyPr>
          <a:lstStyle/>
          <a:p>
            <a:pPr algn="ctr"/>
            <a:r>
              <a:rPr lang="en-SG" sz="900" noProof="0" dirty="0"/>
              <a:t>OFFICIAL (OPEN)</a:t>
            </a:r>
          </a:p>
        </p:txBody>
      </p:sp>
    </p:spTree>
    <p:extLst>
      <p:ext uri="{BB962C8B-B14F-4D97-AF65-F5344CB8AC3E}">
        <p14:creationId xmlns:p14="http://schemas.microsoft.com/office/powerpoint/2010/main" val="1383212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7FE4E-4B53-A88B-5429-E853AE2325CB}"/>
            </a:ext>
          </a:extLst>
        </p:cNvPr>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670D7FA7-3B35-AA22-51A3-5BCCA84202C3}"/>
              </a:ext>
            </a:extLst>
          </p:cNvPr>
          <p:cNvSpPr>
            <a:spLocks noGrp="1" noRot="1" noChangeAspect="1"/>
          </p:cNvSpPr>
          <p:nvPr>
            <p:ph type="sldImg" idx="2"/>
          </p:nvPr>
        </p:nvSpPr>
        <p:spPr>
          <a:xfrm>
            <a:off x="1147763" y="511175"/>
            <a:ext cx="4562475" cy="2566988"/>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a:extLst>
              <a:ext uri="{FF2B5EF4-FFF2-40B4-BE49-F238E27FC236}">
                <a16:creationId xmlns:a16="http://schemas.microsoft.com/office/drawing/2014/main" id="{D48E7EB9-0DFD-DE75-53F6-D5F5D046A051}"/>
              </a:ext>
            </a:extLst>
          </p:cNvPr>
          <p:cNvSpPr>
            <a:spLocks noGrp="1"/>
          </p:cNvSpPr>
          <p:nvPr>
            <p:ph type="body" sz="quarter" idx="3"/>
          </p:nvPr>
        </p:nvSpPr>
        <p:spPr>
          <a:xfrm>
            <a:off x="394252" y="3471862"/>
            <a:ext cx="6096000" cy="4376738"/>
          </a:xfrm>
          <a:prstGeom prst="rect">
            <a:avLst/>
          </a:prstGeom>
        </p:spPr>
        <p:txBody>
          <a:bodyPr vert="horz" lIns="91440" tIns="45720" rIns="91440" bIns="45720" rtlCol="0"/>
          <a:lstStyle/>
          <a:p>
            <a:pPr algn="just"/>
            <a:r>
              <a:rPr lang="en-US" dirty="0">
                <a:latin typeface="+mj-lt"/>
              </a:rPr>
              <a:t>The Pledge opens not with "I", but with "We". Our unity has never meant uniformity. At independence, Singapore made a deliberate choice that our </a:t>
            </a:r>
            <a:r>
              <a:rPr lang="en-US" b="1" dirty="0">
                <a:latin typeface="+mj-lt"/>
              </a:rPr>
              <a:t>diversity would be a source of strength</a:t>
            </a:r>
            <a:r>
              <a:rPr lang="en-US" dirty="0">
                <a:latin typeface="+mj-lt"/>
              </a:rPr>
              <a:t>, not division. </a:t>
            </a:r>
            <a:r>
              <a:rPr lang="en-SG" sz="1200" kern="1200" dirty="0">
                <a:effectLst/>
                <a:latin typeface="+mj-lt"/>
                <a:ea typeface="+mn-ea"/>
                <a:cs typeface="+mn-cs"/>
              </a:rPr>
              <a:t>This conviction shaped our policies, our institutions, and the way our communities grew up alongside one another – living, working, and learning side by side in shared spaces.</a:t>
            </a:r>
            <a:endParaRPr lang="en-US" dirty="0">
              <a:latin typeface="+mj-lt"/>
            </a:endParaRPr>
          </a:p>
          <a:p>
            <a:pPr algn="just"/>
            <a:endParaRPr lang="en-US" dirty="0">
              <a:latin typeface="+mj-lt"/>
            </a:endParaRPr>
          </a:p>
          <a:p>
            <a:pPr algn="just"/>
            <a:r>
              <a:rPr lang="en-US" dirty="0">
                <a:latin typeface="+mj-lt"/>
              </a:rPr>
              <a:t>This is why multiculturalism is not a natural state that takes care of itself. It is a </a:t>
            </a:r>
            <a:r>
              <a:rPr lang="en-US" b="1" dirty="0">
                <a:latin typeface="+mj-lt"/>
              </a:rPr>
              <a:t>daily practice</a:t>
            </a:r>
            <a:r>
              <a:rPr lang="en-US" dirty="0">
                <a:latin typeface="+mj-lt"/>
              </a:rPr>
              <a:t> – in the friendships we build across communities, the common spaces we protect, and each community's willingness to compromise for the common good. Every Singaporean is both a </a:t>
            </a:r>
            <a:r>
              <a:rPr lang="en-US" b="1" dirty="0">
                <a:latin typeface="+mj-lt"/>
              </a:rPr>
              <a:t>beneficiary and a guardian</a:t>
            </a:r>
            <a:r>
              <a:rPr lang="en-US" dirty="0">
                <a:latin typeface="+mj-lt"/>
              </a:rPr>
              <a:t> of it.</a:t>
            </a:r>
          </a:p>
        </p:txBody>
      </p:sp>
      <p:sp>
        <p:nvSpPr>
          <p:cNvPr id="6" name="Slide Number Placeholder 3">
            <a:extLst>
              <a:ext uri="{FF2B5EF4-FFF2-40B4-BE49-F238E27FC236}">
                <a16:creationId xmlns:a16="http://schemas.microsoft.com/office/drawing/2014/main" id="{B2587DE8-B258-BB2D-301A-2BDD22A74FC0}"/>
              </a:ext>
            </a:extLst>
          </p:cNvPr>
          <p:cNvSpPr>
            <a:spLocks noGrp="1"/>
          </p:cNvSpPr>
          <p:nvPr>
            <p:ph type="sldNum" sz="quarter" idx="5"/>
          </p:nvPr>
        </p:nvSpPr>
        <p:spPr>
          <a:xfrm>
            <a:off x="2819400" y="8686800"/>
            <a:ext cx="3962400" cy="341313"/>
          </a:xfrm>
        </p:spPr>
        <p:txBody>
          <a:bodyPr/>
          <a:lstStyle/>
          <a:p>
            <a:fld id="{871B2431-D351-4C6E-A3CF-9DFAC0E3E050}" type="slidenum">
              <a:rPr lang="cs-CZ" smtClean="0"/>
              <a:t>5</a:t>
            </a:fld>
            <a:endParaRPr lang="cs-CZ"/>
          </a:p>
        </p:txBody>
      </p:sp>
      <p:sp>
        <p:nvSpPr>
          <p:cNvPr id="2" name="TextBox 1">
            <a:extLst>
              <a:ext uri="{FF2B5EF4-FFF2-40B4-BE49-F238E27FC236}">
                <a16:creationId xmlns:a16="http://schemas.microsoft.com/office/drawing/2014/main" id="{4598FA4F-71D9-C867-80C5-FA58798AC11D}"/>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3" name="TextBox 2">
            <a:extLst>
              <a:ext uri="{FF2B5EF4-FFF2-40B4-BE49-F238E27FC236}">
                <a16:creationId xmlns:a16="http://schemas.microsoft.com/office/drawing/2014/main" id="{4A418262-2BE0-2855-1C9A-5C27D473E922}"/>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extLst>
      <p:ext uri="{BB962C8B-B14F-4D97-AF65-F5344CB8AC3E}">
        <p14:creationId xmlns:p14="http://schemas.microsoft.com/office/powerpoint/2010/main" val="478481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4588" y="514350"/>
            <a:ext cx="4562475" cy="2566988"/>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457200" y="3251200"/>
            <a:ext cx="5970104" cy="5664200"/>
          </a:xfrm>
          <a:prstGeom prst="rect">
            <a:avLst/>
          </a:prstGeom>
        </p:spPr>
        <p:txBody>
          <a:bodyPr vert="horz" lIns="91440" tIns="45720" rIns="91440" bIns="45720" rtlCol="0"/>
          <a:lstStyle/>
          <a:p>
            <a:pPr algn="just"/>
            <a:r>
              <a:rPr lang="en-US" dirty="0">
                <a:latin typeface="+mj-lt"/>
              </a:rPr>
              <a:t>The COVID-19 pandemic was one of the most challenging periods for Singapore in recent history. Our daily lives were disrupted, and many difficult decisions had to be made amid uncertainty and rapidly changing circumstances.</a:t>
            </a:r>
          </a:p>
          <a:p>
            <a:pPr algn="just"/>
            <a:endParaRPr lang="en-US" dirty="0">
              <a:latin typeface="+mj-lt"/>
            </a:endParaRPr>
          </a:p>
          <a:p>
            <a:pPr algn="just"/>
            <a:r>
              <a:rPr lang="en-US" dirty="0">
                <a:latin typeface="+mj-lt"/>
              </a:rPr>
              <a:t>Yet even during this period, </a:t>
            </a:r>
            <a:r>
              <a:rPr lang="en-US" b="1" dirty="0">
                <a:latin typeface="+mj-lt"/>
              </a:rPr>
              <a:t>many Singaporeans stepped forward to support one another. Businesses and communities showed care and solidarity</a:t>
            </a:r>
            <a:r>
              <a:rPr lang="en-US" dirty="0">
                <a:latin typeface="+mj-lt"/>
              </a:rPr>
              <a:t>:</a:t>
            </a:r>
          </a:p>
          <a:p>
            <a:pPr marL="171450" indent="-171450" algn="just">
              <a:buFontTx/>
              <a:buChar char="-"/>
            </a:pPr>
            <a:r>
              <a:rPr lang="en-US" dirty="0">
                <a:latin typeface="+mj-lt"/>
              </a:rPr>
              <a:t>A couple used their own money to buy 6,600 masks to distribute to fellow Singaporeans.</a:t>
            </a:r>
          </a:p>
          <a:p>
            <a:pPr marL="171450" indent="-171450" algn="just">
              <a:buFontTx/>
              <a:buChar char="-"/>
            </a:pPr>
            <a:r>
              <a:rPr lang="en-US" dirty="0">
                <a:latin typeface="+mj-lt"/>
              </a:rPr>
              <a:t>In many housing estates, residents placed bottles of hand </a:t>
            </a:r>
            <a:r>
              <a:rPr lang="en-GB" noProof="0" dirty="0">
                <a:latin typeface="+mj-lt"/>
              </a:rPr>
              <a:t>sanitiser</a:t>
            </a:r>
            <a:r>
              <a:rPr lang="en-US" dirty="0">
                <a:latin typeface="+mj-lt"/>
              </a:rPr>
              <a:t> in HDB lifts for their </a:t>
            </a:r>
            <a:r>
              <a:rPr lang="en-GB" noProof="0" dirty="0">
                <a:latin typeface="+mj-lt"/>
              </a:rPr>
              <a:t>neighbours</a:t>
            </a:r>
            <a:r>
              <a:rPr lang="en-US" dirty="0">
                <a:latin typeface="+mj-lt"/>
              </a:rPr>
              <a:t> to use.</a:t>
            </a:r>
          </a:p>
          <a:p>
            <a:pPr marL="171450" indent="-171450" algn="just">
              <a:buFontTx/>
              <a:buChar char="-"/>
            </a:pPr>
            <a:r>
              <a:rPr lang="en-US" dirty="0">
                <a:latin typeface="+mj-lt"/>
              </a:rPr>
              <a:t>Hawker store “Beng Who Cooks” prepared and delivered free meals to those in need.</a:t>
            </a:r>
          </a:p>
          <a:p>
            <a:pPr marL="171450" indent="-171450" algn="just">
              <a:buFontTx/>
              <a:buChar char="-"/>
            </a:pPr>
            <a:r>
              <a:rPr lang="en-US" dirty="0">
                <a:latin typeface="+mj-lt"/>
              </a:rPr>
              <a:t>Some churches and mosques opened up as temporary shelters under the Ministry of Social and Family Development’s Safe Sound Sleeping Places initiative, providing rough sleepers and homeless persons</a:t>
            </a:r>
            <a:r>
              <a:rPr lang="en-US" dirty="0">
                <a:solidFill>
                  <a:srgbClr val="FF0000"/>
                </a:solidFill>
                <a:latin typeface="+mj-lt"/>
              </a:rPr>
              <a:t> </a:t>
            </a:r>
            <a:r>
              <a:rPr lang="en-US" dirty="0">
                <a:latin typeface="+mj-lt"/>
              </a:rPr>
              <a:t>a safe environment to rest overnight. </a:t>
            </a:r>
          </a:p>
          <a:p>
            <a:pPr algn="just"/>
            <a:r>
              <a:rPr lang="en-US" dirty="0">
                <a:latin typeface="+mj-lt"/>
              </a:rPr>
              <a:t> </a:t>
            </a:r>
            <a:br>
              <a:rPr lang="en-US" dirty="0">
                <a:latin typeface="+mj-lt"/>
              </a:rPr>
            </a:br>
            <a:r>
              <a:rPr lang="en-US" b="1" dirty="0">
                <a:latin typeface="+mj-lt"/>
              </a:rPr>
              <a:t>These acts demonstrated the spirit of unity, looking out for one another, and putting the community first “regardless of race, language, or religion”, echoing the values of our Pledge.</a:t>
            </a:r>
          </a:p>
          <a:p>
            <a:pPr marL="0" indent="0" algn="just">
              <a:buFontTx/>
              <a:buNone/>
            </a:pPr>
            <a:endParaRPr lang="en-US" dirty="0">
              <a:latin typeface="+mj-lt"/>
            </a:endParaRPr>
          </a:p>
          <a:p>
            <a:pPr marL="0" indent="0" algn="just">
              <a:buFontTx/>
              <a:buNone/>
            </a:pPr>
            <a:r>
              <a:rPr lang="en-US" i="1" dirty="0">
                <a:effectLst/>
                <a:latin typeface="+mj-lt"/>
                <a:ea typeface="DengXian"/>
              </a:rPr>
              <a:t>Suggested questions to pose to audience: </a:t>
            </a:r>
          </a:p>
          <a:p>
            <a:pPr marL="228600" indent="-228600" algn="just">
              <a:buFontTx/>
              <a:buAutoNum type="arabicPeriod"/>
            </a:pPr>
            <a:r>
              <a:rPr lang="en-US" i="1" dirty="0">
                <a:effectLst/>
                <a:latin typeface="+mj-lt"/>
              </a:rPr>
              <a:t>What other acts of care/support do you recall during COVID-19 or even in everyday life? </a:t>
            </a:r>
          </a:p>
          <a:p>
            <a:pPr marL="228600" indent="-228600" algn="just">
              <a:buFontTx/>
              <a:buAutoNum type="arabicPeriod"/>
            </a:pPr>
            <a:r>
              <a:rPr lang="en-US" i="1" dirty="0">
                <a:effectLst/>
                <a:latin typeface="+mj-lt"/>
              </a:rPr>
              <a:t>What values of the Pledge do they reflect?</a:t>
            </a:r>
            <a:endParaRPr lang="en-US" dirty="0">
              <a:latin typeface="+mj-lt"/>
            </a:endParaRPr>
          </a:p>
          <a:p>
            <a:pPr marL="0" indent="0" algn="just">
              <a:buFontTx/>
              <a:buNone/>
            </a:pPr>
            <a:endParaRPr lang="en-US" dirty="0">
              <a:latin typeface="+mj-lt"/>
            </a:endParaRPr>
          </a:p>
          <a:p>
            <a:pPr marL="0" indent="0" algn="just">
              <a:buFontTx/>
              <a:buNone/>
            </a:pPr>
            <a:r>
              <a:rPr lang="en-US" dirty="0">
                <a:latin typeface="+mj-lt"/>
              </a:rPr>
              <a:t>References:</a:t>
            </a:r>
          </a:p>
          <a:p>
            <a:pPr marL="171450" lvl="0" indent="-171450" algn="just">
              <a:buClr>
                <a:schemeClr val="tx1"/>
              </a:buClr>
              <a:buFont typeface="Arial" panose="020B0604020202020204" pitchFamily="34" charset="0"/>
              <a:buChar char="•"/>
              <a:tabLst>
                <a:tab pos="457200" algn="l"/>
              </a:tabLst>
            </a:pPr>
            <a:r>
              <a:rPr lang="en-US" dirty="0">
                <a:effectLst/>
                <a:latin typeface="+mj-lt"/>
                <a:ea typeface="DengXian"/>
                <a:cs typeface="Times New Roman" panose="02020603050405020304" pitchFamily="18" charset="0"/>
              </a:rPr>
              <a:t>COVID-19 White Paper, </a:t>
            </a:r>
            <a:r>
              <a:rPr lang="en-US" u="sng" dirty="0">
                <a:solidFill>
                  <a:srgbClr val="0563C1"/>
                </a:solidFill>
                <a:effectLst/>
                <a:latin typeface="+mj-lt"/>
                <a:ea typeface="DengXian"/>
                <a:cs typeface="Times New Roman" panose="02020603050405020304" pitchFamily="18" charset="0"/>
                <a:hlinkClick r:id="rId3"/>
              </a:rPr>
              <a:t>https://isomer-user-content.by.gov.sg/34/4aba909a-1b28-40b1-ba93-ebe3528881b1/130323_PMO_LoRes_CovidPaper.pdf</a:t>
            </a:r>
            <a:endParaRPr lang="en-US" dirty="0">
              <a:latin typeface="+mj-lt"/>
              <a:ea typeface="DengXian"/>
              <a:cs typeface="Times New Roman" panose="02020603050405020304" pitchFamily="18" charset="0"/>
            </a:endParaRPr>
          </a:p>
          <a:p>
            <a:pPr marL="171450" lvl="0" indent="-171450" algn="just">
              <a:buClr>
                <a:schemeClr val="tx1"/>
              </a:buClr>
              <a:buFont typeface="Arial" panose="020B0604020202020204" pitchFamily="34" charset="0"/>
              <a:buChar char="•"/>
              <a:tabLst>
                <a:tab pos="457200" algn="l"/>
              </a:tabLst>
            </a:pPr>
            <a:r>
              <a:rPr lang="en-US" u="sng" dirty="0">
                <a:solidFill>
                  <a:srgbClr val="0563C1"/>
                </a:solidFill>
                <a:effectLst/>
                <a:latin typeface="+mj-lt"/>
                <a:ea typeface="DengXian"/>
                <a:cs typeface="Times New Roman" panose="02020603050405020304" pitchFamily="18" charset="0"/>
                <a:hlinkClick r:id="rId4"/>
              </a:rPr>
              <a:t>https://www.sg101.gov.sg/society/case-studies/covid19</a:t>
            </a:r>
            <a:endParaRPr lang="en-US" u="none" dirty="0">
              <a:solidFill>
                <a:schemeClr val="tx1"/>
              </a:solidFill>
              <a:effectLst/>
              <a:latin typeface="+mj-lt"/>
              <a:ea typeface="DengXian"/>
              <a:cs typeface="Times New Roman" panose="02020603050405020304" pitchFamily="18" charset="0"/>
            </a:endParaRPr>
          </a:p>
          <a:p>
            <a:pPr marL="171450" lvl="0" indent="-171450" algn="just">
              <a:buClr>
                <a:schemeClr val="tx1"/>
              </a:buClr>
              <a:buFont typeface="Arial" panose="020B0604020202020204" pitchFamily="34" charset="0"/>
              <a:buChar char="•"/>
              <a:tabLst>
                <a:tab pos="457200" algn="l"/>
              </a:tabLst>
            </a:pPr>
            <a:r>
              <a:rPr lang="en-US" u="sng" dirty="0">
                <a:solidFill>
                  <a:srgbClr val="0563C1"/>
                </a:solidFill>
                <a:effectLst/>
                <a:latin typeface="+mj-lt"/>
                <a:ea typeface="DengXian"/>
                <a:cs typeface="Times New Roman" panose="02020603050405020304" pitchFamily="18" charset="0"/>
                <a:hlinkClick r:id="rId5"/>
              </a:rPr>
              <a:t>https://www.facebook.com/gov.sg/videos/278885310013565</a:t>
            </a:r>
            <a:endParaRPr lang="en-US" u="sng" dirty="0">
              <a:solidFill>
                <a:srgbClr val="0563C1"/>
              </a:solidFill>
              <a:effectLst/>
              <a:latin typeface="+mj-lt"/>
              <a:ea typeface="DengXian"/>
              <a:cs typeface="Times New Roman" panose="02020603050405020304" pitchFamily="18" charset="0"/>
            </a:endParaRPr>
          </a:p>
          <a:p>
            <a:pPr marL="171450" lvl="0" indent="-171450" algn="just">
              <a:buClr>
                <a:schemeClr val="tx1"/>
              </a:buClr>
              <a:buFont typeface="Arial" panose="020B0604020202020204" pitchFamily="34" charset="0"/>
              <a:buChar char="•"/>
              <a:tabLst>
                <a:tab pos="457200" algn="l"/>
              </a:tabLst>
            </a:pPr>
            <a:r>
              <a:rPr lang="en-US" dirty="0">
                <a:solidFill>
                  <a:srgbClr val="00B050"/>
                </a:solidFill>
                <a:latin typeface="+mj-lt"/>
                <a:hlinkClick r:id="rId6"/>
              </a:rPr>
              <a:t>https://www.straitstimes.com/singapore/network-helped-rough-sleepers-to-find-shelter-at-onset-of-pandemic</a:t>
            </a:r>
            <a:r>
              <a:rPr lang="en-US" dirty="0">
                <a:solidFill>
                  <a:srgbClr val="00B050"/>
                </a:solidFill>
                <a:latin typeface="+mj-lt"/>
              </a:rPr>
              <a:t> </a:t>
            </a:r>
          </a:p>
          <a:p>
            <a:pPr marL="171450" lvl="0" indent="-171450" algn="just">
              <a:buClr>
                <a:schemeClr val="tx1"/>
              </a:buClr>
              <a:buFont typeface="Arial" panose="020B0604020202020204" pitchFamily="34" charset="0"/>
              <a:buChar char="•"/>
              <a:tabLst>
                <a:tab pos="457200" algn="l"/>
              </a:tabLst>
            </a:pPr>
            <a:r>
              <a:rPr lang="en-US" dirty="0">
                <a:solidFill>
                  <a:srgbClr val="00B050"/>
                </a:solidFill>
                <a:latin typeface="+mj-lt"/>
                <a:hlinkClick r:id="rId7"/>
              </a:rPr>
              <a:t>https://www.facebook.com/photo?fbid=408481451314345&amp;set=pcb.408483144647509</a:t>
            </a:r>
            <a:endParaRPr lang="en-US" dirty="0">
              <a:effectLst/>
              <a:latin typeface="+mj-lt"/>
              <a:ea typeface="DengXian"/>
              <a:cs typeface="Times New Roman" panose="02020603050405020304" pitchFamily="18" charset="0"/>
            </a:endParaRPr>
          </a:p>
          <a:p>
            <a:pPr marL="0" indent="0" algn="just">
              <a:buFontTx/>
              <a:buNone/>
            </a:pPr>
            <a:endParaRPr lang="en-US" dirty="0">
              <a:latin typeface="+mj-lt"/>
            </a:endParaRPr>
          </a:p>
        </p:txBody>
      </p:sp>
      <p:sp>
        <p:nvSpPr>
          <p:cNvPr id="6" name="Slide Number Placeholder 3">
            <a:extLst>
              <a:ext uri="{FF2B5EF4-FFF2-40B4-BE49-F238E27FC236}">
                <a16:creationId xmlns:a16="http://schemas.microsoft.com/office/drawing/2014/main" id="{65DF4FA4-B517-439F-89B5-42A91346DF88}"/>
              </a:ext>
            </a:extLst>
          </p:cNvPr>
          <p:cNvSpPr>
            <a:spLocks noGrp="1"/>
          </p:cNvSpPr>
          <p:nvPr>
            <p:ph type="sldNum" sz="quarter" idx="5"/>
          </p:nvPr>
        </p:nvSpPr>
        <p:spPr>
          <a:xfrm>
            <a:off x="2819400" y="8686800"/>
            <a:ext cx="3962400" cy="341313"/>
          </a:xfrm>
        </p:spPr>
        <p:txBody>
          <a:bodyPr/>
          <a:lstStyle/>
          <a:p>
            <a:fld id="{871B2431-D351-4C6E-A3CF-9DFAC0E3E050}" type="slidenum">
              <a:rPr lang="cs-CZ" smtClean="0"/>
              <a:t>6</a:t>
            </a:fld>
            <a:endParaRPr lang="cs-CZ"/>
          </a:p>
        </p:txBody>
      </p:sp>
      <p:sp>
        <p:nvSpPr>
          <p:cNvPr id="2" name="TextBox 1">
            <a:extLst>
              <a:ext uri="{FF2B5EF4-FFF2-40B4-BE49-F238E27FC236}">
                <a16:creationId xmlns:a16="http://schemas.microsoft.com/office/drawing/2014/main" id="{04576E42-7D36-AA88-10EC-6B78BEAA0485}"/>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3" name="TextBox 2">
            <a:extLst>
              <a:ext uri="{FF2B5EF4-FFF2-40B4-BE49-F238E27FC236}">
                <a16:creationId xmlns:a16="http://schemas.microsoft.com/office/drawing/2014/main" id="{2EA59028-5370-C304-7EC3-04C5237C829B}"/>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4588"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457200" y="3251200"/>
            <a:ext cx="5867400" cy="4064000"/>
          </a:xfrm>
          <a:prstGeom prst="rect">
            <a:avLst/>
          </a:prstGeom>
        </p:spPr>
        <p:txBody>
          <a:bodyPr vert="horz" lIns="91440" tIns="45720" rIns="91440" bIns="45720" rtlCol="0"/>
          <a:lstStyle/>
          <a:p>
            <a:pPr algn="just"/>
            <a:r>
              <a:rPr lang="en-US" dirty="0"/>
              <a:t>When the Middle East conflict disrupted air travel in the region, many Singaporeans were left stranded overseas.</a:t>
            </a:r>
          </a:p>
          <a:p>
            <a:pPr algn="just"/>
            <a:endParaRPr lang="en-US" dirty="0"/>
          </a:p>
          <a:p>
            <a:pPr algn="just"/>
            <a:r>
              <a:rPr lang="en-US" dirty="0"/>
              <a:t>Personnel from different agencies, including government ministries, the Singapore Armed Forces, and Singapore Airlines, worked together around the clock, to coordinate evacuation efforts and ensure the safe return of Singaporeans and their families.</a:t>
            </a:r>
          </a:p>
          <a:p>
            <a:pPr algn="just"/>
            <a:endParaRPr lang="en-US" dirty="0"/>
          </a:p>
          <a:p>
            <a:pPr algn="just"/>
            <a:r>
              <a:rPr lang="en-US" dirty="0"/>
              <a:t>This illustrated the strong sense of responsibility, dedication, and commitment across both public and private sectors to go beyond the call of duty in supporting their fellow Singaporeans who needed help in a war-torn zone. It demonstrates </a:t>
            </a:r>
            <a:r>
              <a:rPr lang="en-US" b="1" dirty="0"/>
              <a:t>how we continue to stand by one another in times of crisis as “one united people”, ”regardless of race, language, or religion”</a:t>
            </a:r>
            <a:r>
              <a:rPr lang="en-US" dirty="0"/>
              <a:t>.</a:t>
            </a:r>
          </a:p>
          <a:p>
            <a:pPr algn="just"/>
            <a:endParaRPr lang="en-US" dirty="0"/>
          </a:p>
          <a:p>
            <a:pPr algn="just"/>
            <a:r>
              <a:rPr lang="en-US" dirty="0"/>
              <a:t>These efforts were met with heartfelt appreciation from the wider public, reflecting a shared sense of pride and solidarity among Singaporeans.</a:t>
            </a:r>
          </a:p>
          <a:p>
            <a:pPr algn="just"/>
            <a:endParaRPr lang="en-US" dirty="0"/>
          </a:p>
          <a:p>
            <a:pPr algn="just"/>
            <a:r>
              <a:rPr lang="en-US" dirty="0"/>
              <a:t>References:</a:t>
            </a:r>
          </a:p>
          <a:p>
            <a:pPr marL="171450" indent="-171450" algn="just">
              <a:buFont typeface="Arial" panose="020B0604020202020204" pitchFamily="34" charset="0"/>
              <a:buChar char="•"/>
            </a:pPr>
            <a:r>
              <a:rPr lang="en-US" dirty="0">
                <a:hlinkClick r:id="rId3"/>
              </a:rPr>
              <a:t>https://www.mindef.gov.sg/news-and-events/latest-releases/13mar26-nr</a:t>
            </a:r>
            <a:endParaRPr lang="en-US" dirty="0"/>
          </a:p>
          <a:p>
            <a:pPr marL="171450" indent="-171450" algn="just">
              <a:buFont typeface="Arial" panose="020B0604020202020204" pitchFamily="34" charset="0"/>
              <a:buChar char="•"/>
            </a:pPr>
            <a:r>
              <a:rPr lang="en-US" dirty="0">
                <a:hlinkClick r:id="rId4"/>
              </a:rPr>
              <a:t>https://www.mindef.gov.sg/news-and-events/latest-releases/7apr26-pq</a:t>
            </a:r>
            <a:endParaRPr lang="en-US" dirty="0"/>
          </a:p>
          <a:p>
            <a:pPr marL="171450" indent="-171450" algn="just">
              <a:buFont typeface="Arial" panose="020B0604020202020204" pitchFamily="34" charset="0"/>
              <a:buChar char="•"/>
            </a:pPr>
            <a:r>
              <a:rPr lang="en-US" dirty="0">
                <a:hlinkClick r:id="rId5"/>
              </a:rPr>
              <a:t>https://www.straitstimes.com/opinion/forum/forum-what-welcome-home-means-to-a-Singaporean-on-board-an-rsaf-evacuation-flight</a:t>
            </a:r>
            <a:endParaRPr lang="en-US" dirty="0"/>
          </a:p>
        </p:txBody>
      </p:sp>
      <p:sp>
        <p:nvSpPr>
          <p:cNvPr id="6" name="Slide Number Placeholder 3">
            <a:extLst>
              <a:ext uri="{FF2B5EF4-FFF2-40B4-BE49-F238E27FC236}">
                <a16:creationId xmlns:a16="http://schemas.microsoft.com/office/drawing/2014/main" id="{00358EFB-73BC-4F0D-A42B-CB7082E68DFA}"/>
              </a:ext>
            </a:extLst>
          </p:cNvPr>
          <p:cNvSpPr>
            <a:spLocks noGrp="1"/>
          </p:cNvSpPr>
          <p:nvPr>
            <p:ph type="sldNum" sz="quarter" idx="5"/>
          </p:nvPr>
        </p:nvSpPr>
        <p:spPr>
          <a:xfrm>
            <a:off x="2819400" y="8686800"/>
            <a:ext cx="3962400" cy="341313"/>
          </a:xfrm>
        </p:spPr>
        <p:txBody>
          <a:bodyPr/>
          <a:lstStyle/>
          <a:p>
            <a:fld id="{871B2431-D351-4C6E-A3CF-9DFAC0E3E050}" type="slidenum">
              <a:rPr lang="cs-CZ" smtClean="0"/>
              <a:t>7</a:t>
            </a:fld>
            <a:endParaRPr lang="cs-CZ"/>
          </a:p>
        </p:txBody>
      </p:sp>
      <p:sp>
        <p:nvSpPr>
          <p:cNvPr id="2" name="TextBox 1">
            <a:extLst>
              <a:ext uri="{FF2B5EF4-FFF2-40B4-BE49-F238E27FC236}">
                <a16:creationId xmlns:a16="http://schemas.microsoft.com/office/drawing/2014/main" id="{818C672A-5D37-F346-E6F7-BE74C77D7A65}"/>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3" name="TextBox 2">
            <a:extLst>
              <a:ext uri="{FF2B5EF4-FFF2-40B4-BE49-F238E27FC236}">
                <a16:creationId xmlns:a16="http://schemas.microsoft.com/office/drawing/2014/main" id="{117F259B-2286-1DFB-4454-B0283A5A4D6C}"/>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457200" y="3251199"/>
            <a:ext cx="5956852" cy="5380037"/>
          </a:xfrm>
          <a:prstGeom prst="rect">
            <a:avLst/>
          </a:prstGeom>
        </p:spPr>
        <p:txBody>
          <a:bodyPr vert="horz" lIns="91440" tIns="45720" rIns="91440" bIns="45720" rtlCol="0"/>
          <a:lstStyle/>
          <a:p>
            <a:pPr algn="just"/>
            <a:r>
              <a:rPr lang="en-US" dirty="0">
                <a:latin typeface="+mj-lt"/>
              </a:rPr>
              <a:t>We have come a long way from the first recitation of the Pledge in 1966.</a:t>
            </a:r>
          </a:p>
          <a:p>
            <a:pPr algn="just"/>
            <a:endParaRPr lang="en-US" dirty="0">
              <a:latin typeface="+mj-lt"/>
            </a:endParaRPr>
          </a:p>
          <a:p>
            <a:pPr algn="just"/>
            <a:r>
              <a:rPr lang="en-US" dirty="0">
                <a:latin typeface="+mj-lt"/>
              </a:rPr>
              <a:t>Today, </a:t>
            </a:r>
            <a:r>
              <a:rPr lang="en-US" b="1" dirty="0">
                <a:latin typeface="+mj-lt"/>
              </a:rPr>
              <a:t>becoming a “We First” society will embody our continued commitment to the values of the Pledge</a:t>
            </a:r>
            <a:r>
              <a:rPr lang="en-US" dirty="0">
                <a:latin typeface="+mj-lt"/>
              </a:rPr>
              <a:t>, as shown in the examples earlier. This means </a:t>
            </a:r>
            <a:r>
              <a:rPr lang="en-US" b="1" dirty="0">
                <a:latin typeface="+mj-lt"/>
              </a:rPr>
              <a:t>placing the collective good above individual interests, looking out for one another, and building a shared future despite differences in race, language, or religion</a:t>
            </a:r>
            <a:r>
              <a:rPr lang="en-US" dirty="0">
                <a:latin typeface="+mj-lt"/>
              </a:rPr>
              <a:t>.</a:t>
            </a:r>
          </a:p>
          <a:p>
            <a:pPr algn="just"/>
            <a:endParaRPr lang="en-US" dirty="0">
              <a:latin typeface="+mj-lt"/>
            </a:endParaRPr>
          </a:p>
          <a:p>
            <a:pPr algn="just"/>
            <a:r>
              <a:rPr lang="en-US" dirty="0">
                <a:latin typeface="+mj-lt"/>
              </a:rPr>
              <a:t>When we recite the Pledge, we are reminded to live out its values in our everyday actions – no matter how big or small.</a:t>
            </a:r>
          </a:p>
          <a:p>
            <a:pPr marL="0" indent="0" algn="just">
              <a:buFontTx/>
              <a:buNone/>
            </a:pPr>
            <a:endParaRPr lang="en-US" dirty="0">
              <a:latin typeface="+mj-lt"/>
            </a:endParaRPr>
          </a:p>
          <a:p>
            <a:pPr marL="0" indent="0" algn="just">
              <a:buFontTx/>
              <a:buNone/>
            </a:pPr>
            <a:r>
              <a:rPr lang="en-US" i="1" dirty="0">
                <a:effectLst/>
                <a:latin typeface="+mj-lt"/>
                <a:ea typeface="DengXian"/>
              </a:rPr>
              <a:t>Suggested questions to pose to audience: </a:t>
            </a:r>
          </a:p>
          <a:p>
            <a:pPr marL="228600" indent="-228600" algn="just">
              <a:buFont typeface="+mj-lt"/>
              <a:buAutoNum type="arabicPeriod"/>
            </a:pPr>
            <a:r>
              <a:rPr lang="en-US" i="1" dirty="0">
                <a:effectLst/>
                <a:latin typeface="+mj-lt"/>
              </a:rPr>
              <a:t>The Pledge was written in a very different time, soon after Singapore’s separation from Malaysia. Is it still relevant today, and why?</a:t>
            </a:r>
            <a:endParaRPr lang="en-US" i="1" strike="sngStrike" dirty="0">
              <a:effectLst/>
              <a:latin typeface="+mj-lt"/>
            </a:endParaRPr>
          </a:p>
          <a:p>
            <a:pPr marL="228600" indent="-228600" algn="just">
              <a:buFont typeface="+mj-lt"/>
              <a:buAutoNum type="arabicPeriod"/>
            </a:pPr>
            <a:r>
              <a:rPr lang="en-US" i="1" dirty="0">
                <a:effectLst/>
                <a:latin typeface="+mj-lt"/>
              </a:rPr>
              <a:t>What is one thing you can do to </a:t>
            </a:r>
            <a:r>
              <a:rPr lang="en-GB" i="1" noProof="0" dirty="0">
                <a:effectLst/>
                <a:latin typeface="+mj-lt"/>
              </a:rPr>
              <a:t>practise</a:t>
            </a:r>
            <a:r>
              <a:rPr lang="en-US" i="1" dirty="0">
                <a:effectLst/>
                <a:latin typeface="+mj-lt"/>
              </a:rPr>
              <a:t> “We First” in your school, home, or community?</a:t>
            </a:r>
          </a:p>
          <a:p>
            <a:pPr marL="228600" indent="-228600" algn="just">
              <a:buFont typeface="+mj-lt"/>
              <a:buAutoNum type="arabicPeriod"/>
            </a:pPr>
            <a:r>
              <a:rPr lang="en-US" i="1" dirty="0">
                <a:effectLst/>
                <a:latin typeface="+mj-lt"/>
              </a:rPr>
              <a:t>Can you think of a moment where you had to choose between “me” and “we”? What did you learn from it?</a:t>
            </a:r>
            <a:endParaRPr lang="en-US" dirty="0">
              <a:latin typeface="+mj-lt"/>
            </a:endParaRPr>
          </a:p>
          <a:p>
            <a:pPr algn="just"/>
            <a:endParaRPr lang="en-US" dirty="0">
              <a:latin typeface="+mj-lt"/>
            </a:endParaRPr>
          </a:p>
          <a:p>
            <a:pPr algn="just"/>
            <a:r>
              <a:rPr lang="en-US" dirty="0">
                <a:latin typeface="+mj-lt"/>
              </a:rPr>
              <a:t>Reference: </a:t>
            </a:r>
          </a:p>
          <a:p>
            <a:pPr marL="171450" indent="-171450" algn="just">
              <a:buFont typeface="Arial" panose="020B0604020202020204" pitchFamily="34" charset="0"/>
              <a:buChar char="•"/>
            </a:pPr>
            <a:r>
              <a:rPr lang="en-US" dirty="0">
                <a:latin typeface="+mj-lt"/>
                <a:hlinkClick r:id="rId3"/>
              </a:rPr>
              <a:t>https://www.pmo.gov.sg/newsroom/ndr</a:t>
            </a:r>
            <a:r>
              <a:rPr lang="en-US" dirty="0">
                <a:latin typeface="+mj-lt"/>
              </a:rPr>
              <a:t>: </a:t>
            </a:r>
            <a:r>
              <a:rPr lang="en-US" i="1" dirty="0">
                <a:latin typeface="+mj-lt"/>
              </a:rPr>
              <a:t>“To keep Singapore going, we must be a “We-First” society. Because if everyone only thinks about “me”, and puts “me” ahead of “we”, then we are finished. Society will fray, and things will fall apart</a:t>
            </a:r>
            <a:r>
              <a:rPr lang="en-US" b="1" i="1" dirty="0">
                <a:latin typeface="+mj-lt"/>
              </a:rPr>
              <a:t>. But if each of us does our part for the “we” – care, contribute, and look out for one another – then the “me” will thrive and flourish too. Because when the whole is strong, each of us becomes stronger too</a:t>
            </a:r>
            <a:r>
              <a:rPr lang="en-US" i="1" dirty="0">
                <a:latin typeface="+mj-lt"/>
              </a:rPr>
              <a:t>.“ – Prime Minister Lawrence Wong, National Day Rally 2025</a:t>
            </a:r>
          </a:p>
        </p:txBody>
      </p:sp>
      <p:sp>
        <p:nvSpPr>
          <p:cNvPr id="6" name="Slide Number Placeholder 3">
            <a:extLst>
              <a:ext uri="{FF2B5EF4-FFF2-40B4-BE49-F238E27FC236}">
                <a16:creationId xmlns:a16="http://schemas.microsoft.com/office/drawing/2014/main" id="{5ED08C18-5331-4E58-A8FC-E204480883E7}"/>
              </a:ext>
            </a:extLst>
          </p:cNvPr>
          <p:cNvSpPr>
            <a:spLocks noGrp="1"/>
          </p:cNvSpPr>
          <p:nvPr>
            <p:ph type="sldNum" sz="quarter" idx="5"/>
          </p:nvPr>
        </p:nvSpPr>
        <p:spPr>
          <a:xfrm>
            <a:off x="2819400" y="8686800"/>
            <a:ext cx="3962400" cy="341313"/>
          </a:xfrm>
        </p:spPr>
        <p:txBody>
          <a:bodyPr/>
          <a:lstStyle/>
          <a:p>
            <a:fld id="{871B2431-D351-4C6E-A3CF-9DFAC0E3E050}" type="slidenum">
              <a:rPr lang="cs-CZ" smtClean="0"/>
              <a:t>8</a:t>
            </a:fld>
            <a:endParaRPr lang="cs-CZ"/>
          </a:p>
        </p:txBody>
      </p:sp>
      <p:sp>
        <p:nvSpPr>
          <p:cNvPr id="2" name="TextBox 1">
            <a:extLst>
              <a:ext uri="{FF2B5EF4-FFF2-40B4-BE49-F238E27FC236}">
                <a16:creationId xmlns:a16="http://schemas.microsoft.com/office/drawing/2014/main" id="{31348A21-28E8-2B72-8DC0-E14850D8709F}"/>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3" name="TextBox 2">
            <a:extLst>
              <a:ext uri="{FF2B5EF4-FFF2-40B4-BE49-F238E27FC236}">
                <a16:creationId xmlns:a16="http://schemas.microsoft.com/office/drawing/2014/main" id="{E97EC7B3-635A-5F1D-78BA-0B46AA1539CE}"/>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extLst>
      <p:ext uri="{BB962C8B-B14F-4D97-AF65-F5344CB8AC3E}">
        <p14:creationId xmlns:p14="http://schemas.microsoft.com/office/powerpoint/2010/main" val="1220710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AE8A-2AEA-5C55-CBA5-093384982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1DDCD-F003-7617-048F-EE81A235A402}"/>
              </a:ext>
            </a:extLst>
          </p:cNvPr>
          <p:cNvSpPr>
            <a:spLocks noGrp="1" noRot="1" noChangeAspect="1"/>
          </p:cNvSpPr>
          <p:nvPr>
            <p:ph type="sldImg"/>
          </p:nvPr>
        </p:nvSpPr>
        <p:spPr>
          <a:xfrm>
            <a:off x="1144588" y="514350"/>
            <a:ext cx="4562475" cy="2566988"/>
          </a:xfrm>
        </p:spPr>
        <p:txBody>
          <a:bodyPr/>
          <a:lstStyle/>
          <a:p>
            <a:endParaRPr lang="en-SG" dirty="0"/>
          </a:p>
        </p:txBody>
      </p:sp>
      <p:sp>
        <p:nvSpPr>
          <p:cNvPr id="3" name="Notes Placeholder 2">
            <a:extLst>
              <a:ext uri="{FF2B5EF4-FFF2-40B4-BE49-F238E27FC236}">
                <a16:creationId xmlns:a16="http://schemas.microsoft.com/office/drawing/2014/main" id="{043A50E3-D565-9C86-344D-E31B9EA3106F}"/>
              </a:ext>
            </a:extLst>
          </p:cNvPr>
          <p:cNvSpPr>
            <a:spLocks noGrp="1"/>
          </p:cNvSpPr>
          <p:nvPr>
            <p:ph type="body" idx="1"/>
          </p:nvPr>
        </p:nvSpPr>
        <p:spPr>
          <a:xfrm>
            <a:off x="609600" y="3319462"/>
            <a:ext cx="5638800" cy="3081338"/>
          </a:xfrm>
        </p:spPr>
        <p:txBody>
          <a:bodyPr/>
          <a:lstStyle/>
          <a:p>
            <a:pPr algn="just"/>
            <a:r>
              <a:rPr lang="en-SG" dirty="0"/>
              <a:t>Links:</a:t>
            </a:r>
          </a:p>
          <a:p>
            <a:pPr marL="228600" indent="-228600" algn="just">
              <a:buAutoNum type="arabicPeriod"/>
            </a:pPr>
            <a:r>
              <a:rPr lang="en-SG" dirty="0"/>
              <a:t>NDP2026 album</a:t>
            </a:r>
          </a:p>
          <a:p>
            <a:pPr marL="449263" lvl="1" indent="-180975" algn="just">
              <a:buFont typeface="+mj-lt"/>
              <a:buAutoNum type="alphaLcParenR"/>
            </a:pPr>
            <a:r>
              <a:rPr lang="en-SG" dirty="0"/>
              <a:t>YouTube</a:t>
            </a:r>
            <a:r>
              <a:rPr lang="en-SG" dirty="0">
                <a:solidFill>
                  <a:srgbClr val="00B050"/>
                </a:solidFill>
              </a:rPr>
              <a:t>: </a:t>
            </a:r>
            <a:r>
              <a:rPr lang="en-SG" dirty="0">
                <a:solidFill>
                  <a:srgbClr val="0000FF"/>
                </a:solidFill>
                <a:hlinkClick r:id="rId3">
                  <a:extLst>
                    <a:ext uri="{A12FA001-AC4F-418D-AE19-62706E023703}">
                      <ahyp:hlinkClr xmlns:ahyp="http://schemas.microsoft.com/office/drawing/2018/hyperlinkcolor" val="tx"/>
                    </a:ext>
                  </a:extLst>
                </a:hlinkClick>
              </a:rPr>
              <a:t>https://www.youtube.com/user/NDPeeps</a:t>
            </a:r>
            <a:r>
              <a:rPr lang="en-SG" dirty="0">
                <a:solidFill>
                  <a:srgbClr val="0000FF"/>
                </a:solidFill>
              </a:rPr>
              <a:t> </a:t>
            </a:r>
          </a:p>
          <a:p>
            <a:pPr marL="449263" lvl="1" indent="-180975" algn="just">
              <a:buFont typeface="+mj-lt"/>
              <a:buAutoNum type="alphaLcParenR"/>
            </a:pPr>
            <a:r>
              <a:rPr lang="en-SG" dirty="0"/>
              <a:t>Spotify</a:t>
            </a:r>
            <a:r>
              <a:rPr lang="en-SG" dirty="0">
                <a:solidFill>
                  <a:srgbClr val="00B050"/>
                </a:solidFill>
              </a:rPr>
              <a:t>: </a:t>
            </a:r>
            <a:r>
              <a:rPr lang="en-SG" dirty="0">
                <a:solidFill>
                  <a:srgbClr val="0000FF"/>
                </a:solidFill>
                <a:hlinkClick r:id="rId4">
                  <a:extLst>
                    <a:ext uri="{A12FA001-AC4F-418D-AE19-62706E023703}">
                      <ahyp:hlinkClr xmlns:ahyp="http://schemas.microsoft.com/office/drawing/2018/hyperlinkcolor" val="tx"/>
                    </a:ext>
                  </a:extLst>
                </a:hlinkClick>
              </a:rPr>
              <a:t>https://open.spotify.com/artist/1BhtFoW6keQNCZBQEDFmmT?si=jXyEOKg1Q2KNxDD0iPn8FQ</a:t>
            </a:r>
            <a:r>
              <a:rPr lang="en-SG" dirty="0">
                <a:solidFill>
                  <a:srgbClr val="0000FF"/>
                </a:solidFill>
              </a:rPr>
              <a:t> </a:t>
            </a:r>
          </a:p>
          <a:p>
            <a:pPr marL="228600" indent="-228600" algn="just">
              <a:buAutoNum type="arabicPeriod"/>
            </a:pPr>
            <a:r>
              <a:rPr lang="en-US" dirty="0"/>
              <a:t>The Straits Times opinion piece by Irene Ng – Marking the National Pledge at 60: </a:t>
            </a:r>
            <a:r>
              <a:rPr lang="en-US" dirty="0">
                <a:solidFill>
                  <a:srgbClr val="0000FF"/>
                </a:solidFill>
                <a:hlinkClick r:id="rId5">
                  <a:extLst>
                    <a:ext uri="{A12FA001-AC4F-418D-AE19-62706E023703}">
                      <ahyp:hlinkClr xmlns:ahyp="http://schemas.microsoft.com/office/drawing/2018/hyperlinkcolor" val="tx"/>
                    </a:ext>
                  </a:extLst>
                </a:hlinkClick>
              </a:rPr>
              <a:t>https://www.facebook.com/irenengph/posts/this-year-is-the-60th-anniversary-of-our-national-pledge-i-wrote-this-piece-for-/34494414520143676</a:t>
            </a:r>
            <a:endParaRPr lang="en-US" dirty="0">
              <a:solidFill>
                <a:srgbClr val="0000FF"/>
              </a:solidFill>
              <a:highlight>
                <a:srgbClr val="FFFF00"/>
              </a:highlight>
            </a:endParaRPr>
          </a:p>
          <a:p>
            <a:pPr marL="228600" indent="-228600" algn="just">
              <a:buAutoNum type="arabicPeriod"/>
            </a:pPr>
            <a:r>
              <a:rPr lang="en-US" dirty="0"/>
              <a:t>National Symbols of Singapore: </a:t>
            </a:r>
            <a:r>
              <a:rPr lang="en-US" dirty="0">
                <a:hlinkClick r:id="rId6"/>
              </a:rPr>
              <a:t>https://go.gov.sg/nationalsymbols</a:t>
            </a:r>
            <a:endParaRPr lang="en-US" dirty="0"/>
          </a:p>
          <a:p>
            <a:pPr marL="228600" indent="-228600" algn="just">
              <a:buAutoNum type="arabicPeriod"/>
            </a:pPr>
            <a:r>
              <a:rPr lang="en-US" dirty="0"/>
              <a:t>Snake: </a:t>
            </a:r>
            <a:r>
              <a:rPr lang="en-US" i="1" dirty="0"/>
              <a:t>Pledge Edition</a:t>
            </a:r>
            <a:r>
              <a:rPr lang="en-US" dirty="0"/>
              <a:t>: </a:t>
            </a:r>
            <a:r>
              <a:rPr lang="en-SG" dirty="0">
                <a:hlinkClick r:id="rId7"/>
              </a:rPr>
              <a:t>https://pledgesg.lovable.app</a:t>
            </a:r>
            <a:endParaRPr lang="en-SG" dirty="0"/>
          </a:p>
          <a:p>
            <a:pPr marL="228600" indent="-228600" algn="just">
              <a:buAutoNum type="arabicPeriod"/>
            </a:pPr>
            <a:r>
              <a:rPr lang="en-SG" dirty="0"/>
              <a:t>The Albatross File: </a:t>
            </a:r>
            <a:r>
              <a:rPr lang="en-SG" i="1" dirty="0"/>
              <a:t>A special showcase on the origins of the National Pledge</a:t>
            </a:r>
            <a:r>
              <a:rPr lang="en-SG" dirty="0"/>
              <a:t>: </a:t>
            </a:r>
            <a:r>
              <a:rPr lang="en-SG" dirty="0">
                <a:hlinkClick r:id="rId8"/>
              </a:rPr>
              <a:t>https://go.gov.sg/pledge60</a:t>
            </a:r>
            <a:r>
              <a:rPr lang="en-SG" dirty="0"/>
              <a:t> </a:t>
            </a:r>
            <a:r>
              <a:rPr lang="en-SG" i="1" dirty="0"/>
              <a:t>(</a:t>
            </a:r>
            <a:r>
              <a:rPr lang="en-US" i="1" dirty="0"/>
              <a:t>website will be available by 30 Jun 2026 or earlier)</a:t>
            </a:r>
            <a:endParaRPr lang="en-US" i="1" dirty="0">
              <a:highlight>
                <a:srgbClr val="FFFF00"/>
              </a:highlight>
            </a:endParaRPr>
          </a:p>
        </p:txBody>
      </p:sp>
      <p:sp>
        <p:nvSpPr>
          <p:cNvPr id="4" name="Slide Number Placeholder 3">
            <a:extLst>
              <a:ext uri="{FF2B5EF4-FFF2-40B4-BE49-F238E27FC236}">
                <a16:creationId xmlns:a16="http://schemas.microsoft.com/office/drawing/2014/main" id="{0801D07E-AFA1-3A5A-1500-B25F6DC293AE}"/>
              </a:ext>
            </a:extLst>
          </p:cNvPr>
          <p:cNvSpPr>
            <a:spLocks noGrp="1"/>
          </p:cNvSpPr>
          <p:nvPr>
            <p:ph type="sldNum" sz="quarter" idx="5"/>
          </p:nvPr>
        </p:nvSpPr>
        <p:spPr>
          <a:xfrm>
            <a:off x="2819400" y="8686800"/>
            <a:ext cx="3962400" cy="341313"/>
          </a:xfrm>
        </p:spPr>
        <p:txBody>
          <a:bodyPr/>
          <a:lstStyle/>
          <a:p>
            <a:fld id="{871B2431-D351-4C6E-A3CF-9DFAC0E3E050}" type="slidenum">
              <a:rPr lang="cs-CZ" smtClean="0"/>
              <a:t>9</a:t>
            </a:fld>
            <a:endParaRPr lang="cs-CZ"/>
          </a:p>
        </p:txBody>
      </p:sp>
      <p:sp>
        <p:nvSpPr>
          <p:cNvPr id="5" name="TextBox 4">
            <a:extLst>
              <a:ext uri="{FF2B5EF4-FFF2-40B4-BE49-F238E27FC236}">
                <a16:creationId xmlns:a16="http://schemas.microsoft.com/office/drawing/2014/main" id="{AA36FA97-3D90-A7F2-B716-54B90D5D070A}"/>
              </a:ext>
            </a:extLst>
          </p:cNvPr>
          <p:cNvSpPr txBox="1"/>
          <p:nvPr/>
        </p:nvSpPr>
        <p:spPr>
          <a:xfrm>
            <a:off x="2405338" y="0"/>
            <a:ext cx="2044148" cy="230832"/>
          </a:xfrm>
          <a:prstGeom prst="rect">
            <a:avLst/>
          </a:prstGeom>
          <a:noFill/>
        </p:spPr>
        <p:txBody>
          <a:bodyPr wrap="square" rtlCol="0">
            <a:spAutoFit/>
          </a:bodyPr>
          <a:lstStyle/>
          <a:p>
            <a:pPr algn="ctr"/>
            <a:r>
              <a:rPr lang="en-US" sz="900" dirty="0"/>
              <a:t>OFFICIAL (OPEN)</a:t>
            </a:r>
            <a:endParaRPr lang="en-SG" sz="900" dirty="0"/>
          </a:p>
        </p:txBody>
      </p:sp>
      <p:sp>
        <p:nvSpPr>
          <p:cNvPr id="6" name="TextBox 5">
            <a:extLst>
              <a:ext uri="{FF2B5EF4-FFF2-40B4-BE49-F238E27FC236}">
                <a16:creationId xmlns:a16="http://schemas.microsoft.com/office/drawing/2014/main" id="{D5584DB6-199C-09BD-C2FC-2DE2B3A42C98}"/>
              </a:ext>
            </a:extLst>
          </p:cNvPr>
          <p:cNvSpPr txBox="1"/>
          <p:nvPr/>
        </p:nvSpPr>
        <p:spPr>
          <a:xfrm>
            <a:off x="2406926" y="8882390"/>
            <a:ext cx="2044148" cy="230832"/>
          </a:xfrm>
          <a:prstGeom prst="rect">
            <a:avLst/>
          </a:prstGeom>
          <a:noFill/>
        </p:spPr>
        <p:txBody>
          <a:bodyPr wrap="square" rtlCol="0">
            <a:spAutoFit/>
          </a:bodyPr>
          <a:lstStyle/>
          <a:p>
            <a:pPr algn="ctr"/>
            <a:r>
              <a:rPr lang="en-US" sz="900" dirty="0"/>
              <a:t>OFFICIAL (OPEN)</a:t>
            </a:r>
            <a:endParaRPr lang="en-SG" sz="900" dirty="0"/>
          </a:p>
        </p:txBody>
      </p:sp>
    </p:spTree>
    <p:extLst>
      <p:ext uri="{BB962C8B-B14F-4D97-AF65-F5344CB8AC3E}">
        <p14:creationId xmlns:p14="http://schemas.microsoft.com/office/powerpoint/2010/main" val="22835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F765692-1F5F-4B3F-9052-A2F385DADBD8}"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CAF439-CA48-4C0A-BC3B-5EEA2F8D878C}"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3BD758-1409-41A5-947B-B0C4B9565540}"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909B08-D539-4919-9859-870E7221C799}" type="datetime1">
              <a:rPr lang="en-US" smtClean="0"/>
              <a:t>7/17/2026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3FBF7F-46D4-4971-92C5-A1FF13426088}" type="datetime1">
              <a:rPr lang="en-US" smtClean="0"/>
              <a:t>7/17/2026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B9B738-AFA6-4A53-A5F9-42E33CA4A7E8}" type="datetime1">
              <a:rPr lang="en-US" smtClean="0"/>
              <a:t>7/17/2026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776B4F0-66E5-4EB4-AB64-2A619FF92E9C}"/>
              </a:ext>
            </a:extLst>
          </p:cNvPr>
          <p:cNvSpPr>
            <a:spLocks noGrp="1"/>
          </p:cNvSpPr>
          <p:nvPr>
            <p:ph type="dt" sz="half" idx="10"/>
          </p:nvPr>
        </p:nvSpPr>
        <p:spPr/>
        <p:txBody>
          <a:bodyPr/>
          <a:lstStyle/>
          <a:p>
            <a:fld id="{C30820EB-37A0-422C-9B1D-D3F4C6C81B5D}" type="datetime1">
              <a:rPr lang="en-US" smtClean="0"/>
              <a:t>7/17/2026</a:t>
            </a:fld>
            <a:endParaRPr lang="en-US" dirty="0"/>
          </a:p>
        </p:txBody>
      </p:sp>
      <p:sp>
        <p:nvSpPr>
          <p:cNvPr id="6" name="Footer Placeholder 5">
            <a:extLst>
              <a:ext uri="{FF2B5EF4-FFF2-40B4-BE49-F238E27FC236}">
                <a16:creationId xmlns:a16="http://schemas.microsoft.com/office/drawing/2014/main" id="{BB200AEC-6A91-435F-8E89-3F38CA202AD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18273F-3163-4CEC-9FB1-35AD818D0AAF}"/>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352E4E-61A5-4BF8-A30C-40419A90AAA4}" type="datetime1">
              <a:rPr lang="en-US" smtClean="0"/>
              <a:t>7/17/2026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822FAA-45A3-41F7-B98E-7F87D26E90D5}" type="datetime1">
              <a:rPr lang="en-US" smtClean="0"/>
              <a:t>7/17/2026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9BCB0-6D9C-41F5-8A54-4C88A16097AB}"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40A134-1DF7-435C-AD10-0DAA0F3BA36B}"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63DC969-10C8-4E54-9528-F2F566FE7B19}"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82925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3B8D0E-29F8-4737-BA22-1085320567C4}"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2124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E21AD4-CCED-4206-B9B3-D46E9CC635AE}"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5055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9C4AA2-C405-4109-ACD8-D367FCCE5CDE}" type="datetime1">
              <a:rPr lang="en-US" smtClean="0"/>
              <a:t>7/17/2026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8560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716716-875E-442A-AB08-57F1F73D3C9B}" type="datetime1">
              <a:rPr lang="en-US" smtClean="0"/>
              <a:t>7/17/2026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06473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359554-445E-4332-95A1-4DDC60AAF502}" type="datetime1">
              <a:rPr lang="en-US" smtClean="0"/>
              <a:t>7/17/2026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36724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C3B58-CDD8-4EC4-9EEF-3D03C430742F}" type="datetime1">
              <a:rPr lang="en-US" smtClean="0"/>
              <a:t>7/17/2026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98869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831E82-D210-4D44-96DA-293BC5558BED}" type="datetime1">
              <a:rPr lang="en-US" smtClean="0"/>
              <a:t>7/17/2026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85880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B7983E-D7D0-4972-B313-196032F6CFA6}" type="datetime1">
              <a:rPr lang="en-US" smtClean="0"/>
              <a:t>7/17/2026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94020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DC12EA-C2A3-46FF-92A2-3FBEC874AB0B}"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12997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BB2A9F-BA4F-4BF1-AAD1-026571B736DA}" type="datetime1">
              <a:rPr lang="en-US" smtClean="0"/>
              <a:t>7/17/2026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17833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FE1D8-8E52-457E-BCC9-5B94253CA602}" type="datetime1">
              <a:rPr lang="en-US" smtClean="0"/>
              <a:t>7/17/2026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13EBC3-BC0F-4436-812D-6BAC8BE1C24D}" type="datetime1">
              <a:rPr lang="en-US" smtClean="0"/>
              <a:t>7/17/2026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6002000" y="971550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781648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hyperlink" Target="https://www.ndp.gov.sg/about-ndp-26/the-ndp-2026-album-and-music-videos/" TargetMode="External"/><Relationship Id="rId13" Type="http://schemas.openxmlformats.org/officeDocument/2006/relationships/image" Target="../media/image21.png"/><Relationship Id="rId18" Type="http://schemas.openxmlformats.org/officeDocument/2006/relationships/image" Target="../media/image25.png"/><Relationship Id="rId3" Type="http://schemas.openxmlformats.org/officeDocument/2006/relationships/hyperlink" Target="https://www.facebook.com/share/p/1HJe3Lz1Ji/" TargetMode="External"/><Relationship Id="rId21" Type="http://schemas.openxmlformats.org/officeDocument/2006/relationships/image" Target="../media/image28.gif"/><Relationship Id="rId7" Type="http://schemas.openxmlformats.org/officeDocument/2006/relationships/image" Target="../media/image18.png"/><Relationship Id="rId12" Type="http://schemas.openxmlformats.org/officeDocument/2006/relationships/hyperlink" Target="https://www.youtube.com/user/NDPeeps" TargetMode="External"/><Relationship Id="rId17" Type="http://schemas.openxmlformats.org/officeDocument/2006/relationships/image" Target="../media/image24.png"/><Relationship Id="rId2" Type="http://schemas.openxmlformats.org/officeDocument/2006/relationships/notesSlide" Target="../notesSlides/notesSlide9.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8.xml"/><Relationship Id="rId6" Type="http://schemas.openxmlformats.org/officeDocument/2006/relationships/image" Target="../media/image17.png"/><Relationship Id="rId11" Type="http://schemas.openxmlformats.org/officeDocument/2006/relationships/image" Target="../media/image20.png"/><Relationship Id="rId24" Type="http://schemas.openxmlformats.org/officeDocument/2006/relationships/image" Target="../media/image30.png"/><Relationship Id="rId5" Type="http://schemas.openxmlformats.org/officeDocument/2006/relationships/hyperlink" Target="https://go.gov.sg/nationalsymbols" TargetMode="External"/><Relationship Id="rId15" Type="http://schemas.microsoft.com/office/2007/relationships/hdphoto" Target="../media/hdphoto1.wdp"/><Relationship Id="rId23" Type="http://schemas.openxmlformats.org/officeDocument/2006/relationships/image" Target="../media/image4.png"/><Relationship Id="rId10" Type="http://schemas.openxmlformats.org/officeDocument/2006/relationships/hyperlink" Target="https://open.spotify.com/artist/1BhtFoW6keQNCZBQEDFmmT?si=jXyEOKg1Q2KNxDD0iPn8FQ" TargetMode="External"/><Relationship Id="rId19" Type="http://schemas.openxmlformats.org/officeDocument/2006/relationships/image" Target="../media/image26.png"/><Relationship Id="rId4" Type="http://schemas.openxmlformats.org/officeDocument/2006/relationships/image" Target="../media/image16.png"/><Relationship Id="rId9" Type="http://schemas.openxmlformats.org/officeDocument/2006/relationships/image" Target="../media/image19.jpeg"/><Relationship Id="rId14" Type="http://schemas.openxmlformats.org/officeDocument/2006/relationships/image" Target="../media/image22.png"/><Relationship Id="rId22"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FDFDB"/>
        </a:solidFill>
        <a:effectLst/>
      </p:bgPr>
    </p:bg>
    <p:spTree>
      <p:nvGrpSpPr>
        <p:cNvPr id="1" name=""/>
        <p:cNvGrpSpPr/>
        <p:nvPr/>
      </p:nvGrpSpPr>
      <p:grpSpPr>
        <a:xfrm>
          <a:off x="0" y="0"/>
          <a:ext cx="0" cy="0"/>
          <a:chOff x="0" y="0"/>
          <a:chExt cx="0" cy="0"/>
        </a:xfrm>
      </p:grpSpPr>
      <p:sp>
        <p:nvSpPr>
          <p:cNvPr id="16" name="Image">
            <a:extLst>
              <a:ext uri="{FF2B5EF4-FFF2-40B4-BE49-F238E27FC236}">
                <a16:creationId xmlns:a16="http://schemas.microsoft.com/office/drawing/2014/main" id="{550A5E53-290E-458A-899D-BF479F6DE0B2}"/>
              </a:ext>
            </a:extLst>
          </p:cNvPr>
          <p:cNvSpPr/>
          <p:nvPr/>
        </p:nvSpPr>
        <p:spPr>
          <a:xfrm>
            <a:off x="0" y="-101827"/>
            <a:ext cx="12071058" cy="10388827"/>
          </a:xfrm>
          <a:custGeom>
            <a:avLst/>
            <a:gdLst/>
            <a:ahLst/>
            <a:cxnLst/>
            <a:rect l="l" t="t" r="r" b="b"/>
            <a:pathLst>
              <a:path w="22515726" h="17698281">
                <a:moveTo>
                  <a:pt x="0" y="0"/>
                </a:moveTo>
                <a:lnTo>
                  <a:pt x="22515726" y="0"/>
                </a:lnTo>
                <a:lnTo>
                  <a:pt x="22515726" y="17698281"/>
                </a:lnTo>
                <a:lnTo>
                  <a:pt x="0" y="17698281"/>
                </a:lnTo>
                <a:lnTo>
                  <a:pt x="0" y="0"/>
                </a:lnTo>
                <a:close/>
              </a:path>
            </a:pathLst>
          </a:custGeom>
          <a:blipFill>
            <a:blip r:embed="rId3"/>
            <a:stretch>
              <a:fillRect l="-50838" t="-16992" r="2" b="-1089"/>
            </a:stretch>
          </a:blipFill>
          <a:ln cap="sq">
            <a:noFill/>
            <a:prstDash val="solid"/>
            <a:miter/>
          </a:ln>
        </p:spPr>
        <p:txBody>
          <a:bodyPr/>
          <a:lstStyle/>
          <a:p>
            <a:endParaRPr lang="en-US" dirty="0"/>
          </a:p>
        </p:txBody>
      </p:sp>
      <p:sp>
        <p:nvSpPr>
          <p:cNvPr id="17" name="Freeform 5">
            <a:extLst>
              <a:ext uri="{FF2B5EF4-FFF2-40B4-BE49-F238E27FC236}">
                <a16:creationId xmlns:a16="http://schemas.microsoft.com/office/drawing/2014/main" id="{7C6EDC05-7099-423D-930E-7A89B69DB969}"/>
              </a:ext>
            </a:extLst>
          </p:cNvPr>
          <p:cNvSpPr/>
          <p:nvPr/>
        </p:nvSpPr>
        <p:spPr>
          <a:xfrm>
            <a:off x="-1" y="2956989"/>
            <a:ext cx="10788649" cy="7330011"/>
          </a:xfrm>
          <a:custGeom>
            <a:avLst/>
            <a:gdLst/>
            <a:ahLst/>
            <a:cxnLst/>
            <a:rect l="l" t="t" r="r" b="b"/>
            <a:pathLst>
              <a:path w="15053920" h="15053920">
                <a:moveTo>
                  <a:pt x="0" y="0"/>
                </a:moveTo>
                <a:lnTo>
                  <a:pt x="15053920" y="0"/>
                </a:lnTo>
                <a:lnTo>
                  <a:pt x="15053920" y="15053920"/>
                </a:lnTo>
                <a:lnTo>
                  <a:pt x="0" y="15053920"/>
                </a:lnTo>
                <a:lnTo>
                  <a:pt x="0" y="0"/>
                </a:lnTo>
                <a:close/>
              </a:path>
            </a:pathLst>
          </a:custGeom>
          <a:blipFill>
            <a:blip>
              <a:alphaModFix amt="74000"/>
              <a:extLst>
                <a:ext uri="{96DAC541-7B7A-43D3-8B79-37D633B846F1}">
                  <asvg:svgBlip xmlns:asvg="http://schemas.microsoft.com/office/drawing/2016/SVG/main" r:embed="rId4"/>
                </a:ext>
              </a:extLst>
            </a:blip>
            <a:stretch>
              <a:fillRect l="-5729" t="-1" r="-1" b="-55616"/>
            </a:stretch>
          </a:blipFill>
        </p:spPr>
        <p:txBody>
          <a:bodyPr/>
          <a:lstStyle/>
          <a:p>
            <a:endParaRPr lang="en-US" dirty="0"/>
          </a:p>
        </p:txBody>
      </p:sp>
      <p:sp>
        <p:nvSpPr>
          <p:cNvPr id="18" name="Freeform 6">
            <a:extLst>
              <a:ext uri="{FF2B5EF4-FFF2-40B4-BE49-F238E27FC236}">
                <a16:creationId xmlns:a16="http://schemas.microsoft.com/office/drawing/2014/main" id="{ADAA05F4-D85C-403F-B087-00131B37295F}"/>
              </a:ext>
            </a:extLst>
          </p:cNvPr>
          <p:cNvSpPr/>
          <p:nvPr/>
        </p:nvSpPr>
        <p:spPr>
          <a:xfrm rot="16200000">
            <a:off x="4296002" y="1522790"/>
            <a:ext cx="10288131" cy="7174648"/>
          </a:xfrm>
          <a:custGeom>
            <a:avLst/>
            <a:gdLst/>
            <a:ahLst/>
            <a:cxnLst/>
            <a:rect l="l" t="t" r="r" b="b"/>
            <a:pathLst>
              <a:path w="14211914" h="9468688">
                <a:moveTo>
                  <a:pt x="0" y="0"/>
                </a:moveTo>
                <a:lnTo>
                  <a:pt x="14211914" y="0"/>
                </a:lnTo>
                <a:lnTo>
                  <a:pt x="14211914" y="9468688"/>
                </a:lnTo>
                <a:lnTo>
                  <a:pt x="0" y="9468688"/>
                </a:lnTo>
                <a:lnTo>
                  <a:pt x="0" y="0"/>
                </a:lnTo>
                <a:close/>
              </a:path>
            </a:pathLst>
          </a:custGeom>
          <a:blipFill>
            <a:blip r:embed="rId5"/>
            <a:stretch>
              <a:fillRect l="-2487" r="-2185"/>
            </a:stretch>
          </a:blipFill>
        </p:spPr>
        <p:txBody>
          <a:bodyPr/>
          <a:lstStyle/>
          <a:p>
            <a:endParaRPr lang="en-SG" dirty="0"/>
          </a:p>
        </p:txBody>
      </p:sp>
      <p:sp>
        <p:nvSpPr>
          <p:cNvPr id="19" name="Freeform 7">
            <a:extLst>
              <a:ext uri="{FF2B5EF4-FFF2-40B4-BE49-F238E27FC236}">
                <a16:creationId xmlns:a16="http://schemas.microsoft.com/office/drawing/2014/main" id="{152F067C-A778-4B88-BA32-9C081B1CFEC3}"/>
              </a:ext>
            </a:extLst>
          </p:cNvPr>
          <p:cNvSpPr/>
          <p:nvPr/>
        </p:nvSpPr>
        <p:spPr>
          <a:xfrm rot="16200000">
            <a:off x="4125627" y="1465383"/>
            <a:ext cx="10628882"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1316"/>
            </a:stretch>
          </a:blipFill>
        </p:spPr>
        <p:txBody>
          <a:bodyPr/>
          <a:lstStyle/>
          <a:p>
            <a:endParaRPr lang="en-SG" dirty="0"/>
          </a:p>
        </p:txBody>
      </p:sp>
      <p:sp>
        <p:nvSpPr>
          <p:cNvPr id="20" name="Freeform 8">
            <a:extLst>
              <a:ext uri="{FF2B5EF4-FFF2-40B4-BE49-F238E27FC236}">
                <a16:creationId xmlns:a16="http://schemas.microsoft.com/office/drawing/2014/main" id="{7DD28095-EBD0-4D68-8E2C-EAF522501F3C}"/>
              </a:ext>
            </a:extLst>
          </p:cNvPr>
          <p:cNvSpPr/>
          <p:nvPr/>
        </p:nvSpPr>
        <p:spPr>
          <a:xfrm rot="16200000">
            <a:off x="4185079" y="1492020"/>
            <a:ext cx="10509978"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2462"/>
            </a:stretch>
          </a:blipFill>
        </p:spPr>
        <p:txBody>
          <a:bodyPr/>
          <a:lstStyle/>
          <a:p>
            <a:endParaRPr lang="en-SG" dirty="0"/>
          </a:p>
        </p:txBody>
      </p:sp>
      <p:sp>
        <p:nvSpPr>
          <p:cNvPr id="21" name="Freeform 9">
            <a:extLst>
              <a:ext uri="{FF2B5EF4-FFF2-40B4-BE49-F238E27FC236}">
                <a16:creationId xmlns:a16="http://schemas.microsoft.com/office/drawing/2014/main" id="{EEEC1382-B2DE-45C0-A35F-D0CC3960EED1}"/>
              </a:ext>
            </a:extLst>
          </p:cNvPr>
          <p:cNvSpPr/>
          <p:nvPr/>
        </p:nvSpPr>
        <p:spPr>
          <a:xfrm rot="16200000">
            <a:off x="4055716" y="1458180"/>
            <a:ext cx="10768703" cy="7174648"/>
          </a:xfrm>
          <a:custGeom>
            <a:avLst/>
            <a:gdLst/>
            <a:ahLst/>
            <a:cxnLst/>
            <a:rect l="l" t="t" r="r" b="b"/>
            <a:pathLst>
              <a:path w="14211914" h="9468688">
                <a:moveTo>
                  <a:pt x="0" y="0"/>
                </a:moveTo>
                <a:lnTo>
                  <a:pt x="14211914" y="0"/>
                </a:lnTo>
                <a:lnTo>
                  <a:pt x="14211914" y="9468688"/>
                </a:lnTo>
                <a:lnTo>
                  <a:pt x="0" y="9468688"/>
                </a:lnTo>
                <a:lnTo>
                  <a:pt x="0" y="0"/>
                </a:lnTo>
                <a:close/>
              </a:path>
            </a:pathLst>
          </a:custGeom>
          <a:blipFill>
            <a:blip r:embed="rId5"/>
            <a:stretch>
              <a:fillRect/>
            </a:stretch>
          </a:blipFill>
        </p:spPr>
        <p:txBody>
          <a:bodyPr/>
          <a:lstStyle/>
          <a:p>
            <a:endParaRPr lang="en-SG" dirty="0"/>
          </a:p>
        </p:txBody>
      </p:sp>
      <p:sp>
        <p:nvSpPr>
          <p:cNvPr id="22" name="Freeform 10">
            <a:extLst>
              <a:ext uri="{FF2B5EF4-FFF2-40B4-BE49-F238E27FC236}">
                <a16:creationId xmlns:a16="http://schemas.microsoft.com/office/drawing/2014/main" id="{7ED8BE33-473C-4D2C-A537-75B50E0AD54B}"/>
              </a:ext>
            </a:extLst>
          </p:cNvPr>
          <p:cNvSpPr/>
          <p:nvPr/>
        </p:nvSpPr>
        <p:spPr>
          <a:xfrm rot="16200000">
            <a:off x="4293928" y="1591635"/>
            <a:ext cx="10292280"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988" r="-3641"/>
            </a:stretch>
          </a:blipFill>
        </p:spPr>
        <p:txBody>
          <a:bodyPr/>
          <a:lstStyle/>
          <a:p>
            <a:endParaRPr lang="en-SG" dirty="0"/>
          </a:p>
        </p:txBody>
      </p:sp>
      <p:sp>
        <p:nvSpPr>
          <p:cNvPr id="31" name="Freeform 17">
            <a:extLst>
              <a:ext uri="{FF2B5EF4-FFF2-40B4-BE49-F238E27FC236}">
                <a16:creationId xmlns:a16="http://schemas.microsoft.com/office/drawing/2014/main" id="{6532B324-D758-4442-ABAE-C1D9AFEB00AB}"/>
              </a:ext>
            </a:extLst>
          </p:cNvPr>
          <p:cNvSpPr/>
          <p:nvPr/>
        </p:nvSpPr>
        <p:spPr>
          <a:xfrm rot="10800000">
            <a:off x="-19951" y="-101833"/>
            <a:ext cx="9925949" cy="7683732"/>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1" r="-5880" b="-174"/>
            </a:stretch>
          </a:blipFill>
        </p:spPr>
        <p:txBody>
          <a:bodyPr/>
          <a:lstStyle/>
          <a:p>
            <a:endParaRPr lang="en-SG" dirty="0"/>
          </a:p>
        </p:txBody>
      </p:sp>
      <p:sp>
        <p:nvSpPr>
          <p:cNvPr id="30" name="Freeform 18">
            <a:extLst>
              <a:ext uri="{FF2B5EF4-FFF2-40B4-BE49-F238E27FC236}">
                <a16:creationId xmlns:a16="http://schemas.microsoft.com/office/drawing/2014/main" id="{15738922-48BA-4E84-9016-DAC601F9FDA6}"/>
              </a:ext>
            </a:extLst>
          </p:cNvPr>
          <p:cNvSpPr/>
          <p:nvPr/>
        </p:nvSpPr>
        <p:spPr>
          <a:xfrm rot="16200000">
            <a:off x="4603942" y="1522792"/>
            <a:ext cx="10288128"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4672" r="1"/>
            </a:stretch>
          </a:blipFill>
        </p:spPr>
        <p:txBody>
          <a:bodyPr/>
          <a:lstStyle/>
          <a:p>
            <a:endParaRPr lang="en-SG" dirty="0"/>
          </a:p>
        </p:txBody>
      </p:sp>
      <p:sp>
        <p:nvSpPr>
          <p:cNvPr id="23" name="Freeform 11">
            <a:extLst>
              <a:ext uri="{FF2B5EF4-FFF2-40B4-BE49-F238E27FC236}">
                <a16:creationId xmlns:a16="http://schemas.microsoft.com/office/drawing/2014/main" id="{0620A227-1847-4F6E-8A68-A4B5731726D6}"/>
              </a:ext>
            </a:extLst>
          </p:cNvPr>
          <p:cNvSpPr/>
          <p:nvPr/>
        </p:nvSpPr>
        <p:spPr>
          <a:xfrm rot="16200000">
            <a:off x="4329387" y="1556176"/>
            <a:ext cx="10221362"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2532" r="-2823"/>
            </a:stretch>
          </a:blipFill>
        </p:spPr>
        <p:txBody>
          <a:bodyPr/>
          <a:lstStyle/>
          <a:p>
            <a:endParaRPr lang="en-SG" dirty="0"/>
          </a:p>
        </p:txBody>
      </p:sp>
      <p:sp>
        <p:nvSpPr>
          <p:cNvPr id="24" name="Freeform 12">
            <a:extLst>
              <a:ext uri="{FF2B5EF4-FFF2-40B4-BE49-F238E27FC236}">
                <a16:creationId xmlns:a16="http://schemas.microsoft.com/office/drawing/2014/main" id="{A392860F-C283-4CFA-9E4F-F5774B6F0A67}"/>
              </a:ext>
            </a:extLst>
          </p:cNvPr>
          <p:cNvSpPr/>
          <p:nvPr/>
        </p:nvSpPr>
        <p:spPr>
          <a:xfrm rot="16200000">
            <a:off x="4358099" y="1543887"/>
            <a:ext cx="10471875" cy="7174648"/>
          </a:xfrm>
          <a:custGeom>
            <a:avLst/>
            <a:gdLst/>
            <a:ahLst/>
            <a:cxnLst/>
            <a:rect l="l" t="t" r="r" b="b"/>
            <a:pathLst>
              <a:path w="14211914" h="9468688">
                <a:moveTo>
                  <a:pt x="0" y="0"/>
                </a:moveTo>
                <a:lnTo>
                  <a:pt x="14211914" y="0"/>
                </a:lnTo>
                <a:lnTo>
                  <a:pt x="14211914" y="9468688"/>
                </a:lnTo>
                <a:lnTo>
                  <a:pt x="0" y="9468688"/>
                </a:lnTo>
                <a:lnTo>
                  <a:pt x="0" y="0"/>
                </a:lnTo>
                <a:close/>
              </a:path>
            </a:pathLst>
          </a:custGeom>
          <a:blipFill>
            <a:blip r:embed="rId5"/>
            <a:stretch>
              <a:fillRect l="-2834" r="-1"/>
            </a:stretch>
          </a:blipFill>
        </p:spPr>
        <p:txBody>
          <a:bodyPr/>
          <a:lstStyle/>
          <a:p>
            <a:endParaRPr lang="en-SG" dirty="0"/>
          </a:p>
        </p:txBody>
      </p:sp>
      <p:sp>
        <p:nvSpPr>
          <p:cNvPr id="32" name="Freeform 17">
            <a:extLst>
              <a:ext uri="{FF2B5EF4-FFF2-40B4-BE49-F238E27FC236}">
                <a16:creationId xmlns:a16="http://schemas.microsoft.com/office/drawing/2014/main" id="{358E37B3-4471-4F86-AE2F-5D4B3F05CD22}"/>
              </a:ext>
            </a:extLst>
          </p:cNvPr>
          <p:cNvSpPr/>
          <p:nvPr/>
        </p:nvSpPr>
        <p:spPr>
          <a:xfrm rot="10800000">
            <a:off x="-1" y="0"/>
            <a:ext cx="9633197"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a:stretch>
          </a:blipFill>
        </p:spPr>
        <p:txBody>
          <a:bodyPr/>
          <a:lstStyle/>
          <a:p>
            <a:endParaRPr lang="en-SG" dirty="0"/>
          </a:p>
        </p:txBody>
      </p:sp>
      <p:sp>
        <p:nvSpPr>
          <p:cNvPr id="25" name="Freeform 13">
            <a:extLst>
              <a:ext uri="{FF2B5EF4-FFF2-40B4-BE49-F238E27FC236}">
                <a16:creationId xmlns:a16="http://schemas.microsoft.com/office/drawing/2014/main" id="{FC276A52-5A43-4360-B3D2-1E14A18B22B2}"/>
              </a:ext>
            </a:extLst>
          </p:cNvPr>
          <p:cNvSpPr/>
          <p:nvPr/>
        </p:nvSpPr>
        <p:spPr>
          <a:xfrm rot="16200000">
            <a:off x="4377605" y="1521343"/>
            <a:ext cx="10432864"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3219"/>
            </a:stretch>
          </a:blipFill>
        </p:spPr>
        <p:txBody>
          <a:bodyPr/>
          <a:lstStyle/>
          <a:p>
            <a:endParaRPr lang="en-SG" dirty="0"/>
          </a:p>
        </p:txBody>
      </p:sp>
      <p:sp>
        <p:nvSpPr>
          <p:cNvPr id="26" name="Freeform 14">
            <a:extLst>
              <a:ext uri="{FF2B5EF4-FFF2-40B4-BE49-F238E27FC236}">
                <a16:creationId xmlns:a16="http://schemas.microsoft.com/office/drawing/2014/main" id="{49D5D0A1-8B12-4894-B068-9F3676BEE2DB}"/>
              </a:ext>
            </a:extLst>
          </p:cNvPr>
          <p:cNvSpPr/>
          <p:nvPr/>
        </p:nvSpPr>
        <p:spPr>
          <a:xfrm rot="16200000">
            <a:off x="4399624" y="1585413"/>
            <a:ext cx="10388825"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3657"/>
            </a:stretch>
          </a:blipFill>
        </p:spPr>
        <p:txBody>
          <a:bodyPr/>
          <a:lstStyle/>
          <a:p>
            <a:endParaRPr lang="en-SG" dirty="0"/>
          </a:p>
        </p:txBody>
      </p:sp>
      <p:sp>
        <p:nvSpPr>
          <p:cNvPr id="27" name="Freeform 15">
            <a:extLst>
              <a:ext uri="{FF2B5EF4-FFF2-40B4-BE49-F238E27FC236}">
                <a16:creationId xmlns:a16="http://schemas.microsoft.com/office/drawing/2014/main" id="{086E6041-94F8-4C40-ABB4-FB2F14B1B56D}"/>
              </a:ext>
            </a:extLst>
          </p:cNvPr>
          <p:cNvSpPr/>
          <p:nvPr/>
        </p:nvSpPr>
        <p:spPr>
          <a:xfrm rot="16200000">
            <a:off x="4339048" y="1482786"/>
            <a:ext cx="10509978" cy="7174648"/>
          </a:xfrm>
          <a:custGeom>
            <a:avLst/>
            <a:gdLst/>
            <a:ahLst/>
            <a:cxnLst/>
            <a:rect l="l" t="t" r="r" b="b"/>
            <a:pathLst>
              <a:path w="14211914" h="9468688">
                <a:moveTo>
                  <a:pt x="0" y="0"/>
                </a:moveTo>
                <a:lnTo>
                  <a:pt x="14211914" y="0"/>
                </a:lnTo>
                <a:lnTo>
                  <a:pt x="14211914" y="9468688"/>
                </a:lnTo>
                <a:lnTo>
                  <a:pt x="0" y="9468688"/>
                </a:lnTo>
                <a:lnTo>
                  <a:pt x="0" y="0"/>
                </a:lnTo>
                <a:close/>
              </a:path>
            </a:pathLst>
          </a:custGeom>
          <a:blipFill>
            <a:blip r:embed="rId5"/>
            <a:stretch>
              <a:fillRect l="-2462"/>
            </a:stretch>
          </a:blipFill>
        </p:spPr>
        <p:txBody>
          <a:bodyPr/>
          <a:lstStyle/>
          <a:p>
            <a:endParaRPr lang="en-SG" dirty="0"/>
          </a:p>
        </p:txBody>
      </p:sp>
      <p:sp>
        <p:nvSpPr>
          <p:cNvPr id="33" name="Freeform 17">
            <a:extLst>
              <a:ext uri="{FF2B5EF4-FFF2-40B4-BE49-F238E27FC236}">
                <a16:creationId xmlns:a16="http://schemas.microsoft.com/office/drawing/2014/main" id="{195A1072-FED6-4ED8-AB7B-FFE05C937BEA}"/>
              </a:ext>
            </a:extLst>
          </p:cNvPr>
          <p:cNvSpPr/>
          <p:nvPr/>
        </p:nvSpPr>
        <p:spPr>
          <a:xfrm rot="10800000">
            <a:off x="-2" y="-101832"/>
            <a:ext cx="9372603" cy="7276480"/>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a:stretch>
          </a:blipFill>
        </p:spPr>
        <p:txBody>
          <a:bodyPr/>
          <a:lstStyle/>
          <a:p>
            <a:endParaRPr lang="en-SG" dirty="0"/>
          </a:p>
        </p:txBody>
      </p:sp>
      <p:sp>
        <p:nvSpPr>
          <p:cNvPr id="28" name="Freeform 16">
            <a:extLst>
              <a:ext uri="{FF2B5EF4-FFF2-40B4-BE49-F238E27FC236}">
                <a16:creationId xmlns:a16="http://schemas.microsoft.com/office/drawing/2014/main" id="{DF710BFB-42AD-4798-A203-4ECE811B4B86}"/>
              </a:ext>
            </a:extLst>
          </p:cNvPr>
          <p:cNvSpPr/>
          <p:nvPr/>
        </p:nvSpPr>
        <p:spPr>
          <a:xfrm rot="16200000">
            <a:off x="4356579" y="1462217"/>
            <a:ext cx="10474916"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l="-2804" r="-1"/>
            </a:stretch>
          </a:blipFill>
        </p:spPr>
        <p:txBody>
          <a:bodyPr/>
          <a:lstStyle/>
          <a:p>
            <a:endParaRPr lang="en-SG" dirty="0"/>
          </a:p>
        </p:txBody>
      </p:sp>
      <p:sp>
        <p:nvSpPr>
          <p:cNvPr id="29" name="Freeform 17">
            <a:extLst>
              <a:ext uri="{FF2B5EF4-FFF2-40B4-BE49-F238E27FC236}">
                <a16:creationId xmlns:a16="http://schemas.microsoft.com/office/drawing/2014/main" id="{1DCC7FDA-8CFA-45EA-A943-C9B21715F79E}"/>
              </a:ext>
            </a:extLst>
          </p:cNvPr>
          <p:cNvSpPr/>
          <p:nvPr/>
        </p:nvSpPr>
        <p:spPr>
          <a:xfrm rot="16200000">
            <a:off x="4209685" y="1695200"/>
            <a:ext cx="10768703" cy="7174648"/>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a:stretch>
          </a:blipFill>
        </p:spPr>
        <p:txBody>
          <a:bodyPr/>
          <a:lstStyle/>
          <a:p>
            <a:endParaRPr lang="en-SG" dirty="0"/>
          </a:p>
        </p:txBody>
      </p:sp>
      <p:sp>
        <p:nvSpPr>
          <p:cNvPr id="34" name="Freeform 17">
            <a:extLst>
              <a:ext uri="{FF2B5EF4-FFF2-40B4-BE49-F238E27FC236}">
                <a16:creationId xmlns:a16="http://schemas.microsoft.com/office/drawing/2014/main" id="{F6180EC5-8238-4A44-B7A4-012F84C43EC6}"/>
              </a:ext>
            </a:extLst>
          </p:cNvPr>
          <p:cNvSpPr/>
          <p:nvPr/>
        </p:nvSpPr>
        <p:spPr>
          <a:xfrm rot="10800000">
            <a:off x="0" y="0"/>
            <a:ext cx="8915400" cy="7732830"/>
          </a:xfrm>
          <a:custGeom>
            <a:avLst/>
            <a:gdLst/>
            <a:ahLst/>
            <a:cxnLst/>
            <a:rect l="l" t="t" r="r" b="b"/>
            <a:pathLst>
              <a:path w="14211914" h="9468688">
                <a:moveTo>
                  <a:pt x="0" y="0"/>
                </a:moveTo>
                <a:lnTo>
                  <a:pt x="14211914" y="0"/>
                </a:lnTo>
                <a:lnTo>
                  <a:pt x="14211914" y="9468687"/>
                </a:lnTo>
                <a:lnTo>
                  <a:pt x="0" y="9468687"/>
                </a:lnTo>
                <a:lnTo>
                  <a:pt x="0" y="0"/>
                </a:lnTo>
                <a:close/>
              </a:path>
            </a:pathLst>
          </a:custGeom>
          <a:blipFill>
            <a:blip r:embed="rId5"/>
            <a:stretch>
              <a:fillRect/>
            </a:stretch>
          </a:blipFill>
        </p:spPr>
        <p:txBody>
          <a:bodyPr/>
          <a:lstStyle/>
          <a:p>
            <a:endParaRPr lang="en-SG" dirty="0"/>
          </a:p>
        </p:txBody>
      </p:sp>
      <p:sp>
        <p:nvSpPr>
          <p:cNvPr id="7" name="Slide Number Placeholder 6">
            <a:extLst>
              <a:ext uri="{FF2B5EF4-FFF2-40B4-BE49-F238E27FC236}">
                <a16:creationId xmlns:a16="http://schemas.microsoft.com/office/drawing/2014/main" id="{4B96380F-CA5A-4505-A27C-095B58666D7A}"/>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
        <p:nvSpPr>
          <p:cNvPr id="6" name="TextBox 6"/>
          <p:cNvSpPr txBox="1"/>
          <p:nvPr/>
        </p:nvSpPr>
        <p:spPr>
          <a:xfrm>
            <a:off x="717797" y="460335"/>
            <a:ext cx="13694614" cy="2660651"/>
          </a:xfrm>
          <a:prstGeom prst="rect">
            <a:avLst/>
          </a:prstGeom>
        </p:spPr>
        <p:txBody>
          <a:bodyPr lIns="0" tIns="0" rIns="0" bIns="0" rtlCol="0" anchor="t">
            <a:spAutoFit/>
          </a:bodyPr>
          <a:lstStyle/>
          <a:p>
            <a:pPr algn="l">
              <a:lnSpc>
                <a:spcPts val="20000"/>
              </a:lnSpc>
            </a:pPr>
            <a:r>
              <a:rPr lang="en-US" sz="20000" b="1" spc="-1100" dirty="0">
                <a:solidFill>
                  <a:srgbClr val="011936"/>
                </a:solidFill>
                <a:latin typeface="Aileron Heavy"/>
                <a:ea typeface="Aileron Heavy"/>
                <a:cs typeface="Aileron Heavy"/>
                <a:sym typeface="Aileron Heavy"/>
              </a:rPr>
              <a:t>WE, THE</a:t>
            </a:r>
          </a:p>
        </p:txBody>
      </p:sp>
      <p:sp>
        <p:nvSpPr>
          <p:cNvPr id="4" name="TextBox 4"/>
          <p:cNvSpPr txBox="1"/>
          <p:nvPr/>
        </p:nvSpPr>
        <p:spPr>
          <a:xfrm>
            <a:off x="3720061" y="1994519"/>
            <a:ext cx="15830407" cy="3330574"/>
          </a:xfrm>
          <a:prstGeom prst="rect">
            <a:avLst/>
          </a:prstGeom>
        </p:spPr>
        <p:txBody>
          <a:bodyPr lIns="0" tIns="0" rIns="0" bIns="0" rtlCol="0" anchor="t">
            <a:spAutoFit/>
          </a:bodyPr>
          <a:lstStyle/>
          <a:p>
            <a:pPr marL="0" lvl="0" indent="0" algn="l">
              <a:lnSpc>
                <a:spcPts val="24999"/>
              </a:lnSpc>
              <a:spcBef>
                <a:spcPct val="0"/>
              </a:spcBef>
            </a:pPr>
            <a:r>
              <a:rPr lang="en-US" sz="24999" b="1" spc="-1374" dirty="0">
                <a:solidFill>
                  <a:srgbClr val="CA0013"/>
                </a:solidFill>
                <a:latin typeface="Aileron Heavy"/>
                <a:ea typeface="Aileron Heavy"/>
                <a:cs typeface="Aileron Heavy"/>
                <a:sym typeface="Aileron Heavy"/>
              </a:rPr>
              <a:t>CITIZENS</a:t>
            </a:r>
          </a:p>
        </p:txBody>
      </p:sp>
      <p:sp>
        <p:nvSpPr>
          <p:cNvPr id="9" name="TextBox 9"/>
          <p:cNvSpPr txBox="1"/>
          <p:nvPr/>
        </p:nvSpPr>
        <p:spPr>
          <a:xfrm>
            <a:off x="11635264" y="6538912"/>
            <a:ext cx="5410200" cy="2051844"/>
          </a:xfrm>
          <a:prstGeom prst="rect">
            <a:avLst/>
          </a:prstGeom>
        </p:spPr>
        <p:txBody>
          <a:bodyPr wrap="square" lIns="0" tIns="0" rIns="0" bIns="0" rtlCol="0" anchor="t">
            <a:spAutoFit/>
          </a:bodyPr>
          <a:lstStyle/>
          <a:p>
            <a:pPr marL="0" lvl="0" indent="0" algn="ctr">
              <a:lnSpc>
                <a:spcPts val="4000"/>
              </a:lnSpc>
            </a:pPr>
            <a:r>
              <a:rPr lang="en-US" sz="4000" b="1" dirty="0">
                <a:solidFill>
                  <a:srgbClr val="011936"/>
                </a:solidFill>
                <a:latin typeface="Work Sans Bold"/>
                <a:ea typeface="Work Sans Bold"/>
                <a:cs typeface="Work Sans Bold"/>
                <a:sym typeface="Work Sans Bold"/>
              </a:rPr>
              <a:t>WHAT DOES THE </a:t>
            </a:r>
            <a:r>
              <a:rPr lang="en-US" sz="4000" b="1" dirty="0">
                <a:solidFill>
                  <a:srgbClr val="CA0013"/>
                </a:solidFill>
                <a:latin typeface="Work Sans Bold"/>
                <a:ea typeface="Work Sans Bold"/>
                <a:cs typeface="Work Sans Bold"/>
                <a:sym typeface="Work Sans Bold"/>
              </a:rPr>
              <a:t>NATIONAL PLEDGE </a:t>
            </a:r>
            <a:r>
              <a:rPr lang="en-US" sz="4000" b="1" dirty="0">
                <a:solidFill>
                  <a:srgbClr val="011936"/>
                </a:solidFill>
                <a:latin typeface="Work Sans Bold"/>
                <a:ea typeface="Work Sans Bold"/>
                <a:cs typeface="Work Sans Bold"/>
                <a:sym typeface="Work Sans Bold"/>
              </a:rPr>
              <a:t>MEAN FOR US TODAY?</a:t>
            </a:r>
          </a:p>
        </p:txBody>
      </p:sp>
      <p:sp>
        <p:nvSpPr>
          <p:cNvPr id="11" name="TextBox 10">
            <a:extLst>
              <a:ext uri="{FF2B5EF4-FFF2-40B4-BE49-F238E27FC236}">
                <a16:creationId xmlns:a16="http://schemas.microsoft.com/office/drawing/2014/main" id="{29134A15-2420-4444-8B8C-A4BB4844256E}"/>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rgbClr val="011936"/>
                </a:solidFill>
              </a:rPr>
              <a:t>OFFICIAL (OPEN)</a:t>
            </a:r>
            <a:endParaRPr lang="en-US" dirty="0">
              <a:solidFill>
                <a:srgbClr val="011936"/>
              </a:solidFill>
            </a:endParaRPr>
          </a:p>
        </p:txBody>
      </p:sp>
      <p:sp>
        <p:nvSpPr>
          <p:cNvPr id="46" name="TextBox 11">
            <a:extLst>
              <a:ext uri="{FF2B5EF4-FFF2-40B4-BE49-F238E27FC236}">
                <a16:creationId xmlns:a16="http://schemas.microsoft.com/office/drawing/2014/main" id="{C09335FE-D687-4EBC-83FD-EF6523CAD880}"/>
              </a:ext>
            </a:extLst>
          </p:cNvPr>
          <p:cNvSpPr txBox="1"/>
          <p:nvPr/>
        </p:nvSpPr>
        <p:spPr>
          <a:xfrm>
            <a:off x="76200" y="9826665"/>
            <a:ext cx="6546788" cy="250932"/>
          </a:xfrm>
          <a:prstGeom prst="rect">
            <a:avLst/>
          </a:prstGeom>
        </p:spPr>
        <p:txBody>
          <a:bodyPr wrap="square" lIns="0" tIns="0" rIns="0" bIns="0" rtlCol="0" anchor="t">
            <a:spAutoFit/>
          </a:bodyPr>
          <a:lstStyle/>
          <a:p>
            <a:pPr algn="ctr">
              <a:lnSpc>
                <a:spcPts val="1919"/>
              </a:lnSpc>
              <a:spcBef>
                <a:spcPct val="0"/>
              </a:spcBef>
            </a:pPr>
            <a:r>
              <a:rPr lang="en-US" sz="1599" dirty="0">
                <a:solidFill>
                  <a:schemeClr val="bg1"/>
                </a:solidFill>
                <a:latin typeface="Work Sans"/>
                <a:ea typeface="Work Sans"/>
                <a:cs typeface="Work Sans"/>
                <a:sym typeface="Work Sans"/>
              </a:rPr>
              <a:t>Image: Ministry of Digital Development and Information (2013) </a:t>
            </a:r>
          </a:p>
        </p:txBody>
      </p:sp>
      <p:sp>
        <p:nvSpPr>
          <p:cNvPr id="2" name="Freeform 2"/>
          <p:cNvSpPr/>
          <p:nvPr/>
        </p:nvSpPr>
        <p:spPr>
          <a:xfrm>
            <a:off x="16479593" y="460335"/>
            <a:ext cx="1332157" cy="598505"/>
          </a:xfrm>
          <a:custGeom>
            <a:avLst/>
            <a:gdLst/>
            <a:ahLst/>
            <a:cxnLst/>
            <a:rect l="l" t="t" r="r" b="b"/>
            <a:pathLst>
              <a:path w="1332157" h="598505">
                <a:moveTo>
                  <a:pt x="0" y="0"/>
                </a:moveTo>
                <a:lnTo>
                  <a:pt x="1332157" y="0"/>
                </a:lnTo>
                <a:lnTo>
                  <a:pt x="1332157" y="598506"/>
                </a:lnTo>
                <a:lnTo>
                  <a:pt x="0" y="598506"/>
                </a:lnTo>
                <a:lnTo>
                  <a:pt x="0" y="0"/>
                </a:lnTo>
                <a:close/>
              </a:path>
            </a:pathLst>
          </a:custGeom>
          <a:blipFill>
            <a:blip r:embed="rId6"/>
            <a:stretch>
              <a:fillRect/>
            </a:stretch>
          </a:blipFill>
        </p:spPr>
        <p:txBody>
          <a:bodyPr/>
          <a:lstStyle/>
          <a:p>
            <a:endParaRPr lang="en-SG" dirty="0"/>
          </a:p>
        </p:txBody>
      </p:sp>
      <p:sp>
        <p:nvSpPr>
          <p:cNvPr id="10" name="TextBox 9">
            <a:extLst>
              <a:ext uri="{FF2B5EF4-FFF2-40B4-BE49-F238E27FC236}">
                <a16:creationId xmlns:a16="http://schemas.microsoft.com/office/drawing/2014/main" id="{3DA2AE10-2B3A-4116-8AA5-4616B2162A18}"/>
              </a:ext>
            </a:extLst>
          </p:cNvPr>
          <p:cNvSpPr txBox="1"/>
          <p:nvPr/>
        </p:nvSpPr>
        <p:spPr>
          <a:xfrm>
            <a:off x="7467600" y="0"/>
            <a:ext cx="3352800" cy="369332"/>
          </a:xfrm>
          <a:prstGeom prst="rect">
            <a:avLst/>
          </a:prstGeom>
          <a:noFill/>
        </p:spPr>
        <p:txBody>
          <a:bodyPr wrap="square" rtlCol="0">
            <a:spAutoFit/>
          </a:bodyPr>
          <a:lstStyle/>
          <a:p>
            <a:pPr algn="ctr"/>
            <a:r>
              <a:rPr lang="en-SG" dirty="0">
                <a:solidFill>
                  <a:srgbClr val="011936"/>
                </a:solidFill>
              </a:rPr>
              <a:t>OFFICIAL (OPEN)</a:t>
            </a:r>
            <a:endParaRPr lang="en-US" dirty="0">
              <a:solidFill>
                <a:srgbClr val="01193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2E6"/>
        </a:solidFill>
        <a:effectLst/>
      </p:bgPr>
    </p:bg>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6779B5D2-4D18-4C43-AA68-08BC754C4AAE}"/>
              </a:ext>
            </a:extLst>
          </p:cNvPr>
          <p:cNvSpPr txBox="1"/>
          <p:nvPr/>
        </p:nvSpPr>
        <p:spPr>
          <a:xfrm>
            <a:off x="517544" y="4381500"/>
            <a:ext cx="11461295" cy="4985980"/>
          </a:xfrm>
          <a:prstGeom prst="rect">
            <a:avLst/>
          </a:prstGeom>
        </p:spPr>
        <p:txBody>
          <a:bodyPr wrap="square" lIns="0" tIns="0" rIns="0" bIns="0" rtlCol="0" anchor="t">
            <a:spAutoFit/>
          </a:bodyPr>
          <a:lstStyle/>
          <a:p>
            <a:r>
              <a:rPr lang="en-US" sz="3600" dirty="0">
                <a:solidFill>
                  <a:srgbClr val="011936"/>
                </a:solidFill>
                <a:latin typeface="Work Sans"/>
                <a:ea typeface="Work Sans"/>
                <a:cs typeface="Work Sans"/>
                <a:sym typeface="Work Sans"/>
              </a:rPr>
              <a:t>WE, THE CITIZENS OF SINGAPORE,</a:t>
            </a:r>
          </a:p>
          <a:p>
            <a:r>
              <a:rPr lang="en-US" sz="3600" dirty="0">
                <a:solidFill>
                  <a:srgbClr val="011936"/>
                </a:solidFill>
                <a:latin typeface="Work Sans"/>
                <a:ea typeface="Work Sans"/>
                <a:cs typeface="Work Sans"/>
                <a:sym typeface="Work Sans"/>
              </a:rPr>
              <a:t>PLEDGE OURSELVES AS </a:t>
            </a:r>
            <a:r>
              <a:rPr lang="en-US" sz="3600" b="1" dirty="0">
                <a:solidFill>
                  <a:srgbClr val="CA0013"/>
                </a:solidFill>
                <a:latin typeface="Work Sans" panose="020B0604020202020204" charset="0"/>
                <a:ea typeface="Work Sans Bold"/>
                <a:cs typeface="Work Sans Bold"/>
                <a:sym typeface="Work Sans Bold"/>
              </a:rPr>
              <a:t>ONE UNITED PEOPLE,</a:t>
            </a:r>
          </a:p>
          <a:p>
            <a:r>
              <a:rPr lang="en-US" sz="3600" b="1" dirty="0">
                <a:solidFill>
                  <a:srgbClr val="CA0013"/>
                </a:solidFill>
                <a:latin typeface="Work Sans" panose="020B0604020202020204" charset="0"/>
                <a:ea typeface="Work Sans Bold"/>
                <a:cs typeface="Work Sans Bold"/>
                <a:sym typeface="Work Sans Bold"/>
              </a:rPr>
              <a:t>REGARDLESS OF RACE, LANGUAGE OR RELIGION,</a:t>
            </a:r>
          </a:p>
          <a:p>
            <a:r>
              <a:rPr lang="en-US" sz="3600" dirty="0">
                <a:solidFill>
                  <a:srgbClr val="011936"/>
                </a:solidFill>
                <a:latin typeface="Work Sans"/>
                <a:ea typeface="Work Sans"/>
                <a:cs typeface="Work Sans"/>
                <a:sym typeface="Work Sans"/>
              </a:rPr>
              <a:t>TO BUILD A </a:t>
            </a:r>
            <a:r>
              <a:rPr lang="en-US" sz="3600" b="1" dirty="0">
                <a:solidFill>
                  <a:srgbClr val="CA0013"/>
                </a:solidFill>
                <a:latin typeface="Work Sans"/>
                <a:ea typeface="Work Sans"/>
                <a:cs typeface="Work Sans"/>
                <a:sym typeface="Work Sans"/>
              </a:rPr>
              <a:t>DEMOCRATIC SOCIETY</a:t>
            </a:r>
            <a:endParaRPr lang="en-US" sz="3600" dirty="0">
              <a:solidFill>
                <a:srgbClr val="011936"/>
              </a:solidFill>
              <a:latin typeface="Work Sans"/>
              <a:ea typeface="Work Sans"/>
              <a:cs typeface="Work Sans"/>
              <a:sym typeface="Work Sans"/>
            </a:endParaRPr>
          </a:p>
          <a:p>
            <a:r>
              <a:rPr lang="en-US" sz="3600" dirty="0">
                <a:solidFill>
                  <a:srgbClr val="011936"/>
                </a:solidFill>
                <a:latin typeface="Work Sans"/>
                <a:ea typeface="Work Sans"/>
                <a:cs typeface="Work Sans"/>
                <a:sym typeface="Work Sans"/>
              </a:rPr>
              <a:t>BASED ON </a:t>
            </a:r>
            <a:r>
              <a:rPr lang="en-US" sz="3600" b="1" dirty="0">
                <a:solidFill>
                  <a:srgbClr val="CA0013"/>
                </a:solidFill>
                <a:latin typeface="Work Sans" panose="020B0604020202020204" charset="0"/>
                <a:ea typeface="Work Sans Bold"/>
                <a:cs typeface="Work Sans Bold"/>
                <a:sym typeface="Work Sans Bold"/>
              </a:rPr>
              <a:t>JUSTICE </a:t>
            </a:r>
            <a:r>
              <a:rPr lang="en-US" sz="3600" dirty="0">
                <a:solidFill>
                  <a:srgbClr val="011936"/>
                </a:solidFill>
                <a:latin typeface="Work Sans" panose="020B0604020202020204" charset="0"/>
                <a:ea typeface="Work Sans"/>
                <a:cs typeface="Work Sans"/>
                <a:sym typeface="Work Sans"/>
              </a:rPr>
              <a:t>AND</a:t>
            </a:r>
            <a:r>
              <a:rPr lang="en-US" sz="3600" dirty="0">
                <a:solidFill>
                  <a:srgbClr val="E3E2DE"/>
                </a:solidFill>
                <a:latin typeface="Work Sans" panose="020B0604020202020204" charset="0"/>
                <a:ea typeface="Work Sans"/>
                <a:cs typeface="Work Sans"/>
                <a:sym typeface="Work Sans"/>
              </a:rPr>
              <a:t> </a:t>
            </a:r>
            <a:r>
              <a:rPr lang="en-US" sz="3600" b="1" dirty="0">
                <a:solidFill>
                  <a:srgbClr val="CA0013"/>
                </a:solidFill>
                <a:latin typeface="Work Sans" panose="020B0604020202020204" charset="0"/>
                <a:ea typeface="Work Sans Bold"/>
                <a:cs typeface="Work Sans Bold"/>
                <a:sym typeface="Work Sans Bold"/>
              </a:rPr>
              <a:t>EQUALITY</a:t>
            </a:r>
            <a:endParaRPr lang="en-US" sz="3600" b="1" dirty="0">
              <a:solidFill>
                <a:srgbClr val="011936"/>
              </a:solidFill>
              <a:latin typeface="Work Sans" panose="020B0604020202020204" charset="0"/>
              <a:ea typeface="Work Sans Bold"/>
              <a:cs typeface="Work Sans Bold"/>
              <a:sym typeface="Work Sans Bold"/>
            </a:endParaRPr>
          </a:p>
          <a:p>
            <a:r>
              <a:rPr lang="en-US" sz="3600" dirty="0">
                <a:solidFill>
                  <a:srgbClr val="011936"/>
                </a:solidFill>
                <a:latin typeface="Work Sans"/>
                <a:ea typeface="Work Sans"/>
                <a:cs typeface="Work Sans"/>
                <a:sym typeface="Work Sans"/>
              </a:rPr>
              <a:t>SO AS TO ACHIEVE HAPPINESS, PROSPERITY</a:t>
            </a:r>
          </a:p>
          <a:p>
            <a:pPr marL="0" lvl="1" indent="0">
              <a:spcBef>
                <a:spcPct val="0"/>
              </a:spcBef>
            </a:pPr>
            <a:r>
              <a:rPr lang="en-US" sz="3600" dirty="0">
                <a:solidFill>
                  <a:srgbClr val="011936"/>
                </a:solidFill>
                <a:latin typeface="Work Sans"/>
                <a:ea typeface="Work Sans"/>
                <a:cs typeface="Work Sans"/>
                <a:sym typeface="Work Sans"/>
              </a:rPr>
              <a:t>AND PROGRESS FOR OUR NATION.</a:t>
            </a:r>
          </a:p>
          <a:p>
            <a:pPr marL="0" lvl="1" indent="0">
              <a:spcBef>
                <a:spcPct val="0"/>
              </a:spcBef>
            </a:pPr>
            <a:endParaRPr lang="en-US" sz="3600" dirty="0">
              <a:solidFill>
                <a:srgbClr val="011936"/>
              </a:solidFill>
              <a:latin typeface="Work Sans"/>
              <a:ea typeface="Work Sans"/>
              <a:cs typeface="Work Sans"/>
              <a:sym typeface="Work Sans"/>
            </a:endParaRPr>
          </a:p>
          <a:p>
            <a:pPr marL="0" lvl="1" indent="0">
              <a:spcBef>
                <a:spcPct val="0"/>
              </a:spcBef>
            </a:pPr>
            <a:endParaRPr lang="en-US" sz="3600" dirty="0">
              <a:solidFill>
                <a:srgbClr val="011936"/>
              </a:solidFill>
              <a:latin typeface="Work Sans"/>
              <a:ea typeface="Work Sans"/>
              <a:cs typeface="Work Sans"/>
              <a:sym typeface="Work Sans"/>
            </a:endParaRPr>
          </a:p>
        </p:txBody>
      </p:sp>
      <p:grpSp>
        <p:nvGrpSpPr>
          <p:cNvPr id="18" name="Group 3">
            <a:extLst>
              <a:ext uri="{FF2B5EF4-FFF2-40B4-BE49-F238E27FC236}">
                <a16:creationId xmlns:a16="http://schemas.microsoft.com/office/drawing/2014/main" id="{927FF71D-E830-4DAA-AB4A-C1ADF9BA8B71}"/>
              </a:ext>
            </a:extLst>
          </p:cNvPr>
          <p:cNvGrpSpPr/>
          <p:nvPr/>
        </p:nvGrpSpPr>
        <p:grpSpPr>
          <a:xfrm>
            <a:off x="12455259" y="4225538"/>
            <a:ext cx="4771191" cy="4261623"/>
            <a:chOff x="0" y="0"/>
            <a:chExt cx="18043892" cy="16116788"/>
          </a:xfrm>
        </p:grpSpPr>
        <p:sp>
          <p:nvSpPr>
            <p:cNvPr id="20" name="Freeform 4">
              <a:extLst>
                <a:ext uri="{FF2B5EF4-FFF2-40B4-BE49-F238E27FC236}">
                  <a16:creationId xmlns:a16="http://schemas.microsoft.com/office/drawing/2014/main" id="{BE6E5F8B-A1B0-47D5-82C1-97499D1D9A72}"/>
                </a:ext>
              </a:extLst>
            </p:cNvPr>
            <p:cNvSpPr/>
            <p:nvPr/>
          </p:nvSpPr>
          <p:spPr>
            <a:xfrm>
              <a:off x="0" y="0"/>
              <a:ext cx="18043892" cy="16116788"/>
            </a:xfrm>
            <a:custGeom>
              <a:avLst/>
              <a:gdLst/>
              <a:ahLst/>
              <a:cxnLst/>
              <a:rect l="l" t="t" r="r" b="b"/>
              <a:pathLst>
                <a:path w="18043892" h="16116788">
                  <a:moveTo>
                    <a:pt x="16548373" y="1773499"/>
                  </a:moveTo>
                  <a:lnTo>
                    <a:pt x="16288376" y="1773499"/>
                  </a:lnTo>
                  <a:lnTo>
                    <a:pt x="16288376" y="1591625"/>
                  </a:lnTo>
                  <a:cubicBezTo>
                    <a:pt x="16288376" y="1169500"/>
                    <a:pt x="16100637" y="764663"/>
                    <a:pt x="15766459" y="466175"/>
                  </a:cubicBezTo>
                  <a:cubicBezTo>
                    <a:pt x="15432280" y="167687"/>
                    <a:pt x="14979036" y="-1"/>
                    <a:pt x="14506437" y="0"/>
                  </a:cubicBezTo>
                  <a:lnTo>
                    <a:pt x="3537455" y="0"/>
                  </a:lnTo>
                  <a:cubicBezTo>
                    <a:pt x="3064855" y="0"/>
                    <a:pt x="2611612" y="167688"/>
                    <a:pt x="2277433" y="466176"/>
                  </a:cubicBezTo>
                  <a:cubicBezTo>
                    <a:pt x="1943255" y="764663"/>
                    <a:pt x="1755515" y="1169500"/>
                    <a:pt x="1755515" y="1591625"/>
                  </a:cubicBezTo>
                  <a:lnTo>
                    <a:pt x="1755515" y="1773499"/>
                  </a:lnTo>
                  <a:lnTo>
                    <a:pt x="1495520" y="1773499"/>
                  </a:lnTo>
                  <a:cubicBezTo>
                    <a:pt x="1098883" y="1773499"/>
                    <a:pt x="718491" y="1914234"/>
                    <a:pt x="438027" y="2164745"/>
                  </a:cubicBezTo>
                  <a:cubicBezTo>
                    <a:pt x="157563" y="2415256"/>
                    <a:pt x="0" y="2755022"/>
                    <a:pt x="0" y="3109297"/>
                  </a:cubicBezTo>
                  <a:lnTo>
                    <a:pt x="0" y="13007491"/>
                  </a:lnTo>
                  <a:cubicBezTo>
                    <a:pt x="0" y="13361766"/>
                    <a:pt x="157563" y="13701533"/>
                    <a:pt x="438027" y="13952043"/>
                  </a:cubicBezTo>
                  <a:cubicBezTo>
                    <a:pt x="718491" y="14202553"/>
                    <a:pt x="1098883" y="14343289"/>
                    <a:pt x="1495520" y="14343287"/>
                  </a:cubicBezTo>
                  <a:lnTo>
                    <a:pt x="1755515" y="14343287"/>
                  </a:lnTo>
                  <a:lnTo>
                    <a:pt x="1755515" y="14525163"/>
                  </a:lnTo>
                  <a:cubicBezTo>
                    <a:pt x="1755516" y="15404193"/>
                    <a:pt x="2553318" y="16116788"/>
                    <a:pt x="3537455" y="16116788"/>
                  </a:cubicBezTo>
                  <a:lnTo>
                    <a:pt x="14506437" y="16116788"/>
                  </a:lnTo>
                  <a:cubicBezTo>
                    <a:pt x="14979036" y="16116788"/>
                    <a:pt x="15432280" y="15949099"/>
                    <a:pt x="15766459" y="15650614"/>
                  </a:cubicBezTo>
                  <a:cubicBezTo>
                    <a:pt x="16100637" y="15352125"/>
                    <a:pt x="16288376" y="14947288"/>
                    <a:pt x="16288376" y="14525163"/>
                  </a:cubicBezTo>
                  <a:lnTo>
                    <a:pt x="16288376" y="14343287"/>
                  </a:lnTo>
                  <a:lnTo>
                    <a:pt x="16548373" y="14343287"/>
                  </a:lnTo>
                  <a:cubicBezTo>
                    <a:pt x="16945009" y="14343287"/>
                    <a:pt x="17325400" y="14202552"/>
                    <a:pt x="17605866" y="13952041"/>
                  </a:cubicBezTo>
                  <a:cubicBezTo>
                    <a:pt x="17886330" y="13701533"/>
                    <a:pt x="18043892" y="13361766"/>
                    <a:pt x="18043892" y="13007491"/>
                  </a:cubicBezTo>
                  <a:lnTo>
                    <a:pt x="18043892" y="3109297"/>
                  </a:lnTo>
                  <a:cubicBezTo>
                    <a:pt x="18043892" y="2755022"/>
                    <a:pt x="17886330" y="2415256"/>
                    <a:pt x="17605866" y="2164745"/>
                  </a:cubicBezTo>
                  <a:cubicBezTo>
                    <a:pt x="17325400" y="1914235"/>
                    <a:pt x="16945009" y="1773499"/>
                    <a:pt x="16548373" y="1773499"/>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SG" dirty="0"/>
            </a:p>
          </p:txBody>
        </p:sp>
      </p:grpSp>
      <p:sp>
        <p:nvSpPr>
          <p:cNvPr id="21" name="TextBox 11">
            <a:extLst>
              <a:ext uri="{FF2B5EF4-FFF2-40B4-BE49-F238E27FC236}">
                <a16:creationId xmlns:a16="http://schemas.microsoft.com/office/drawing/2014/main" id="{C7BB9086-13CC-4257-90B3-BC530DD834EA}"/>
              </a:ext>
            </a:extLst>
          </p:cNvPr>
          <p:cNvSpPr txBox="1"/>
          <p:nvPr/>
        </p:nvSpPr>
        <p:spPr>
          <a:xfrm>
            <a:off x="12039809" y="8577423"/>
            <a:ext cx="5617569" cy="243656"/>
          </a:xfrm>
          <a:prstGeom prst="rect">
            <a:avLst/>
          </a:prstGeom>
        </p:spPr>
        <p:txBody>
          <a:bodyPr lIns="0" tIns="0" rIns="0" bIns="0" rtlCol="0" anchor="t">
            <a:spAutoFit/>
          </a:bodyPr>
          <a:lstStyle/>
          <a:p>
            <a:pPr algn="ctr">
              <a:lnSpc>
                <a:spcPts val="1919"/>
              </a:lnSpc>
              <a:spcBef>
                <a:spcPct val="0"/>
              </a:spcBef>
            </a:pPr>
            <a:r>
              <a:rPr lang="en-US" sz="1599" dirty="0">
                <a:solidFill>
                  <a:srgbClr val="011936"/>
                </a:solidFill>
                <a:latin typeface="Work Sans"/>
                <a:ea typeface="Work Sans"/>
                <a:cs typeface="Work Sans"/>
                <a:sym typeface="Work Sans"/>
              </a:rPr>
              <a:t>Image: National Archives of Singapore (1966)</a:t>
            </a:r>
          </a:p>
        </p:txBody>
      </p:sp>
      <p:grpSp>
        <p:nvGrpSpPr>
          <p:cNvPr id="46" name="Group 45">
            <a:extLst>
              <a:ext uri="{FF2B5EF4-FFF2-40B4-BE49-F238E27FC236}">
                <a16:creationId xmlns:a16="http://schemas.microsoft.com/office/drawing/2014/main" id="{C0090B16-E97F-44B0-8F53-92CFB51EF04D}"/>
              </a:ext>
            </a:extLst>
          </p:cNvPr>
          <p:cNvGrpSpPr/>
          <p:nvPr/>
        </p:nvGrpSpPr>
        <p:grpSpPr>
          <a:xfrm>
            <a:off x="366323" y="257369"/>
            <a:ext cx="17235877" cy="2961698"/>
            <a:chOff x="213923" y="100231"/>
            <a:chExt cx="17235877" cy="2961698"/>
          </a:xfrm>
        </p:grpSpPr>
        <p:sp>
          <p:nvSpPr>
            <p:cNvPr id="13" name="TextBox 2">
              <a:extLst>
                <a:ext uri="{FF2B5EF4-FFF2-40B4-BE49-F238E27FC236}">
                  <a16:creationId xmlns:a16="http://schemas.microsoft.com/office/drawing/2014/main" id="{6767DD63-7055-4B6E-B29C-A51553D35A0E}"/>
                </a:ext>
              </a:extLst>
            </p:cNvPr>
            <p:cNvSpPr txBox="1"/>
            <p:nvPr/>
          </p:nvSpPr>
          <p:spPr>
            <a:xfrm>
              <a:off x="1870342" y="1569213"/>
              <a:ext cx="10432517" cy="1492716"/>
            </a:xfrm>
            <a:prstGeom prst="rect">
              <a:avLst/>
            </a:prstGeom>
          </p:spPr>
          <p:txBody>
            <a:bodyPr wrap="square" lIns="0" tIns="0" rIns="0" bIns="0" rtlCol="0" anchor="t">
              <a:spAutoFit/>
            </a:bodyPr>
            <a:lstStyle/>
            <a:p>
              <a:pPr algn="l">
                <a:lnSpc>
                  <a:spcPts val="9999"/>
                </a:lnSpc>
              </a:pPr>
              <a:r>
                <a:rPr lang="en-US" sz="18000" b="1" spc="-800" dirty="0">
                  <a:solidFill>
                    <a:srgbClr val="CA0013"/>
                  </a:solidFill>
                  <a:latin typeface="Aileron Heavy"/>
                  <a:ea typeface="Aileron Heavy"/>
                  <a:cs typeface="Aileron Heavy"/>
                  <a:sym typeface="Aileron Heavy"/>
                </a:rPr>
                <a:t>60 years</a:t>
              </a:r>
            </a:p>
          </p:txBody>
        </p:sp>
        <p:sp>
          <p:nvSpPr>
            <p:cNvPr id="42" name="TextBox 7">
              <a:extLst>
                <a:ext uri="{FF2B5EF4-FFF2-40B4-BE49-F238E27FC236}">
                  <a16:creationId xmlns:a16="http://schemas.microsoft.com/office/drawing/2014/main" id="{2E6C0BE8-47A1-4AFB-AEEB-76FC19024058}"/>
                </a:ext>
              </a:extLst>
            </p:cNvPr>
            <p:cNvSpPr txBox="1"/>
            <p:nvPr/>
          </p:nvSpPr>
          <p:spPr>
            <a:xfrm>
              <a:off x="213923" y="100231"/>
              <a:ext cx="13694614" cy="1282402"/>
            </a:xfrm>
            <a:prstGeom prst="rect">
              <a:avLst/>
            </a:prstGeom>
          </p:spPr>
          <p:txBody>
            <a:bodyPr lIns="0" tIns="0" rIns="0" bIns="0" rtlCol="0" anchor="t">
              <a:spAutoFit/>
            </a:bodyPr>
            <a:lstStyle/>
            <a:p>
              <a:pPr algn="l">
                <a:lnSpc>
                  <a:spcPts val="9999"/>
                </a:lnSpc>
              </a:pPr>
              <a:r>
                <a:rPr lang="en-US" sz="9000" b="1" spc="-600" dirty="0">
                  <a:solidFill>
                    <a:srgbClr val="011936"/>
                  </a:solidFill>
                  <a:latin typeface="Aileron Heavy"/>
                  <a:ea typeface="Aileron Heavy"/>
                  <a:cs typeface="Aileron Heavy"/>
                  <a:sym typeface="Aileron Heavy"/>
                </a:rPr>
                <a:t>2026 marks </a:t>
              </a:r>
            </a:p>
          </p:txBody>
        </p:sp>
        <p:sp>
          <p:nvSpPr>
            <p:cNvPr id="43" name="TextBox 10">
              <a:extLst>
                <a:ext uri="{FF2B5EF4-FFF2-40B4-BE49-F238E27FC236}">
                  <a16:creationId xmlns:a16="http://schemas.microsoft.com/office/drawing/2014/main" id="{92DF1C1E-1F05-4508-98AE-487F73A40918}"/>
                </a:ext>
              </a:extLst>
            </p:cNvPr>
            <p:cNvSpPr txBox="1"/>
            <p:nvPr/>
          </p:nvSpPr>
          <p:spPr>
            <a:xfrm>
              <a:off x="10896600" y="1470278"/>
              <a:ext cx="6553200" cy="1282402"/>
            </a:xfrm>
            <a:prstGeom prst="rect">
              <a:avLst/>
            </a:prstGeom>
          </p:spPr>
          <p:txBody>
            <a:bodyPr wrap="square" lIns="0" tIns="0" rIns="0" bIns="0" rtlCol="0" anchor="t">
              <a:spAutoFit/>
            </a:bodyPr>
            <a:lstStyle/>
            <a:p>
              <a:pPr algn="l">
                <a:lnSpc>
                  <a:spcPts val="9999"/>
                </a:lnSpc>
              </a:pPr>
              <a:r>
                <a:rPr lang="en-US" sz="9000" b="1" spc="-600" dirty="0">
                  <a:solidFill>
                    <a:srgbClr val="011936"/>
                  </a:solidFill>
                  <a:latin typeface="Aileron Heavy"/>
                  <a:ea typeface="Aileron Heavy"/>
                  <a:cs typeface="Aileron Heavy"/>
                  <a:sym typeface="Aileron Heavy"/>
                </a:rPr>
                <a:t>of the Pledge</a:t>
              </a:r>
            </a:p>
          </p:txBody>
        </p:sp>
      </p:grpSp>
      <p:sp>
        <p:nvSpPr>
          <p:cNvPr id="25" name="TextBox 24">
            <a:extLst>
              <a:ext uri="{FF2B5EF4-FFF2-40B4-BE49-F238E27FC236}">
                <a16:creationId xmlns:a16="http://schemas.microsoft.com/office/drawing/2014/main" id="{80BC3157-8E92-4623-B353-8FCD8D7BA5C8}"/>
              </a:ext>
            </a:extLst>
          </p:cNvPr>
          <p:cNvSpPr txBox="1"/>
          <p:nvPr/>
        </p:nvSpPr>
        <p:spPr>
          <a:xfrm>
            <a:off x="7467600" y="0"/>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26" name="TextBox 25">
            <a:extLst>
              <a:ext uri="{FF2B5EF4-FFF2-40B4-BE49-F238E27FC236}">
                <a16:creationId xmlns:a16="http://schemas.microsoft.com/office/drawing/2014/main" id="{2508FB03-E6B8-4336-9067-93AA9EF336CB}"/>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27" name="Slide Number Placeholder 8">
            <a:extLst>
              <a:ext uri="{FF2B5EF4-FFF2-40B4-BE49-F238E27FC236}">
                <a16:creationId xmlns:a16="http://schemas.microsoft.com/office/drawing/2014/main" id="{7364B70C-8AAC-454B-9952-354949187B81}"/>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2</a:t>
            </a:fld>
            <a:endParaRPr lang="en-US" sz="1600" dirty="0">
              <a:latin typeface="Work Sans" panose="020B0604020202020204" charset="0"/>
            </a:endParaRPr>
          </a:p>
        </p:txBody>
      </p:sp>
    </p:spTree>
    <p:extLst>
      <p:ext uri="{BB962C8B-B14F-4D97-AF65-F5344CB8AC3E}">
        <p14:creationId xmlns:p14="http://schemas.microsoft.com/office/powerpoint/2010/main" val="235129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2E6"/>
        </a:solidFill>
        <a:effectLst/>
      </p:bgPr>
    </p:bg>
    <p:spTree>
      <p:nvGrpSpPr>
        <p:cNvPr id="1" name=""/>
        <p:cNvGrpSpPr/>
        <p:nvPr/>
      </p:nvGrpSpPr>
      <p:grpSpPr>
        <a:xfrm>
          <a:off x="0" y="0"/>
          <a:ext cx="0" cy="0"/>
          <a:chOff x="0" y="0"/>
          <a:chExt cx="0" cy="0"/>
        </a:xfrm>
      </p:grpSpPr>
      <p:sp>
        <p:nvSpPr>
          <p:cNvPr id="43" name="Freeform 3">
            <a:extLst>
              <a:ext uri="{FF2B5EF4-FFF2-40B4-BE49-F238E27FC236}">
                <a16:creationId xmlns:a16="http://schemas.microsoft.com/office/drawing/2014/main" id="{B013041D-3645-4CED-9438-629EA9A0EA05}"/>
              </a:ext>
            </a:extLst>
          </p:cNvPr>
          <p:cNvSpPr/>
          <p:nvPr/>
        </p:nvSpPr>
        <p:spPr>
          <a:xfrm>
            <a:off x="8840370" y="571500"/>
            <a:ext cx="9447629" cy="9715500"/>
          </a:xfrm>
          <a:custGeom>
            <a:avLst/>
            <a:gdLst/>
            <a:ahLst/>
            <a:cxnLst/>
            <a:rect l="l" t="t" r="r" b="b"/>
            <a:pathLst>
              <a:path w="11555690" h="9612368">
                <a:moveTo>
                  <a:pt x="0" y="0"/>
                </a:moveTo>
                <a:lnTo>
                  <a:pt x="11555690" y="0"/>
                </a:lnTo>
                <a:lnTo>
                  <a:pt x="11555690" y="9612368"/>
                </a:lnTo>
                <a:lnTo>
                  <a:pt x="0" y="9612368"/>
                </a:lnTo>
                <a:lnTo>
                  <a:pt x="0" y="0"/>
                </a:lnTo>
                <a:close/>
              </a:path>
            </a:pathLst>
          </a:custGeom>
          <a:blipFill>
            <a:blip r:embed="rId3" cstate="email">
              <a:extLst>
                <a:ext uri="{28A0092B-C50C-407E-A947-70E740481C1C}">
                  <a14:useLocalDpi xmlns:a14="http://schemas.microsoft.com/office/drawing/2010/main"/>
                </a:ext>
              </a:extLst>
            </a:blip>
            <a:stretch>
              <a:fillRect l="-9407" r="-3465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Freeform 17">
            <a:extLst>
              <a:ext uri="{FF2B5EF4-FFF2-40B4-BE49-F238E27FC236}">
                <a16:creationId xmlns:a16="http://schemas.microsoft.com/office/drawing/2014/main" id="{3F87F47D-C564-4015-B1D9-4661A52AC07C}"/>
              </a:ext>
            </a:extLst>
          </p:cNvPr>
          <p:cNvSpPr/>
          <p:nvPr/>
        </p:nvSpPr>
        <p:spPr>
          <a:xfrm>
            <a:off x="0" y="38100"/>
            <a:ext cx="18432294" cy="10287000"/>
          </a:xfrm>
          <a:custGeom>
            <a:avLst/>
            <a:gdLst/>
            <a:ahLst/>
            <a:cxnLst/>
            <a:rect l="l" t="t" r="r" b="b"/>
            <a:pathLst>
              <a:path w="18307225" h="12197189">
                <a:moveTo>
                  <a:pt x="0" y="0"/>
                </a:moveTo>
                <a:lnTo>
                  <a:pt x="18307225" y="0"/>
                </a:lnTo>
                <a:lnTo>
                  <a:pt x="18307225" y="12197189"/>
                </a:lnTo>
                <a:lnTo>
                  <a:pt x="0" y="1219718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 name="Freeform 9">
            <a:extLst>
              <a:ext uri="{FF2B5EF4-FFF2-40B4-BE49-F238E27FC236}">
                <a16:creationId xmlns:a16="http://schemas.microsoft.com/office/drawing/2014/main" id="{49876DC8-6F17-4238-9B04-70BD0544FDAA}"/>
              </a:ext>
            </a:extLst>
          </p:cNvPr>
          <p:cNvSpPr/>
          <p:nvPr/>
        </p:nvSpPr>
        <p:spPr>
          <a:xfrm>
            <a:off x="7646067" y="5005572"/>
            <a:ext cx="11249534" cy="5367590"/>
          </a:xfrm>
          <a:custGeom>
            <a:avLst/>
            <a:gdLst/>
            <a:ahLst/>
            <a:cxnLst/>
            <a:rect l="l" t="t" r="r" b="b"/>
            <a:pathLst>
              <a:path w="15548651" h="11124149">
                <a:moveTo>
                  <a:pt x="15548651" y="11124149"/>
                </a:moveTo>
                <a:lnTo>
                  <a:pt x="0" y="11124149"/>
                </a:lnTo>
                <a:lnTo>
                  <a:pt x="0" y="0"/>
                </a:lnTo>
                <a:lnTo>
                  <a:pt x="15548651" y="0"/>
                </a:lnTo>
                <a:lnTo>
                  <a:pt x="15548651" y="11124149"/>
                </a:lnTo>
                <a:close/>
              </a:path>
            </a:pathLst>
          </a:custGeom>
          <a:blipFill>
            <a:blip r:embed="rId5"/>
            <a:stretch>
              <a:fillRect l="-7390" t="-28693" r="-2496" b="-3388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3" name="Freeform 9">
            <a:extLst>
              <a:ext uri="{FF2B5EF4-FFF2-40B4-BE49-F238E27FC236}">
                <a16:creationId xmlns:a16="http://schemas.microsoft.com/office/drawing/2014/main" id="{5CAB66F7-EA37-4B09-AD26-54E134C52B7F}"/>
              </a:ext>
            </a:extLst>
          </p:cNvPr>
          <p:cNvSpPr/>
          <p:nvPr/>
        </p:nvSpPr>
        <p:spPr>
          <a:xfrm>
            <a:off x="7798467" y="5157972"/>
            <a:ext cx="11249534" cy="5367590"/>
          </a:xfrm>
          <a:custGeom>
            <a:avLst/>
            <a:gdLst/>
            <a:ahLst/>
            <a:cxnLst/>
            <a:rect l="l" t="t" r="r" b="b"/>
            <a:pathLst>
              <a:path w="15548651" h="11124149">
                <a:moveTo>
                  <a:pt x="15548651" y="11124149"/>
                </a:moveTo>
                <a:lnTo>
                  <a:pt x="0" y="11124149"/>
                </a:lnTo>
                <a:lnTo>
                  <a:pt x="0" y="0"/>
                </a:lnTo>
                <a:lnTo>
                  <a:pt x="15548651" y="0"/>
                </a:lnTo>
                <a:lnTo>
                  <a:pt x="15548651" y="11124149"/>
                </a:lnTo>
                <a:close/>
              </a:path>
            </a:pathLst>
          </a:custGeom>
          <a:blipFill>
            <a:blip r:embed="rId5"/>
            <a:stretch>
              <a:fillRect l="-7390" t="-28693" r="-2496" b="-3388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 name="Freeform 9">
            <a:extLst>
              <a:ext uri="{FF2B5EF4-FFF2-40B4-BE49-F238E27FC236}">
                <a16:creationId xmlns:a16="http://schemas.microsoft.com/office/drawing/2014/main" id="{5823A4C7-F2B2-401A-8A6F-FDC0E766F57A}"/>
              </a:ext>
            </a:extLst>
          </p:cNvPr>
          <p:cNvSpPr/>
          <p:nvPr/>
        </p:nvSpPr>
        <p:spPr>
          <a:xfrm>
            <a:off x="7950867" y="5310372"/>
            <a:ext cx="11249534" cy="5367590"/>
          </a:xfrm>
          <a:custGeom>
            <a:avLst/>
            <a:gdLst/>
            <a:ahLst/>
            <a:cxnLst/>
            <a:rect l="l" t="t" r="r" b="b"/>
            <a:pathLst>
              <a:path w="15548651" h="11124149">
                <a:moveTo>
                  <a:pt x="15548651" y="11124149"/>
                </a:moveTo>
                <a:lnTo>
                  <a:pt x="0" y="11124149"/>
                </a:lnTo>
                <a:lnTo>
                  <a:pt x="0" y="0"/>
                </a:lnTo>
                <a:lnTo>
                  <a:pt x="15548651" y="0"/>
                </a:lnTo>
                <a:lnTo>
                  <a:pt x="15548651" y="11124149"/>
                </a:lnTo>
                <a:close/>
              </a:path>
            </a:pathLst>
          </a:custGeom>
          <a:blipFill>
            <a:blip r:embed="rId5"/>
            <a:stretch>
              <a:fillRect l="-7390" t="-28693" r="-2496" b="-3388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7" name="TextBox 19">
            <a:extLst>
              <a:ext uri="{FF2B5EF4-FFF2-40B4-BE49-F238E27FC236}">
                <a16:creationId xmlns:a16="http://schemas.microsoft.com/office/drawing/2014/main" id="{6371ADC0-E9F3-411E-9A8D-64BFDCBA078E}"/>
              </a:ext>
            </a:extLst>
          </p:cNvPr>
          <p:cNvSpPr txBox="1"/>
          <p:nvPr/>
        </p:nvSpPr>
        <p:spPr>
          <a:xfrm>
            <a:off x="10450328" y="9687993"/>
            <a:ext cx="6793880" cy="243656"/>
          </a:xfrm>
          <a:prstGeom prst="rect">
            <a:avLst/>
          </a:prstGeom>
        </p:spPr>
        <p:txBody>
          <a:bodyPr lIns="0" tIns="0" rIns="0" bIns="0" rtlCol="0" anchor="t">
            <a:spAutoFit/>
          </a:bodyPr>
          <a:lstStyle/>
          <a:p>
            <a:pPr marL="0" marR="0" lvl="0" indent="0" algn="r" defTabSz="914400" rtl="0" eaLnBrk="1" fontAlgn="auto" latinLnBrk="0" hangingPunct="1">
              <a:lnSpc>
                <a:spcPts val="1919"/>
              </a:lnSpc>
              <a:spcBef>
                <a:spcPts val="0"/>
              </a:spcBef>
              <a:spcAft>
                <a:spcPts val="0"/>
              </a:spcAft>
              <a:buClrTx/>
              <a:buSzTx/>
              <a:buFontTx/>
              <a:buNone/>
              <a:tabLst/>
              <a:defRPr/>
            </a:pPr>
            <a:r>
              <a:rPr kumimoji="0" lang="en-US" sz="1599" b="0" i="0" u="none" strike="noStrike" kern="1200" cap="none" spc="0" normalizeH="0" baseline="0" noProof="0" dirty="0">
                <a:ln>
                  <a:noFill/>
                </a:ln>
                <a:solidFill>
                  <a:srgbClr val="011936"/>
                </a:solidFill>
                <a:effectLst/>
                <a:uLnTx/>
                <a:uFillTx/>
                <a:latin typeface="Work Sans"/>
                <a:ea typeface="Work Sans"/>
                <a:cs typeface="Work Sans"/>
                <a:sym typeface="Work Sans"/>
              </a:rPr>
              <a:t>Image: ISEAS Library, ISEAS-Yusof Ishak Institute, Singapore</a:t>
            </a:r>
          </a:p>
        </p:txBody>
      </p:sp>
      <p:sp>
        <p:nvSpPr>
          <p:cNvPr id="2" name="TextBox 2"/>
          <p:cNvSpPr txBox="1"/>
          <p:nvPr/>
        </p:nvSpPr>
        <p:spPr>
          <a:xfrm>
            <a:off x="327696" y="276225"/>
            <a:ext cx="10663994" cy="1923604"/>
          </a:xfrm>
          <a:prstGeom prst="rect">
            <a:avLst/>
          </a:prstGeom>
        </p:spPr>
        <p:txBody>
          <a:bodyPr lIns="0" tIns="0" rIns="0" bIns="0" rtlCol="0" anchor="t">
            <a:spAutoFit/>
          </a:bodyPr>
          <a:lstStyle/>
          <a:p>
            <a:pPr marL="0" marR="0" lvl="0" indent="0" algn="l" defTabSz="914400" rtl="0" eaLnBrk="1" fontAlgn="auto" latinLnBrk="0" hangingPunct="1">
              <a:lnSpc>
                <a:spcPts val="15000"/>
              </a:lnSpc>
              <a:spcBef>
                <a:spcPts val="0"/>
              </a:spcBef>
              <a:spcAft>
                <a:spcPts val="0"/>
              </a:spcAft>
              <a:buClrTx/>
              <a:buSzTx/>
              <a:buFontTx/>
              <a:buNone/>
              <a:tabLst/>
              <a:defRPr/>
            </a:pPr>
            <a:r>
              <a:rPr kumimoji="0" lang="en-US" sz="15000" b="1" i="0" u="none" strike="noStrike" kern="1200" cap="none" spc="-800" normalizeH="0" baseline="0" noProof="0" dirty="0">
                <a:ln>
                  <a:noFill/>
                </a:ln>
                <a:solidFill>
                  <a:srgbClr val="011936"/>
                </a:solidFill>
                <a:effectLst/>
                <a:uLnTx/>
                <a:uFillTx/>
                <a:latin typeface="Aileron Heavy"/>
                <a:ea typeface="Aileron Heavy"/>
                <a:cs typeface="Aileron Heavy"/>
                <a:sym typeface="Aileron Heavy"/>
              </a:rPr>
              <a:t>Origins</a:t>
            </a:r>
          </a:p>
        </p:txBody>
      </p:sp>
      <p:grpSp>
        <p:nvGrpSpPr>
          <p:cNvPr id="13" name="Group 12">
            <a:extLst>
              <a:ext uri="{FF2B5EF4-FFF2-40B4-BE49-F238E27FC236}">
                <a16:creationId xmlns:a16="http://schemas.microsoft.com/office/drawing/2014/main" id="{7EF67ADF-B57A-9CD4-1E90-C13361B93AF2}"/>
              </a:ext>
            </a:extLst>
          </p:cNvPr>
          <p:cNvGrpSpPr/>
          <p:nvPr/>
        </p:nvGrpSpPr>
        <p:grpSpPr>
          <a:xfrm>
            <a:off x="155642" y="8919077"/>
            <a:ext cx="8411478" cy="738664"/>
            <a:chOff x="155642" y="8919077"/>
            <a:chExt cx="8411478" cy="738664"/>
          </a:xfrm>
        </p:grpSpPr>
        <p:sp>
          <p:nvSpPr>
            <p:cNvPr id="17" name="TextBox 9">
              <a:extLst>
                <a:ext uri="{FF2B5EF4-FFF2-40B4-BE49-F238E27FC236}">
                  <a16:creationId xmlns:a16="http://schemas.microsoft.com/office/drawing/2014/main" id="{3057F73F-B7C8-4759-86CB-370B1DC95931}"/>
                </a:ext>
              </a:extLst>
            </p:cNvPr>
            <p:cNvSpPr txBox="1"/>
            <p:nvPr/>
          </p:nvSpPr>
          <p:spPr>
            <a:xfrm>
              <a:off x="155642" y="8919077"/>
              <a:ext cx="2708280" cy="430887"/>
            </a:xfrm>
            <a:prstGeom prst="rect">
              <a:avLst/>
            </a:prstGeom>
          </p:spPr>
          <p:txBody>
            <a:bodyPr wrap="square" lIns="0" tIns="0" rIns="0" bIns="0" rtlCol="0" anchor="t">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936"/>
                  </a:solidFill>
                  <a:effectLst/>
                  <a:uLnTx/>
                  <a:uFillTx/>
                  <a:latin typeface="Work Sans Bold"/>
                  <a:ea typeface="Work Sans Bold"/>
                  <a:cs typeface="Work Sans Bold"/>
                  <a:sym typeface="Work Sans Bold"/>
                </a:rPr>
                <a:t>24 Aug 1966</a:t>
              </a:r>
            </a:p>
          </p:txBody>
        </p:sp>
        <p:sp>
          <p:nvSpPr>
            <p:cNvPr id="18" name="TextBox 10">
              <a:extLst>
                <a:ext uri="{FF2B5EF4-FFF2-40B4-BE49-F238E27FC236}">
                  <a16:creationId xmlns:a16="http://schemas.microsoft.com/office/drawing/2014/main" id="{ED98AA9C-B457-49A8-9824-856EB2D6AC57}"/>
                </a:ext>
              </a:extLst>
            </p:cNvPr>
            <p:cNvSpPr txBox="1"/>
            <p:nvPr/>
          </p:nvSpPr>
          <p:spPr>
            <a:xfrm>
              <a:off x="3198193" y="8919077"/>
              <a:ext cx="5368927" cy="738664"/>
            </a:xfrm>
            <a:prstGeom prst="rect">
              <a:avLst/>
            </a:prstGeom>
          </p:spPr>
          <p:txBody>
            <a:bodyPr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SG" sz="2400" b="1" i="0" u="none" strike="noStrike" kern="1200" cap="none" spc="0" normalizeH="0" baseline="0" noProof="0" dirty="0">
                  <a:ln>
                    <a:noFill/>
                  </a:ln>
                  <a:solidFill>
                    <a:srgbClr val="CA0013"/>
                  </a:solidFill>
                  <a:effectLst/>
                  <a:uLnTx/>
                  <a:uFillTx/>
                  <a:latin typeface="Work Sans Bold" panose="020B0604020202020204" charset="0"/>
                  <a:ea typeface="Work Sans"/>
                  <a:cs typeface="Work Sans"/>
                  <a:sym typeface="Work Sans"/>
                </a:rPr>
                <a:t>First recitation of the Pledge by 500,000 students</a:t>
              </a:r>
              <a:endParaRPr kumimoji="0" lang="en-US" sz="2400" b="1" i="0" u="none" strike="noStrike" kern="1200" cap="none" spc="0" normalizeH="0" baseline="0" noProof="0" dirty="0">
                <a:ln>
                  <a:noFill/>
                </a:ln>
                <a:solidFill>
                  <a:srgbClr val="CA0013"/>
                </a:solidFill>
                <a:effectLst/>
                <a:uLnTx/>
                <a:uFillTx/>
                <a:latin typeface="Work Sans Bold" panose="020B0604020202020204" charset="0"/>
                <a:ea typeface="Work Sans"/>
                <a:cs typeface="Work Sans"/>
                <a:sym typeface="Work Sans"/>
              </a:endParaRPr>
            </a:p>
          </p:txBody>
        </p:sp>
      </p:grpSp>
      <p:grpSp>
        <p:nvGrpSpPr>
          <p:cNvPr id="16" name="Group 15">
            <a:extLst>
              <a:ext uri="{FF2B5EF4-FFF2-40B4-BE49-F238E27FC236}">
                <a16:creationId xmlns:a16="http://schemas.microsoft.com/office/drawing/2014/main" id="{97E6C380-AF72-203D-E439-5825B667D7E4}"/>
              </a:ext>
            </a:extLst>
          </p:cNvPr>
          <p:cNvGrpSpPr/>
          <p:nvPr/>
        </p:nvGrpSpPr>
        <p:grpSpPr>
          <a:xfrm>
            <a:off x="155642" y="3450903"/>
            <a:ext cx="8852171" cy="738664"/>
            <a:chOff x="155642" y="4361672"/>
            <a:chExt cx="8852171" cy="738664"/>
          </a:xfrm>
        </p:grpSpPr>
        <p:sp>
          <p:nvSpPr>
            <p:cNvPr id="8" name="TextBox 8"/>
            <p:cNvSpPr txBox="1"/>
            <p:nvPr/>
          </p:nvSpPr>
          <p:spPr>
            <a:xfrm>
              <a:off x="3198193" y="4361672"/>
              <a:ext cx="5809620"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11936"/>
                  </a:solidFill>
                  <a:effectLst/>
                  <a:uLnTx/>
                  <a:uFillTx/>
                  <a:latin typeface="Work Sans"/>
                  <a:ea typeface="Work Sans"/>
                  <a:cs typeface="Work Sans"/>
                  <a:sym typeface="Work Sans"/>
                </a:rPr>
                <a:t>Singapore gained independence after separation from Malaysia</a:t>
              </a:r>
            </a:p>
          </p:txBody>
        </p:sp>
        <p:sp>
          <p:nvSpPr>
            <p:cNvPr id="20" name="TextBox 9">
              <a:extLst>
                <a:ext uri="{FF2B5EF4-FFF2-40B4-BE49-F238E27FC236}">
                  <a16:creationId xmlns:a16="http://schemas.microsoft.com/office/drawing/2014/main" id="{A99FB739-1292-489C-9B23-EB80A8BC2072}"/>
                </a:ext>
              </a:extLst>
            </p:cNvPr>
            <p:cNvSpPr txBox="1"/>
            <p:nvPr/>
          </p:nvSpPr>
          <p:spPr>
            <a:xfrm>
              <a:off x="155642" y="4361672"/>
              <a:ext cx="2708280" cy="430887"/>
            </a:xfrm>
            <a:prstGeom prst="rect">
              <a:avLst/>
            </a:prstGeom>
          </p:spPr>
          <p:txBody>
            <a:bodyPr wrap="square" lIns="0" tIns="0" rIns="0" bIns="0" rtlCol="0" anchor="t">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936"/>
                  </a:solidFill>
                  <a:effectLst/>
                  <a:uLnTx/>
                  <a:uFillTx/>
                  <a:latin typeface="Work Sans Bold"/>
                  <a:ea typeface="Work Sans Bold"/>
                  <a:cs typeface="Work Sans Bold"/>
                  <a:sym typeface="Work Sans Bold"/>
                </a:rPr>
                <a:t>9 Aug 1965</a:t>
              </a:r>
            </a:p>
          </p:txBody>
        </p:sp>
      </p:grpSp>
      <p:grpSp>
        <p:nvGrpSpPr>
          <p:cNvPr id="24" name="Group 23">
            <a:extLst>
              <a:ext uri="{FF2B5EF4-FFF2-40B4-BE49-F238E27FC236}">
                <a16:creationId xmlns:a16="http://schemas.microsoft.com/office/drawing/2014/main" id="{877BCEED-8864-5CA5-2CC6-870EC332884E}"/>
              </a:ext>
            </a:extLst>
          </p:cNvPr>
          <p:cNvGrpSpPr/>
          <p:nvPr/>
        </p:nvGrpSpPr>
        <p:grpSpPr>
          <a:xfrm>
            <a:off x="-453958" y="2453191"/>
            <a:ext cx="9253704" cy="738664"/>
            <a:chOff x="-453958" y="2453191"/>
            <a:chExt cx="9253704" cy="738664"/>
          </a:xfrm>
        </p:grpSpPr>
        <p:sp>
          <p:nvSpPr>
            <p:cNvPr id="6" name="TextBox 6"/>
            <p:cNvSpPr txBox="1"/>
            <p:nvPr/>
          </p:nvSpPr>
          <p:spPr>
            <a:xfrm>
              <a:off x="3198193" y="2453191"/>
              <a:ext cx="5601553" cy="738664"/>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A0013"/>
                  </a:solidFill>
                  <a:effectLst/>
                  <a:uLnTx/>
                  <a:uFillTx/>
                  <a:latin typeface="Work Sans Bold"/>
                  <a:ea typeface="Work Sans Bold"/>
                  <a:cs typeface="Work Sans Bold"/>
                  <a:sym typeface="Work Sans Bold"/>
                </a:rPr>
                <a:t>Communal tensions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A0013"/>
                  </a:solidFill>
                  <a:effectLst/>
                  <a:uLnTx/>
                  <a:uFillTx/>
                  <a:latin typeface="Work Sans Bold"/>
                  <a:ea typeface="Work Sans Bold"/>
                  <a:cs typeface="Work Sans Bold"/>
                  <a:sym typeface="Work Sans Bold"/>
                </a:rPr>
                <a:t>series of racial riots</a:t>
              </a:r>
              <a:endParaRPr kumimoji="0" lang="en-US" sz="2400" b="0" i="0" u="none" strike="noStrike" kern="1200" cap="none" spc="0" normalizeH="0" baseline="0" noProof="0" dirty="0">
                <a:ln>
                  <a:noFill/>
                </a:ln>
                <a:solidFill>
                  <a:srgbClr val="CA0013"/>
                </a:solidFill>
                <a:effectLst/>
                <a:uLnTx/>
                <a:uFillTx/>
                <a:latin typeface="Work Sans"/>
                <a:ea typeface="Work Sans"/>
                <a:cs typeface="Work Sans"/>
                <a:sym typeface="Work Sans"/>
              </a:endParaRPr>
            </a:p>
          </p:txBody>
        </p:sp>
        <p:sp>
          <p:nvSpPr>
            <p:cNvPr id="23" name="TextBox 9">
              <a:extLst>
                <a:ext uri="{FF2B5EF4-FFF2-40B4-BE49-F238E27FC236}">
                  <a16:creationId xmlns:a16="http://schemas.microsoft.com/office/drawing/2014/main" id="{F5C01CB5-B636-4754-BA52-09C054817DA0}"/>
                </a:ext>
              </a:extLst>
            </p:cNvPr>
            <p:cNvSpPr txBox="1"/>
            <p:nvPr/>
          </p:nvSpPr>
          <p:spPr>
            <a:xfrm>
              <a:off x="-453958" y="2453191"/>
              <a:ext cx="3317880" cy="430887"/>
            </a:xfrm>
            <a:prstGeom prst="rect">
              <a:avLst/>
            </a:prstGeom>
          </p:spPr>
          <p:txBody>
            <a:bodyPr wrap="square" lIns="0" tIns="0" rIns="0" bIns="0" rtlCol="0" anchor="t">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SG" sz="2800" b="1" i="0" u="none" strike="noStrike" kern="1200" cap="none" spc="0" normalizeH="0" baseline="0" noProof="0" dirty="0">
                  <a:ln>
                    <a:noFill/>
                  </a:ln>
                  <a:solidFill>
                    <a:srgbClr val="011936"/>
                  </a:solidFill>
                  <a:effectLst/>
                  <a:uLnTx/>
                  <a:uFillTx/>
                  <a:latin typeface="Work Sans Bold"/>
                  <a:ea typeface="Work Sans Bold"/>
                  <a:cs typeface="Work Sans Bold"/>
                  <a:sym typeface="Work Sans Bold"/>
                </a:rPr>
                <a:t>1950s &amp; 1960s</a:t>
              </a:r>
            </a:p>
          </p:txBody>
        </p:sp>
      </p:grpSp>
      <p:grpSp>
        <p:nvGrpSpPr>
          <p:cNvPr id="63" name="Group 20">
            <a:extLst>
              <a:ext uri="{FF2B5EF4-FFF2-40B4-BE49-F238E27FC236}">
                <a16:creationId xmlns:a16="http://schemas.microsoft.com/office/drawing/2014/main" id="{48C89365-E79D-414E-B7AF-1CC737487E68}"/>
              </a:ext>
            </a:extLst>
          </p:cNvPr>
          <p:cNvGrpSpPr/>
          <p:nvPr/>
        </p:nvGrpSpPr>
        <p:grpSpPr>
          <a:xfrm>
            <a:off x="8283779" y="798447"/>
            <a:ext cx="5889421" cy="5295881"/>
            <a:chOff x="0" y="476250"/>
            <a:chExt cx="12719958" cy="4361343"/>
          </a:xfrm>
        </p:grpSpPr>
        <p:sp>
          <p:nvSpPr>
            <p:cNvPr id="64" name="TextBox 21">
              <a:extLst>
                <a:ext uri="{FF2B5EF4-FFF2-40B4-BE49-F238E27FC236}">
                  <a16:creationId xmlns:a16="http://schemas.microsoft.com/office/drawing/2014/main" id="{C8FCE6DE-9469-4E8F-9AE1-BD2B9A8EFB3A}"/>
                </a:ext>
              </a:extLst>
            </p:cNvPr>
            <p:cNvSpPr txBox="1"/>
            <p:nvPr/>
          </p:nvSpPr>
          <p:spPr>
            <a:xfrm>
              <a:off x="0" y="476250"/>
              <a:ext cx="2581904" cy="2640258"/>
            </a:xfrm>
            <a:prstGeom prst="rect">
              <a:avLst/>
            </a:prstGeom>
          </p:spPr>
          <p:txBody>
            <a:bodyPr lIns="0" tIns="0" rIns="0" bIns="0" rtlCol="0" anchor="t">
              <a:spAutoFit/>
            </a:bodyPr>
            <a:lstStyle/>
            <a:p>
              <a:pPr marL="0" marR="0" lvl="0" indent="0" algn="l" defTabSz="914400" rtl="0" eaLnBrk="1" fontAlgn="auto" latinLnBrk="0" hangingPunct="1">
                <a:lnSpc>
                  <a:spcPts val="24999"/>
                </a:lnSpc>
                <a:spcBef>
                  <a:spcPts val="0"/>
                </a:spcBef>
                <a:spcAft>
                  <a:spcPts val="0"/>
                </a:spcAft>
                <a:buClrTx/>
                <a:buSzTx/>
                <a:buFontTx/>
                <a:buNone/>
                <a:tabLst/>
                <a:defRPr/>
              </a:pPr>
              <a:r>
                <a:rPr kumimoji="0" lang="en-US" sz="25000" b="1" i="0" u="none" strike="noStrike" kern="1200" cap="none" spc="-1374" normalizeH="0" baseline="0" noProof="0" dirty="0">
                  <a:ln>
                    <a:noFill/>
                  </a:ln>
                  <a:solidFill>
                    <a:prstClr val="black">
                      <a:lumMod val="65000"/>
                      <a:lumOff val="35000"/>
                    </a:prstClr>
                  </a:solidFill>
                  <a:effectLst/>
                  <a:uLnTx/>
                  <a:uFillTx/>
                  <a:latin typeface="Aileron Bold"/>
                  <a:ea typeface="Aileron Bold"/>
                  <a:cs typeface="Aileron Bold"/>
                  <a:sym typeface="Aileron Bold"/>
                </a:rPr>
                <a:t>“</a:t>
              </a:r>
            </a:p>
          </p:txBody>
        </p:sp>
        <p:sp>
          <p:nvSpPr>
            <p:cNvPr id="65" name="TextBox 22">
              <a:extLst>
                <a:ext uri="{FF2B5EF4-FFF2-40B4-BE49-F238E27FC236}">
                  <a16:creationId xmlns:a16="http://schemas.microsoft.com/office/drawing/2014/main" id="{E6D4A45C-0606-41DC-A2C9-AAFFC7B1225D}"/>
                </a:ext>
              </a:extLst>
            </p:cNvPr>
            <p:cNvSpPr txBox="1"/>
            <p:nvPr/>
          </p:nvSpPr>
          <p:spPr>
            <a:xfrm>
              <a:off x="3168754" y="1268617"/>
              <a:ext cx="7791988" cy="1605277"/>
            </a:xfrm>
            <a:prstGeom prst="rect">
              <a:avLst/>
            </a:prstGeom>
          </p:spPr>
          <p:txBody>
            <a:bodyPr wrap="square" lIns="0" tIns="0" rIns="0" bIns="0" rtlCol="0" anchor="t">
              <a:spAutoFit/>
            </a:bodyPr>
            <a:lstStyle/>
            <a:p>
              <a:pPr marL="0" marR="0" lvl="1" indent="0" algn="l" defTabSz="914400" rtl="0" eaLnBrk="1" fontAlgn="auto" latinLnBrk="0" hangingPunct="1">
                <a:lnSpc>
                  <a:spcPts val="384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lumMod val="65000"/>
                      <a:lumOff val="35000"/>
                    </a:prstClr>
                  </a:solidFill>
                  <a:effectLst/>
                  <a:uLnTx/>
                  <a:uFillTx/>
                  <a:latin typeface="Work Sans"/>
                  <a:ea typeface="Work Sans"/>
                  <a:cs typeface="Work Sans"/>
                  <a:sym typeface="Work Sans"/>
                </a:rPr>
                <a:t>Being a Singaporean is not a matter of ancestry.</a:t>
              </a:r>
            </a:p>
          </p:txBody>
        </p:sp>
        <p:sp>
          <p:nvSpPr>
            <p:cNvPr id="66" name="TextBox 23">
              <a:extLst>
                <a:ext uri="{FF2B5EF4-FFF2-40B4-BE49-F238E27FC236}">
                  <a16:creationId xmlns:a16="http://schemas.microsoft.com/office/drawing/2014/main" id="{747E59AD-A46D-46FA-B802-186E2791A953}"/>
                </a:ext>
              </a:extLst>
            </p:cNvPr>
            <p:cNvSpPr txBox="1"/>
            <p:nvPr/>
          </p:nvSpPr>
          <p:spPr>
            <a:xfrm>
              <a:off x="3168754" y="3028157"/>
              <a:ext cx="9551204" cy="802638"/>
            </a:xfrm>
            <a:prstGeom prst="rect">
              <a:avLst/>
            </a:prstGeom>
          </p:spPr>
          <p:txBody>
            <a:bodyPr lIns="0" tIns="0" rIns="0" bIns="0" rtlCol="0" anchor="t">
              <a:spAutoFit/>
            </a:bodyPr>
            <a:lstStyle/>
            <a:p>
              <a:pPr marL="0" marR="0" lvl="1" indent="0" algn="l" defTabSz="914400" rtl="0" eaLnBrk="1" fontAlgn="auto" latinLnBrk="0" hangingPunct="1">
                <a:lnSpc>
                  <a:spcPts val="3839"/>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lumMod val="65000"/>
                      <a:lumOff val="35000"/>
                    </a:prstClr>
                  </a:solidFill>
                  <a:effectLst/>
                  <a:uLnTx/>
                  <a:uFillTx/>
                  <a:latin typeface="Work Sans Bold"/>
                  <a:ea typeface="Work Sans Bold"/>
                  <a:cs typeface="Work Sans Bold"/>
                  <a:sym typeface="Work Sans Bold"/>
                </a:rPr>
                <a:t>IT IS CONVICTION AND CHOICE.</a:t>
              </a:r>
            </a:p>
          </p:txBody>
        </p:sp>
        <p:sp>
          <p:nvSpPr>
            <p:cNvPr id="67" name="TextBox 24">
              <a:extLst>
                <a:ext uri="{FF2B5EF4-FFF2-40B4-BE49-F238E27FC236}">
                  <a16:creationId xmlns:a16="http://schemas.microsoft.com/office/drawing/2014/main" id="{559C51B5-DFF8-43F4-BC72-D395755CC7A7}"/>
                </a:ext>
              </a:extLst>
            </p:cNvPr>
            <p:cNvSpPr txBox="1"/>
            <p:nvPr/>
          </p:nvSpPr>
          <p:spPr>
            <a:xfrm>
              <a:off x="3168752" y="4077199"/>
              <a:ext cx="7139153" cy="760394"/>
            </a:xfrm>
            <a:prstGeom prst="rect">
              <a:avLst/>
            </a:prstGeom>
          </p:spPr>
          <p:txBody>
            <a:bodyPr wrap="square" lIns="0" tIns="0" rIns="0" bIns="0" rtlCol="0" anchor="t">
              <a:spAutoFit/>
            </a:bodyPr>
            <a:lstStyle/>
            <a:p>
              <a:pPr marL="0" marR="0" lvl="1" indent="0" algn="l" defTabSz="914400" rtl="0" eaLnBrk="1" fontAlgn="auto" latinLnBrk="0" hangingPunct="1">
                <a:lnSpc>
                  <a:spcPts val="24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50000"/>
                    </a:prstClr>
                  </a:solidFill>
                  <a:effectLst/>
                  <a:uLnTx/>
                  <a:uFillTx/>
                  <a:latin typeface="Work Sans"/>
                  <a:ea typeface="Work Sans"/>
                  <a:cs typeface="Work Sans"/>
                  <a:sym typeface="Work Sans"/>
                </a:rPr>
                <a:t>- S. Rajaratnam, Singapore’s first Minister for Foreign Affairs</a:t>
              </a:r>
            </a:p>
          </p:txBody>
        </p:sp>
      </p:grpSp>
      <p:sp>
        <p:nvSpPr>
          <p:cNvPr id="37" name="TextBox 23">
            <a:extLst>
              <a:ext uri="{FF2B5EF4-FFF2-40B4-BE49-F238E27FC236}">
                <a16:creationId xmlns:a16="http://schemas.microsoft.com/office/drawing/2014/main" id="{CE39B707-49A6-4C34-9253-67EA14854F0B}"/>
              </a:ext>
            </a:extLst>
          </p:cNvPr>
          <p:cNvSpPr txBox="1"/>
          <p:nvPr/>
        </p:nvSpPr>
        <p:spPr>
          <a:xfrm>
            <a:off x="12419467" y="2476500"/>
            <a:ext cx="4422268" cy="2546082"/>
          </a:xfrm>
          <a:prstGeom prst="rect">
            <a:avLst/>
          </a:prstGeom>
        </p:spPr>
        <p:txBody>
          <a:bodyPr lIns="0" tIns="0" rIns="0" bIns="0" rtlCol="0" anchor="t">
            <a:spAutoFit/>
          </a:bodyPr>
          <a:lstStyle/>
          <a:p>
            <a:pPr marL="0" marR="0" lvl="0" indent="0" algn="l" defTabSz="914400" rtl="0" eaLnBrk="1" fontAlgn="auto" latinLnBrk="0" hangingPunct="1">
              <a:lnSpc>
                <a:spcPts val="24999"/>
              </a:lnSpc>
              <a:spcBef>
                <a:spcPts val="0"/>
              </a:spcBef>
              <a:spcAft>
                <a:spcPts val="0"/>
              </a:spcAft>
              <a:buClrTx/>
              <a:buSzTx/>
              <a:buFontTx/>
              <a:buNone/>
              <a:tabLst/>
              <a:defRPr/>
            </a:pPr>
            <a:r>
              <a:rPr kumimoji="0" lang="en-US" sz="4800" b="1" i="0" u="none" strike="noStrike" kern="1200" cap="none" spc="-1374" normalizeH="0" baseline="0" noProof="0" dirty="0">
                <a:ln>
                  <a:noFill/>
                </a:ln>
                <a:solidFill>
                  <a:prstClr val="black">
                    <a:lumMod val="65000"/>
                    <a:lumOff val="35000"/>
                  </a:prstClr>
                </a:solidFill>
                <a:effectLst/>
                <a:uLnTx/>
                <a:uFillTx/>
                <a:latin typeface="Aileron Bold"/>
                <a:ea typeface="Aileron Bold"/>
                <a:cs typeface="Aileron Bold"/>
                <a:sym typeface="Aileron Bold"/>
              </a:rPr>
              <a:t>“</a:t>
            </a:r>
          </a:p>
        </p:txBody>
      </p:sp>
      <p:sp>
        <p:nvSpPr>
          <p:cNvPr id="41" name="Slide Number Placeholder 8">
            <a:extLst>
              <a:ext uri="{FF2B5EF4-FFF2-40B4-BE49-F238E27FC236}">
                <a16:creationId xmlns:a16="http://schemas.microsoft.com/office/drawing/2014/main" id="{4E913B93-72AC-4BEF-8065-18019D83D2AB}"/>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2" name="TextBox 61">
            <a:extLst>
              <a:ext uri="{FF2B5EF4-FFF2-40B4-BE49-F238E27FC236}">
                <a16:creationId xmlns:a16="http://schemas.microsoft.com/office/drawing/2014/main" id="{B2B1B738-15AB-4A9D-BE7B-71A503302809}"/>
              </a:ext>
            </a:extLst>
          </p:cNvPr>
          <p:cNvSpPr txBox="1"/>
          <p:nvPr/>
        </p:nvSpPr>
        <p:spPr>
          <a:xfrm>
            <a:off x="7467600" y="0"/>
            <a:ext cx="3352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800" b="0" i="0" u="none" strike="noStrike" kern="1200" cap="none" spc="0" normalizeH="0" baseline="0" noProof="0" dirty="0">
                <a:ln>
                  <a:noFill/>
                </a:ln>
                <a:solidFill>
                  <a:prstClr val="white">
                    <a:lumMod val="50000"/>
                  </a:prstClr>
                </a:solidFill>
                <a:effectLst/>
                <a:uLnTx/>
                <a:uFillTx/>
                <a:latin typeface="Calibri"/>
                <a:ea typeface="+mn-ea"/>
                <a:cs typeface="+mn-cs"/>
              </a:rPr>
              <a:t>OFFICIAL (OPEN)</a:t>
            </a:r>
            <a:endPar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58" name="TextBox 57">
            <a:extLst>
              <a:ext uri="{FF2B5EF4-FFF2-40B4-BE49-F238E27FC236}">
                <a16:creationId xmlns:a16="http://schemas.microsoft.com/office/drawing/2014/main" id="{878D34BC-6BAD-40E7-B012-0CF788E839C3}"/>
              </a:ext>
            </a:extLst>
          </p:cNvPr>
          <p:cNvSpPr txBox="1"/>
          <p:nvPr/>
        </p:nvSpPr>
        <p:spPr>
          <a:xfrm>
            <a:off x="7467600" y="9955768"/>
            <a:ext cx="3352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1800" b="0" i="0" u="none" strike="noStrike" kern="1200" cap="none" spc="0" normalizeH="0" baseline="0" noProof="0" dirty="0">
                <a:ln>
                  <a:noFill/>
                </a:ln>
                <a:solidFill>
                  <a:prstClr val="white">
                    <a:lumMod val="50000"/>
                  </a:prstClr>
                </a:solidFill>
                <a:effectLst/>
                <a:uLnTx/>
                <a:uFillTx/>
                <a:latin typeface="Calibri"/>
                <a:ea typeface="+mn-ea"/>
                <a:cs typeface="+mn-cs"/>
              </a:rPr>
              <a:t>OFFICIAL (OPEN)</a:t>
            </a:r>
            <a:endPar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70" name="Slide Number Placeholder 8">
            <a:extLst>
              <a:ext uri="{FF2B5EF4-FFF2-40B4-BE49-F238E27FC236}">
                <a16:creationId xmlns:a16="http://schemas.microsoft.com/office/drawing/2014/main" id="{6166AEAD-ED86-4B4F-B250-F4BA99DABB44}"/>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600" b="0" i="0" u="none" strike="noStrike" kern="1200" cap="none" spc="0" normalizeH="0" baseline="0" noProof="0" smtClean="0">
                <a:ln>
                  <a:noFill/>
                </a:ln>
                <a:solidFill>
                  <a:prstClr val="black">
                    <a:tint val="75000"/>
                  </a:prstClr>
                </a:solidFill>
                <a:effectLst/>
                <a:uLnTx/>
                <a:uFillTx/>
                <a:latin typeface="Work Sans" panose="020B060402020202020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dirty="0">
              <a:ln>
                <a:noFill/>
              </a:ln>
              <a:solidFill>
                <a:prstClr val="black">
                  <a:tint val="75000"/>
                </a:prstClr>
              </a:solidFill>
              <a:effectLst/>
              <a:uLnTx/>
              <a:uFillTx/>
              <a:latin typeface="Work Sans" panose="020B0604020202020204" charset="0"/>
              <a:ea typeface="+mn-ea"/>
              <a:cs typeface="+mn-cs"/>
            </a:endParaRPr>
          </a:p>
        </p:txBody>
      </p:sp>
      <p:grpSp>
        <p:nvGrpSpPr>
          <p:cNvPr id="15" name="Group 14">
            <a:extLst>
              <a:ext uri="{FF2B5EF4-FFF2-40B4-BE49-F238E27FC236}">
                <a16:creationId xmlns:a16="http://schemas.microsoft.com/office/drawing/2014/main" id="{2397FF20-00F0-ADA0-5106-2210DDAA9326}"/>
              </a:ext>
            </a:extLst>
          </p:cNvPr>
          <p:cNvGrpSpPr/>
          <p:nvPr/>
        </p:nvGrpSpPr>
        <p:grpSpPr>
          <a:xfrm>
            <a:off x="155642" y="4448615"/>
            <a:ext cx="9342552" cy="1107996"/>
            <a:chOff x="155642" y="5459141"/>
            <a:chExt cx="9342552" cy="1107996"/>
          </a:xfrm>
        </p:grpSpPr>
        <p:sp>
          <p:nvSpPr>
            <p:cNvPr id="7" name="TextBox 10">
              <a:extLst>
                <a:ext uri="{FF2B5EF4-FFF2-40B4-BE49-F238E27FC236}">
                  <a16:creationId xmlns:a16="http://schemas.microsoft.com/office/drawing/2014/main" id="{A1267CE2-A034-1D78-2671-984DC170266F}"/>
                </a:ext>
              </a:extLst>
            </p:cNvPr>
            <p:cNvSpPr txBox="1"/>
            <p:nvPr/>
          </p:nvSpPr>
          <p:spPr>
            <a:xfrm>
              <a:off x="3198194" y="5459141"/>
              <a:ext cx="6300000" cy="1107996"/>
            </a:xfrm>
            <a:prstGeom prst="rect">
              <a:avLst/>
            </a:prstGeom>
          </p:spPr>
          <p:txBody>
            <a:bodyPr wrap="square"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SG" sz="2400" b="0" i="0" u="none" strike="noStrike" kern="1200" cap="none" spc="0" normalizeH="0" baseline="0" noProof="0" dirty="0">
                  <a:ln>
                    <a:noFill/>
                  </a:ln>
                  <a:solidFill>
                    <a:srgbClr val="011936"/>
                  </a:solidFill>
                  <a:effectLst/>
                  <a:uLnTx/>
                  <a:uFillTx/>
                  <a:latin typeface="Work Sans"/>
                  <a:ea typeface="Work Sans"/>
                  <a:cs typeface="Work Sans"/>
                  <a:sym typeface="Work Sans"/>
                </a:rPr>
                <a:t>MOE officials mooted the idea of a pledge to inculcate national consciousness among citizens</a:t>
              </a:r>
              <a:endParaRPr kumimoji="0" lang="en-US" sz="2400" b="0" i="0" u="none" strike="noStrike" kern="1200" cap="none" spc="0" normalizeH="0" baseline="0" noProof="0" dirty="0">
                <a:ln>
                  <a:noFill/>
                </a:ln>
                <a:solidFill>
                  <a:srgbClr val="011936"/>
                </a:solidFill>
                <a:effectLst/>
                <a:uLnTx/>
                <a:uFillTx/>
                <a:latin typeface="Work Sans"/>
                <a:ea typeface="Work Sans"/>
                <a:cs typeface="Work Sans"/>
                <a:sym typeface="Work Sans"/>
              </a:endParaRPr>
            </a:p>
          </p:txBody>
        </p:sp>
        <p:sp>
          <p:nvSpPr>
            <p:cNvPr id="9" name="TextBox 9">
              <a:extLst>
                <a:ext uri="{FF2B5EF4-FFF2-40B4-BE49-F238E27FC236}">
                  <a16:creationId xmlns:a16="http://schemas.microsoft.com/office/drawing/2014/main" id="{D0480E2D-E4B2-FC39-23A6-35C610BE510C}"/>
                </a:ext>
              </a:extLst>
            </p:cNvPr>
            <p:cNvSpPr txBox="1"/>
            <p:nvPr/>
          </p:nvSpPr>
          <p:spPr>
            <a:xfrm>
              <a:off x="155642" y="5459141"/>
              <a:ext cx="2708280" cy="430887"/>
            </a:xfrm>
            <a:prstGeom prst="rect">
              <a:avLst/>
            </a:prstGeom>
          </p:spPr>
          <p:txBody>
            <a:bodyPr wrap="square" lIns="0" tIns="0" rIns="0" bIns="0" rtlCol="0" anchor="t">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936"/>
                  </a:solidFill>
                  <a:effectLst/>
                  <a:uLnTx/>
                  <a:uFillTx/>
                  <a:latin typeface="Work Sans Bold"/>
                  <a:ea typeface="Work Sans Bold"/>
                  <a:cs typeface="Work Sans Bold"/>
                  <a:sym typeface="Work Sans Bold"/>
                </a:rPr>
                <a:t>Oct 1965</a:t>
              </a:r>
            </a:p>
          </p:txBody>
        </p:sp>
      </p:grpSp>
      <p:grpSp>
        <p:nvGrpSpPr>
          <p:cNvPr id="14" name="Group 13">
            <a:extLst>
              <a:ext uri="{FF2B5EF4-FFF2-40B4-BE49-F238E27FC236}">
                <a16:creationId xmlns:a16="http://schemas.microsoft.com/office/drawing/2014/main" id="{18416B5D-E128-9E55-804D-626BF1C96A20}"/>
              </a:ext>
            </a:extLst>
          </p:cNvPr>
          <p:cNvGrpSpPr/>
          <p:nvPr/>
        </p:nvGrpSpPr>
        <p:grpSpPr>
          <a:xfrm>
            <a:off x="155642" y="5815659"/>
            <a:ext cx="9342553" cy="1477328"/>
            <a:chOff x="155642" y="6801693"/>
            <a:chExt cx="9342553" cy="1477328"/>
          </a:xfrm>
        </p:grpSpPr>
        <p:sp>
          <p:nvSpPr>
            <p:cNvPr id="11" name="TextBox 10">
              <a:extLst>
                <a:ext uri="{FF2B5EF4-FFF2-40B4-BE49-F238E27FC236}">
                  <a16:creationId xmlns:a16="http://schemas.microsoft.com/office/drawing/2014/main" id="{B9823547-82A6-C00E-A05D-148CD81262C9}"/>
                </a:ext>
              </a:extLst>
            </p:cNvPr>
            <p:cNvSpPr txBox="1"/>
            <p:nvPr/>
          </p:nvSpPr>
          <p:spPr>
            <a:xfrm>
              <a:off x="3198195" y="6801693"/>
              <a:ext cx="6300000" cy="1477328"/>
            </a:xfrm>
            <a:prstGeom prst="rect">
              <a:avLst/>
            </a:prstGeom>
          </p:spPr>
          <p:txBody>
            <a:bodyPr wrap="square"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11936"/>
                  </a:solidFill>
                  <a:effectLst/>
                  <a:uLnTx/>
                  <a:uFillTx/>
                  <a:latin typeface="Work Sans"/>
                  <a:ea typeface="Work Sans"/>
                  <a:cs typeface="Work Sans"/>
                  <a:sym typeface="Work Sans"/>
                </a:rPr>
                <a:t>Two drafts of the Pledge by MOE officials were submitted to </a:t>
              </a:r>
              <a:r>
                <a:rPr kumimoji="0" lang="en-US" sz="2400" b="0" i="0" u="none" strike="noStrike" kern="1200" cap="none" spc="0" normalizeH="0" baseline="0" noProof="0" dirty="0" err="1">
                  <a:ln>
                    <a:noFill/>
                  </a:ln>
                  <a:solidFill>
                    <a:srgbClr val="011936"/>
                  </a:solidFill>
                  <a:effectLst/>
                  <a:uLnTx/>
                  <a:uFillTx/>
                  <a:latin typeface="Work Sans"/>
                  <a:ea typeface="Work Sans"/>
                  <a:cs typeface="Work Sans"/>
                  <a:sym typeface="Work Sans"/>
                </a:rPr>
                <a:t>Mr</a:t>
              </a:r>
              <a:r>
                <a:rPr kumimoji="0" lang="en-US" sz="2400" b="0" i="0" u="none" strike="noStrike" kern="1200" cap="none" spc="0" normalizeH="0" baseline="0" noProof="0" dirty="0">
                  <a:ln>
                    <a:noFill/>
                  </a:ln>
                  <a:solidFill>
                    <a:srgbClr val="011936"/>
                  </a:solidFill>
                  <a:effectLst/>
                  <a:uLnTx/>
                  <a:uFillTx/>
                  <a:latin typeface="Work Sans"/>
                  <a:ea typeface="Work Sans"/>
                  <a:cs typeface="Work Sans"/>
                  <a:sym typeface="Work Sans"/>
                </a:rPr>
                <a:t> S. Rajaratnam for comments, and in his reply, he wrote a third draft of the Pledge</a:t>
              </a:r>
            </a:p>
          </p:txBody>
        </p:sp>
        <p:sp>
          <p:nvSpPr>
            <p:cNvPr id="12" name="TextBox 9">
              <a:extLst>
                <a:ext uri="{FF2B5EF4-FFF2-40B4-BE49-F238E27FC236}">
                  <a16:creationId xmlns:a16="http://schemas.microsoft.com/office/drawing/2014/main" id="{AA14C7E6-B8CF-5C8A-FE9D-90FFD1B68893}"/>
                </a:ext>
              </a:extLst>
            </p:cNvPr>
            <p:cNvSpPr txBox="1"/>
            <p:nvPr/>
          </p:nvSpPr>
          <p:spPr>
            <a:xfrm>
              <a:off x="155642" y="6801693"/>
              <a:ext cx="2708280" cy="430887"/>
            </a:xfrm>
            <a:prstGeom prst="rect">
              <a:avLst/>
            </a:prstGeom>
          </p:spPr>
          <p:txBody>
            <a:bodyPr wrap="square" lIns="0" tIns="0" rIns="0" bIns="0" rtlCol="0" anchor="t">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936"/>
                  </a:solidFill>
                  <a:effectLst/>
                  <a:uLnTx/>
                  <a:uFillTx/>
                  <a:latin typeface="Work Sans Bold"/>
                  <a:ea typeface="Work Sans Bold"/>
                  <a:cs typeface="Work Sans Bold"/>
                  <a:sym typeface="Work Sans Bold"/>
                </a:rPr>
                <a:t>Feb 1966</a:t>
              </a:r>
            </a:p>
          </p:txBody>
        </p:sp>
      </p:grpSp>
      <p:grpSp>
        <p:nvGrpSpPr>
          <p:cNvPr id="5" name="Group 4">
            <a:extLst>
              <a:ext uri="{FF2B5EF4-FFF2-40B4-BE49-F238E27FC236}">
                <a16:creationId xmlns:a16="http://schemas.microsoft.com/office/drawing/2014/main" id="{D403DB49-10A9-03B3-9514-C4EA130BCE80}"/>
              </a:ext>
            </a:extLst>
          </p:cNvPr>
          <p:cNvGrpSpPr/>
          <p:nvPr/>
        </p:nvGrpSpPr>
        <p:grpSpPr>
          <a:xfrm>
            <a:off x="155642" y="7552035"/>
            <a:ext cx="9565240" cy="1477328"/>
            <a:chOff x="155642" y="6801693"/>
            <a:chExt cx="9565240" cy="1477328"/>
          </a:xfrm>
        </p:grpSpPr>
        <p:sp>
          <p:nvSpPr>
            <p:cNvPr id="10" name="TextBox 9">
              <a:extLst>
                <a:ext uri="{FF2B5EF4-FFF2-40B4-BE49-F238E27FC236}">
                  <a16:creationId xmlns:a16="http://schemas.microsoft.com/office/drawing/2014/main" id="{F2F4D679-13F0-2AAC-5648-04C57D65D780}"/>
                </a:ext>
              </a:extLst>
            </p:cNvPr>
            <p:cNvSpPr txBox="1"/>
            <p:nvPr/>
          </p:nvSpPr>
          <p:spPr>
            <a:xfrm>
              <a:off x="3198194" y="6801693"/>
              <a:ext cx="6522688" cy="1477328"/>
            </a:xfrm>
            <a:prstGeom prst="rect">
              <a:avLst/>
            </a:prstGeom>
          </p:spPr>
          <p:txBody>
            <a:bodyPr wrap="square"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Work Sans"/>
                  <a:ea typeface="Work Sans"/>
                  <a:cs typeface="Work Sans"/>
                  <a:sym typeface="Work Sans"/>
                </a:rPr>
                <a:t>The National Pledge was approved by the Cabinet (following another round of revisions by MOE officials)</a:t>
              </a:r>
              <a:br>
                <a:rPr kumimoji="0" lang="en-US" sz="2400" b="0" i="0" u="none" strike="noStrike" kern="1200" cap="none" spc="0" normalizeH="0" baseline="0" noProof="0" dirty="0">
                  <a:ln>
                    <a:noFill/>
                  </a:ln>
                  <a:solidFill>
                    <a:srgbClr val="011936"/>
                  </a:solidFill>
                  <a:effectLst/>
                  <a:uLnTx/>
                  <a:uFillTx/>
                  <a:latin typeface="Work Sans"/>
                  <a:ea typeface="Work Sans"/>
                  <a:cs typeface="Work Sans"/>
                  <a:sym typeface="Work Sans"/>
                </a:rPr>
              </a:br>
              <a:r>
                <a:rPr kumimoji="0" lang="en-US" sz="2400" b="0" i="0" u="none" strike="noStrike" kern="1200" cap="none" spc="0" normalizeH="0" baseline="0" noProof="0" dirty="0">
                  <a:ln>
                    <a:noFill/>
                  </a:ln>
                  <a:solidFill>
                    <a:srgbClr val="011936"/>
                  </a:solidFill>
                  <a:effectLst/>
                  <a:uLnTx/>
                  <a:uFillTx/>
                  <a:latin typeface="Work Sans"/>
                  <a:ea typeface="Work Sans"/>
                  <a:cs typeface="Work Sans"/>
                  <a:sym typeface="Work Sans"/>
                </a:rPr>
                <a:t> </a:t>
              </a:r>
            </a:p>
          </p:txBody>
        </p:sp>
        <p:sp>
          <p:nvSpPr>
            <p:cNvPr id="21" name="TextBox 9">
              <a:extLst>
                <a:ext uri="{FF2B5EF4-FFF2-40B4-BE49-F238E27FC236}">
                  <a16:creationId xmlns:a16="http://schemas.microsoft.com/office/drawing/2014/main" id="{85827A42-E2CE-9DEB-84D1-C4F4F2E0B94D}"/>
                </a:ext>
              </a:extLst>
            </p:cNvPr>
            <p:cNvSpPr txBox="1"/>
            <p:nvPr/>
          </p:nvSpPr>
          <p:spPr>
            <a:xfrm>
              <a:off x="155642" y="6801693"/>
              <a:ext cx="2708280" cy="430887"/>
            </a:xfrm>
            <a:prstGeom prst="rect">
              <a:avLst/>
            </a:prstGeom>
          </p:spPr>
          <p:txBody>
            <a:bodyPr wrap="square" lIns="0" tIns="0" rIns="0" bIns="0" rtlCol="0" anchor="t">
              <a:spAutoFit/>
            </a:bodyPr>
            <a:lstStyle/>
            <a:p>
              <a:pPr marL="0" marR="0" lvl="1"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936"/>
                  </a:solidFill>
                  <a:effectLst/>
                  <a:uLnTx/>
                  <a:uFillTx/>
                  <a:latin typeface="Work Sans Bold"/>
                  <a:ea typeface="Work Sans Bold"/>
                  <a:cs typeface="Work Sans Bold"/>
                  <a:sym typeface="Work Sans Bold"/>
                </a:rPr>
                <a:t>Aug 1966</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2E6"/>
        </a:solidFill>
        <a:effectLst/>
      </p:bgPr>
    </p:bg>
    <p:spTree>
      <p:nvGrpSpPr>
        <p:cNvPr id="1" name=""/>
        <p:cNvGrpSpPr/>
        <p:nvPr/>
      </p:nvGrpSpPr>
      <p:grpSpPr>
        <a:xfrm>
          <a:off x="0" y="0"/>
          <a:ext cx="0" cy="0"/>
          <a:chOff x="0" y="0"/>
          <a:chExt cx="0" cy="0"/>
        </a:xfrm>
      </p:grpSpPr>
      <p:sp>
        <p:nvSpPr>
          <p:cNvPr id="2" name="TextBox 2"/>
          <p:cNvSpPr txBox="1"/>
          <p:nvPr/>
        </p:nvSpPr>
        <p:spPr>
          <a:xfrm>
            <a:off x="327696" y="276225"/>
            <a:ext cx="10663994" cy="1923604"/>
          </a:xfrm>
          <a:prstGeom prst="rect">
            <a:avLst/>
          </a:prstGeom>
        </p:spPr>
        <p:txBody>
          <a:bodyPr lIns="0" tIns="0" rIns="0" bIns="0" rtlCol="0" anchor="t">
            <a:spAutoFit/>
          </a:bodyPr>
          <a:lstStyle/>
          <a:p>
            <a:pPr algn="l">
              <a:lnSpc>
                <a:spcPts val="15000"/>
              </a:lnSpc>
            </a:pPr>
            <a:r>
              <a:rPr lang="en-US" sz="15000" b="1" spc="-800" dirty="0">
                <a:solidFill>
                  <a:srgbClr val="011936"/>
                </a:solidFill>
                <a:latin typeface="Aileron Heavy"/>
                <a:ea typeface="Aileron Heavy"/>
                <a:cs typeface="Aileron Heavy"/>
                <a:sym typeface="Aileron Heavy"/>
              </a:rPr>
              <a:t>Values</a:t>
            </a:r>
          </a:p>
        </p:txBody>
      </p:sp>
      <p:grpSp>
        <p:nvGrpSpPr>
          <p:cNvPr id="40" name="Group 2">
            <a:extLst>
              <a:ext uri="{FF2B5EF4-FFF2-40B4-BE49-F238E27FC236}">
                <a16:creationId xmlns:a16="http://schemas.microsoft.com/office/drawing/2014/main" id="{AF56B0B3-C40D-4E1D-B502-4E8EE70A2CDD}"/>
              </a:ext>
            </a:extLst>
          </p:cNvPr>
          <p:cNvGrpSpPr/>
          <p:nvPr/>
        </p:nvGrpSpPr>
        <p:grpSpPr>
          <a:xfrm>
            <a:off x="12149667" y="2628900"/>
            <a:ext cx="5568345" cy="3881696"/>
            <a:chOff x="-1" y="0"/>
            <a:chExt cx="7424460" cy="5175595"/>
          </a:xfrm>
        </p:grpSpPr>
        <p:grpSp>
          <p:nvGrpSpPr>
            <p:cNvPr id="41" name="Group 3">
              <a:extLst>
                <a:ext uri="{FF2B5EF4-FFF2-40B4-BE49-F238E27FC236}">
                  <a16:creationId xmlns:a16="http://schemas.microsoft.com/office/drawing/2014/main" id="{4B44429A-199E-413F-9737-9D6CCB29353B}"/>
                </a:ext>
              </a:extLst>
            </p:cNvPr>
            <p:cNvGrpSpPr/>
            <p:nvPr/>
          </p:nvGrpSpPr>
          <p:grpSpPr>
            <a:xfrm>
              <a:off x="3708690" y="0"/>
              <a:ext cx="3715769" cy="5175595"/>
              <a:chOff x="0" y="0"/>
              <a:chExt cx="13071214" cy="18206546"/>
            </a:xfrm>
          </p:grpSpPr>
          <p:sp>
            <p:nvSpPr>
              <p:cNvPr id="60" name="Freeform 4">
                <a:extLst>
                  <a:ext uri="{FF2B5EF4-FFF2-40B4-BE49-F238E27FC236}">
                    <a16:creationId xmlns:a16="http://schemas.microsoft.com/office/drawing/2014/main" id="{F4F143B1-F64E-4F27-BE76-649069B70352}"/>
                  </a:ext>
                </a:extLst>
              </p:cNvPr>
              <p:cNvSpPr/>
              <p:nvPr/>
            </p:nvSpPr>
            <p:spPr>
              <a:xfrm>
                <a:off x="0" y="0"/>
                <a:ext cx="13071215" cy="18206546"/>
              </a:xfrm>
              <a:custGeom>
                <a:avLst/>
                <a:gdLst/>
                <a:ahLst/>
                <a:cxnLst/>
                <a:rect l="l" t="t" r="r" b="b"/>
                <a:pathLst>
                  <a:path w="13071215" h="18206546">
                    <a:moveTo>
                      <a:pt x="11987842" y="2003457"/>
                    </a:moveTo>
                    <a:lnTo>
                      <a:pt x="11799498" y="2003457"/>
                    </a:lnTo>
                    <a:lnTo>
                      <a:pt x="11799498" y="1798001"/>
                    </a:lnTo>
                    <a:cubicBezTo>
                      <a:pt x="11799498" y="1321141"/>
                      <a:pt x="11663497" y="863812"/>
                      <a:pt x="11421414" y="526621"/>
                    </a:cubicBezTo>
                    <a:cubicBezTo>
                      <a:pt x="11179331" y="189430"/>
                      <a:pt x="10850995" y="-1"/>
                      <a:pt x="10508638" y="0"/>
                    </a:cubicBezTo>
                    <a:lnTo>
                      <a:pt x="2562575" y="0"/>
                    </a:lnTo>
                    <a:cubicBezTo>
                      <a:pt x="2220218" y="0"/>
                      <a:pt x="1891883" y="189431"/>
                      <a:pt x="1649800" y="526622"/>
                    </a:cubicBezTo>
                    <a:cubicBezTo>
                      <a:pt x="1407717" y="863812"/>
                      <a:pt x="1271717" y="1321141"/>
                      <a:pt x="1271717" y="1798001"/>
                    </a:cubicBezTo>
                    <a:lnTo>
                      <a:pt x="1271717" y="2003457"/>
                    </a:lnTo>
                    <a:lnTo>
                      <a:pt x="1083373" y="2003457"/>
                    </a:lnTo>
                    <a:cubicBezTo>
                      <a:pt x="796044" y="2003457"/>
                      <a:pt x="520484" y="2162440"/>
                      <a:pt x="317312" y="2445433"/>
                    </a:cubicBezTo>
                    <a:cubicBezTo>
                      <a:pt x="114140" y="2728426"/>
                      <a:pt x="0" y="3112247"/>
                      <a:pt x="0" y="3512459"/>
                    </a:cubicBezTo>
                    <a:lnTo>
                      <a:pt x="0" y="14694088"/>
                    </a:lnTo>
                    <a:cubicBezTo>
                      <a:pt x="0" y="15094299"/>
                      <a:pt x="114140" y="15478120"/>
                      <a:pt x="317312" y="15761112"/>
                    </a:cubicBezTo>
                    <a:cubicBezTo>
                      <a:pt x="520484" y="16044104"/>
                      <a:pt x="796044" y="16203089"/>
                      <a:pt x="1083373" y="16203087"/>
                    </a:cubicBezTo>
                    <a:lnTo>
                      <a:pt x="1271717" y="16203087"/>
                    </a:lnTo>
                    <a:lnTo>
                      <a:pt x="1271717" y="16408544"/>
                    </a:lnTo>
                    <a:cubicBezTo>
                      <a:pt x="1271717" y="17401553"/>
                      <a:pt x="1849654" y="18206546"/>
                      <a:pt x="2562575" y="18206546"/>
                    </a:cubicBezTo>
                    <a:lnTo>
                      <a:pt x="10508638" y="18206546"/>
                    </a:lnTo>
                    <a:cubicBezTo>
                      <a:pt x="10850995" y="18206546"/>
                      <a:pt x="11179331" y="18017114"/>
                      <a:pt x="11421414" y="17679925"/>
                    </a:cubicBezTo>
                    <a:cubicBezTo>
                      <a:pt x="11663496" y="17342734"/>
                      <a:pt x="11799498" y="16885405"/>
                      <a:pt x="11799498" y="16408544"/>
                    </a:cubicBezTo>
                    <a:lnTo>
                      <a:pt x="11799498" y="16203087"/>
                    </a:lnTo>
                    <a:lnTo>
                      <a:pt x="11987842" y="16203087"/>
                    </a:lnTo>
                    <a:cubicBezTo>
                      <a:pt x="12275170" y="16203087"/>
                      <a:pt x="12550730" y="16044104"/>
                      <a:pt x="12753902" y="15761111"/>
                    </a:cubicBezTo>
                    <a:cubicBezTo>
                      <a:pt x="12957073" y="15478120"/>
                      <a:pt x="13071215" y="15094299"/>
                      <a:pt x="13071215" y="14694088"/>
                    </a:cubicBezTo>
                    <a:lnTo>
                      <a:pt x="13071215" y="3512459"/>
                    </a:lnTo>
                    <a:cubicBezTo>
                      <a:pt x="13071215" y="3112247"/>
                      <a:pt x="12957073" y="2728426"/>
                      <a:pt x="12753902" y="2445433"/>
                    </a:cubicBezTo>
                    <a:cubicBezTo>
                      <a:pt x="12550730" y="2162441"/>
                      <a:pt x="12275170" y="2003457"/>
                      <a:pt x="11987842" y="2003457"/>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SG" dirty="0"/>
              </a:p>
            </p:txBody>
          </p:sp>
        </p:grpSp>
        <p:grpSp>
          <p:nvGrpSpPr>
            <p:cNvPr id="44" name="Group 5">
              <a:extLst>
                <a:ext uri="{FF2B5EF4-FFF2-40B4-BE49-F238E27FC236}">
                  <a16:creationId xmlns:a16="http://schemas.microsoft.com/office/drawing/2014/main" id="{BF195794-F5B3-4B46-98FE-86CDE0C39029}"/>
                </a:ext>
              </a:extLst>
            </p:cNvPr>
            <p:cNvGrpSpPr/>
            <p:nvPr/>
          </p:nvGrpSpPr>
          <p:grpSpPr>
            <a:xfrm>
              <a:off x="-1" y="0"/>
              <a:ext cx="3715769" cy="5175595"/>
              <a:chOff x="-5" y="0"/>
              <a:chExt cx="13071214" cy="18206546"/>
            </a:xfrm>
          </p:grpSpPr>
          <p:sp>
            <p:nvSpPr>
              <p:cNvPr id="58" name="Freeform 6">
                <a:extLst>
                  <a:ext uri="{FF2B5EF4-FFF2-40B4-BE49-F238E27FC236}">
                    <a16:creationId xmlns:a16="http://schemas.microsoft.com/office/drawing/2014/main" id="{9EEBEB39-6BC9-4AAA-B716-30B51B0ABF1F}"/>
                  </a:ext>
                </a:extLst>
              </p:cNvPr>
              <p:cNvSpPr/>
              <p:nvPr/>
            </p:nvSpPr>
            <p:spPr>
              <a:xfrm>
                <a:off x="-5" y="0"/>
                <a:ext cx="13071214" cy="18206546"/>
              </a:xfrm>
              <a:custGeom>
                <a:avLst/>
                <a:gdLst/>
                <a:ahLst/>
                <a:cxnLst/>
                <a:rect l="l" t="t" r="r" b="b"/>
                <a:pathLst>
                  <a:path w="13071215" h="18206546">
                    <a:moveTo>
                      <a:pt x="11987842" y="2003457"/>
                    </a:moveTo>
                    <a:lnTo>
                      <a:pt x="11799498" y="2003457"/>
                    </a:lnTo>
                    <a:lnTo>
                      <a:pt x="11799498" y="1798001"/>
                    </a:lnTo>
                    <a:cubicBezTo>
                      <a:pt x="11799498" y="1321141"/>
                      <a:pt x="11663497" y="863812"/>
                      <a:pt x="11421414" y="526621"/>
                    </a:cubicBezTo>
                    <a:cubicBezTo>
                      <a:pt x="11179331" y="189430"/>
                      <a:pt x="10850995" y="-1"/>
                      <a:pt x="10508638" y="0"/>
                    </a:cubicBezTo>
                    <a:lnTo>
                      <a:pt x="2562575" y="0"/>
                    </a:lnTo>
                    <a:cubicBezTo>
                      <a:pt x="2220218" y="0"/>
                      <a:pt x="1891883" y="189431"/>
                      <a:pt x="1649800" y="526622"/>
                    </a:cubicBezTo>
                    <a:cubicBezTo>
                      <a:pt x="1407717" y="863812"/>
                      <a:pt x="1271717" y="1321141"/>
                      <a:pt x="1271717" y="1798001"/>
                    </a:cubicBezTo>
                    <a:lnTo>
                      <a:pt x="1271717" y="2003457"/>
                    </a:lnTo>
                    <a:lnTo>
                      <a:pt x="1083373" y="2003457"/>
                    </a:lnTo>
                    <a:cubicBezTo>
                      <a:pt x="796044" y="2003457"/>
                      <a:pt x="520484" y="2162440"/>
                      <a:pt x="317312" y="2445433"/>
                    </a:cubicBezTo>
                    <a:cubicBezTo>
                      <a:pt x="114140" y="2728426"/>
                      <a:pt x="0" y="3112247"/>
                      <a:pt x="0" y="3512459"/>
                    </a:cubicBezTo>
                    <a:lnTo>
                      <a:pt x="0" y="14694088"/>
                    </a:lnTo>
                    <a:cubicBezTo>
                      <a:pt x="0" y="15094299"/>
                      <a:pt x="114140" y="15478120"/>
                      <a:pt x="317312" y="15761112"/>
                    </a:cubicBezTo>
                    <a:cubicBezTo>
                      <a:pt x="520484" y="16044104"/>
                      <a:pt x="796044" y="16203089"/>
                      <a:pt x="1083373" y="16203087"/>
                    </a:cubicBezTo>
                    <a:lnTo>
                      <a:pt x="1271717" y="16203087"/>
                    </a:lnTo>
                    <a:lnTo>
                      <a:pt x="1271717" y="16408544"/>
                    </a:lnTo>
                    <a:cubicBezTo>
                      <a:pt x="1271717" y="17401553"/>
                      <a:pt x="1849654" y="18206546"/>
                      <a:pt x="2562575" y="18206546"/>
                    </a:cubicBezTo>
                    <a:lnTo>
                      <a:pt x="10508638" y="18206546"/>
                    </a:lnTo>
                    <a:cubicBezTo>
                      <a:pt x="10850995" y="18206546"/>
                      <a:pt x="11179331" y="18017114"/>
                      <a:pt x="11421414" y="17679925"/>
                    </a:cubicBezTo>
                    <a:cubicBezTo>
                      <a:pt x="11663496" y="17342734"/>
                      <a:pt x="11799498" y="16885405"/>
                      <a:pt x="11799498" y="16408544"/>
                    </a:cubicBezTo>
                    <a:lnTo>
                      <a:pt x="11799498" y="16203087"/>
                    </a:lnTo>
                    <a:lnTo>
                      <a:pt x="11987842" y="16203087"/>
                    </a:lnTo>
                    <a:cubicBezTo>
                      <a:pt x="12275170" y="16203087"/>
                      <a:pt x="12550730" y="16044104"/>
                      <a:pt x="12753902" y="15761111"/>
                    </a:cubicBezTo>
                    <a:cubicBezTo>
                      <a:pt x="12957073" y="15478120"/>
                      <a:pt x="13071215" y="15094299"/>
                      <a:pt x="13071215" y="14694088"/>
                    </a:cubicBezTo>
                    <a:lnTo>
                      <a:pt x="13071215" y="3512459"/>
                    </a:lnTo>
                    <a:cubicBezTo>
                      <a:pt x="13071215" y="3112247"/>
                      <a:pt x="12957073" y="2728426"/>
                      <a:pt x="12753902" y="2445433"/>
                    </a:cubicBezTo>
                    <a:cubicBezTo>
                      <a:pt x="12550730" y="2162441"/>
                      <a:pt x="12275170" y="2003457"/>
                      <a:pt x="11987842" y="2003457"/>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dirty="0"/>
              </a:p>
            </p:txBody>
          </p:sp>
        </p:grpSp>
      </p:grpSp>
      <p:sp>
        <p:nvSpPr>
          <p:cNvPr id="70" name="TextBox 9">
            <a:extLst>
              <a:ext uri="{FF2B5EF4-FFF2-40B4-BE49-F238E27FC236}">
                <a16:creationId xmlns:a16="http://schemas.microsoft.com/office/drawing/2014/main" id="{2CE7CCC3-9472-46EF-B2EB-02303DF55A4D}"/>
              </a:ext>
            </a:extLst>
          </p:cNvPr>
          <p:cNvSpPr txBox="1"/>
          <p:nvPr/>
        </p:nvSpPr>
        <p:spPr>
          <a:xfrm>
            <a:off x="13162743" y="6635575"/>
            <a:ext cx="3536884" cy="243656"/>
          </a:xfrm>
          <a:prstGeom prst="rect">
            <a:avLst/>
          </a:prstGeom>
        </p:spPr>
        <p:txBody>
          <a:bodyPr wrap="square" lIns="0" tIns="0" rIns="0" bIns="0" rtlCol="0" anchor="t">
            <a:spAutoFit/>
          </a:bodyPr>
          <a:lstStyle/>
          <a:p>
            <a:pPr algn="ctr">
              <a:lnSpc>
                <a:spcPts val="1919"/>
              </a:lnSpc>
              <a:spcBef>
                <a:spcPct val="0"/>
              </a:spcBef>
            </a:pPr>
            <a:r>
              <a:rPr lang="en-US" sz="1599" dirty="0">
                <a:solidFill>
                  <a:srgbClr val="011936"/>
                </a:solidFill>
                <a:latin typeface="Work Sans"/>
                <a:ea typeface="Work Sans"/>
                <a:cs typeface="Work Sans"/>
                <a:sym typeface="Work Sans"/>
              </a:rPr>
              <a:t>Image: Ministry of Education</a:t>
            </a:r>
          </a:p>
        </p:txBody>
      </p:sp>
      <p:sp>
        <p:nvSpPr>
          <p:cNvPr id="31" name="Slide Number Placeholder 8">
            <a:extLst>
              <a:ext uri="{FF2B5EF4-FFF2-40B4-BE49-F238E27FC236}">
                <a16:creationId xmlns:a16="http://schemas.microsoft.com/office/drawing/2014/main" id="{89025C4A-263A-49F8-9F84-DDDAA1F592F2}"/>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4</a:t>
            </a:fld>
            <a:endParaRPr lang="en-US" sz="1600" dirty="0">
              <a:latin typeface="Work Sans" panose="020B0604020202020204" charset="0"/>
            </a:endParaRPr>
          </a:p>
        </p:txBody>
      </p:sp>
      <p:sp>
        <p:nvSpPr>
          <p:cNvPr id="33" name="TextBox 9">
            <a:extLst>
              <a:ext uri="{FF2B5EF4-FFF2-40B4-BE49-F238E27FC236}">
                <a16:creationId xmlns:a16="http://schemas.microsoft.com/office/drawing/2014/main" id="{F7CFC5B2-2116-420E-B15A-4C5F289A55E9}"/>
              </a:ext>
            </a:extLst>
          </p:cNvPr>
          <p:cNvSpPr txBox="1"/>
          <p:nvPr/>
        </p:nvSpPr>
        <p:spPr>
          <a:xfrm>
            <a:off x="12108723" y="8236933"/>
            <a:ext cx="3994054" cy="1467646"/>
          </a:xfrm>
          <a:prstGeom prst="rect">
            <a:avLst/>
          </a:prstGeom>
        </p:spPr>
        <p:txBody>
          <a:bodyPr wrap="square" lIns="0" tIns="0" rIns="0" bIns="0" rtlCol="0" anchor="t">
            <a:spAutoFit/>
          </a:bodyPr>
          <a:lstStyle/>
          <a:p>
            <a:pPr marL="0" lvl="1" indent="0" algn="r">
              <a:lnSpc>
                <a:spcPts val="3840"/>
              </a:lnSpc>
            </a:pPr>
            <a:r>
              <a:rPr lang="en-US" sz="3600" b="1" dirty="0">
                <a:solidFill>
                  <a:srgbClr val="CA0013"/>
                </a:solidFill>
                <a:latin typeface="Work Sans Bold"/>
                <a:ea typeface="Work Sans Bold"/>
                <a:cs typeface="Work Sans Bold"/>
                <a:sym typeface="Work Sans Bold"/>
              </a:rPr>
              <a:t>Origins of </a:t>
            </a:r>
          </a:p>
          <a:p>
            <a:pPr marL="0" lvl="1" indent="0" algn="r">
              <a:lnSpc>
                <a:spcPts val="3840"/>
              </a:lnSpc>
            </a:pPr>
            <a:r>
              <a:rPr lang="en-US" sz="3600" b="1" dirty="0">
                <a:solidFill>
                  <a:srgbClr val="CA0013"/>
                </a:solidFill>
                <a:latin typeface="Work Sans Bold"/>
                <a:ea typeface="Work Sans Bold"/>
                <a:cs typeface="Work Sans Bold"/>
                <a:sym typeface="Work Sans Bold"/>
              </a:rPr>
              <a:t>the Pledge: </a:t>
            </a:r>
          </a:p>
          <a:p>
            <a:pPr marL="0" lvl="1" indent="0" algn="r">
              <a:lnSpc>
                <a:spcPts val="3840"/>
              </a:lnSpc>
            </a:pPr>
            <a:r>
              <a:rPr lang="en-US" sz="3600" b="1" dirty="0">
                <a:solidFill>
                  <a:srgbClr val="CA0013"/>
                </a:solidFill>
                <a:latin typeface="Work Sans Bold"/>
                <a:ea typeface="Work Sans Bold"/>
                <a:cs typeface="Work Sans Bold"/>
                <a:sym typeface="Work Sans Bold"/>
              </a:rPr>
              <a:t>An Animation</a:t>
            </a:r>
            <a:r>
              <a:rPr lang="en-US" sz="4000" b="1" dirty="0">
                <a:solidFill>
                  <a:srgbClr val="CA0013"/>
                </a:solidFill>
                <a:latin typeface="Work Sans Bold"/>
                <a:ea typeface="Work Sans Bold"/>
                <a:cs typeface="Work Sans Bold"/>
                <a:sym typeface="Work Sans Bold"/>
              </a:rPr>
              <a:t> </a:t>
            </a:r>
          </a:p>
        </p:txBody>
      </p:sp>
      <p:sp>
        <p:nvSpPr>
          <p:cNvPr id="36" name="TextBox 35">
            <a:extLst>
              <a:ext uri="{FF2B5EF4-FFF2-40B4-BE49-F238E27FC236}">
                <a16:creationId xmlns:a16="http://schemas.microsoft.com/office/drawing/2014/main" id="{658E85BB-9525-42BD-BE93-A979086F4100}"/>
              </a:ext>
            </a:extLst>
          </p:cNvPr>
          <p:cNvSpPr txBox="1"/>
          <p:nvPr/>
        </p:nvSpPr>
        <p:spPr>
          <a:xfrm>
            <a:off x="7467600" y="0"/>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9" name="TextBox 4">
            <a:extLst>
              <a:ext uri="{FF2B5EF4-FFF2-40B4-BE49-F238E27FC236}">
                <a16:creationId xmlns:a16="http://schemas.microsoft.com/office/drawing/2014/main" id="{D4B13721-120D-7AE3-ECE4-BF089FE6EF73}"/>
              </a:ext>
            </a:extLst>
          </p:cNvPr>
          <p:cNvSpPr txBox="1"/>
          <p:nvPr/>
        </p:nvSpPr>
        <p:spPr>
          <a:xfrm>
            <a:off x="5943600" y="2628900"/>
            <a:ext cx="5596467" cy="852221"/>
          </a:xfrm>
          <a:prstGeom prst="rect">
            <a:avLst/>
          </a:prstGeom>
        </p:spPr>
        <p:txBody>
          <a:bodyPr wrap="square" lIns="0" tIns="0" rIns="0" bIns="0" rtlCol="0" anchor="t">
            <a:spAutoFit/>
          </a:bodyPr>
          <a:lstStyle/>
          <a:p>
            <a:pPr>
              <a:lnSpc>
                <a:spcPts val="3359"/>
              </a:lnSpc>
            </a:pPr>
            <a:r>
              <a:rPr lang="en-US" sz="2799" dirty="0">
                <a:solidFill>
                  <a:srgbClr val="011936"/>
                </a:solidFill>
                <a:latin typeface="Work Sans"/>
                <a:ea typeface="Work Sans"/>
                <a:cs typeface="Work Sans"/>
                <a:sym typeface="Work Sans"/>
              </a:rPr>
              <a:t>Every Singaporean belongs as an equal member of society</a:t>
            </a:r>
            <a:endParaRPr lang="en-US" sz="2799" strike="sngStrike" dirty="0">
              <a:solidFill>
                <a:srgbClr val="011936"/>
              </a:solidFill>
              <a:latin typeface="Work Sans"/>
              <a:ea typeface="Work Sans"/>
              <a:cs typeface="Work Sans"/>
              <a:sym typeface="Work Sans"/>
            </a:endParaRPr>
          </a:p>
        </p:txBody>
      </p:sp>
      <p:sp>
        <p:nvSpPr>
          <p:cNvPr id="10" name="TextBox 9">
            <a:extLst>
              <a:ext uri="{FF2B5EF4-FFF2-40B4-BE49-F238E27FC236}">
                <a16:creationId xmlns:a16="http://schemas.microsoft.com/office/drawing/2014/main" id="{58A66520-32F0-1ACE-8025-213AE05BFAAE}"/>
              </a:ext>
            </a:extLst>
          </p:cNvPr>
          <p:cNvSpPr txBox="1"/>
          <p:nvPr/>
        </p:nvSpPr>
        <p:spPr>
          <a:xfrm>
            <a:off x="327696" y="2628900"/>
            <a:ext cx="4983408" cy="493020"/>
          </a:xfrm>
          <a:prstGeom prst="rect">
            <a:avLst/>
          </a:prstGeom>
        </p:spPr>
        <p:txBody>
          <a:bodyPr wrap="square" lIns="0" tIns="0" rIns="0" bIns="0" rtlCol="0" anchor="t">
            <a:spAutoFit/>
          </a:bodyPr>
          <a:lstStyle/>
          <a:p>
            <a:pPr marL="0" lvl="1" indent="0" algn="r">
              <a:lnSpc>
                <a:spcPts val="3840"/>
              </a:lnSpc>
            </a:pPr>
            <a:r>
              <a:rPr lang="en-US" sz="4000" b="1" dirty="0">
                <a:solidFill>
                  <a:srgbClr val="CA0013"/>
                </a:solidFill>
                <a:latin typeface="Work Sans Bold"/>
                <a:ea typeface="Work Sans Bold"/>
                <a:cs typeface="Work Sans Bold"/>
                <a:sym typeface="Work Sans Bold"/>
              </a:rPr>
              <a:t>Multiculturalism</a:t>
            </a:r>
          </a:p>
        </p:txBody>
      </p:sp>
      <p:sp>
        <p:nvSpPr>
          <p:cNvPr id="11" name="TextBox 9">
            <a:extLst>
              <a:ext uri="{FF2B5EF4-FFF2-40B4-BE49-F238E27FC236}">
                <a16:creationId xmlns:a16="http://schemas.microsoft.com/office/drawing/2014/main" id="{A47A40C9-1550-D4CF-5C09-2A90B6CBA2D9}"/>
              </a:ext>
            </a:extLst>
          </p:cNvPr>
          <p:cNvSpPr txBox="1"/>
          <p:nvPr/>
        </p:nvSpPr>
        <p:spPr>
          <a:xfrm>
            <a:off x="330939" y="4728105"/>
            <a:ext cx="4983408" cy="493020"/>
          </a:xfrm>
          <a:prstGeom prst="rect">
            <a:avLst/>
          </a:prstGeom>
        </p:spPr>
        <p:txBody>
          <a:bodyPr wrap="square" lIns="0" tIns="0" rIns="0" bIns="0" rtlCol="0" anchor="t">
            <a:spAutoFit/>
          </a:bodyPr>
          <a:lstStyle/>
          <a:p>
            <a:pPr marL="0" lvl="1" indent="0" algn="r">
              <a:lnSpc>
                <a:spcPts val="3840"/>
              </a:lnSpc>
            </a:pPr>
            <a:r>
              <a:rPr lang="en-US" sz="4000" b="1" dirty="0">
                <a:solidFill>
                  <a:srgbClr val="CA0013"/>
                </a:solidFill>
                <a:latin typeface="Work Sans Bold"/>
                <a:ea typeface="Work Sans Bold"/>
                <a:cs typeface="Work Sans Bold"/>
                <a:sym typeface="Work Sans Bold"/>
              </a:rPr>
              <a:t>Democracy</a:t>
            </a:r>
          </a:p>
        </p:txBody>
      </p:sp>
      <p:sp>
        <p:nvSpPr>
          <p:cNvPr id="12" name="TextBox 9">
            <a:extLst>
              <a:ext uri="{FF2B5EF4-FFF2-40B4-BE49-F238E27FC236}">
                <a16:creationId xmlns:a16="http://schemas.microsoft.com/office/drawing/2014/main" id="{C6F48DC8-B623-2F7A-E29C-731AF4FFA40B}"/>
              </a:ext>
            </a:extLst>
          </p:cNvPr>
          <p:cNvSpPr txBox="1"/>
          <p:nvPr/>
        </p:nvSpPr>
        <p:spPr>
          <a:xfrm>
            <a:off x="327696" y="6709951"/>
            <a:ext cx="4983408" cy="493020"/>
          </a:xfrm>
          <a:prstGeom prst="rect">
            <a:avLst/>
          </a:prstGeom>
        </p:spPr>
        <p:txBody>
          <a:bodyPr wrap="square" lIns="0" tIns="0" rIns="0" bIns="0" rtlCol="0" anchor="t">
            <a:spAutoFit/>
          </a:bodyPr>
          <a:lstStyle/>
          <a:p>
            <a:pPr marL="0" lvl="1" indent="0" algn="r">
              <a:lnSpc>
                <a:spcPts val="3840"/>
              </a:lnSpc>
            </a:pPr>
            <a:r>
              <a:rPr lang="en-US" sz="4000" b="1" dirty="0">
                <a:solidFill>
                  <a:srgbClr val="CA0013"/>
                </a:solidFill>
                <a:latin typeface="Work Sans Bold"/>
                <a:ea typeface="Work Sans Bold"/>
                <a:cs typeface="Work Sans Bold"/>
                <a:sym typeface="Work Sans Bold"/>
              </a:rPr>
              <a:t>Justice</a:t>
            </a:r>
          </a:p>
        </p:txBody>
      </p:sp>
      <p:sp>
        <p:nvSpPr>
          <p:cNvPr id="13" name="TextBox 9">
            <a:extLst>
              <a:ext uri="{FF2B5EF4-FFF2-40B4-BE49-F238E27FC236}">
                <a16:creationId xmlns:a16="http://schemas.microsoft.com/office/drawing/2014/main" id="{DD9C95CE-5B44-84AA-603C-222254C310FF}"/>
              </a:ext>
            </a:extLst>
          </p:cNvPr>
          <p:cNvSpPr txBox="1"/>
          <p:nvPr/>
        </p:nvSpPr>
        <p:spPr>
          <a:xfrm>
            <a:off x="327696" y="8236933"/>
            <a:ext cx="4983408" cy="493020"/>
          </a:xfrm>
          <a:prstGeom prst="rect">
            <a:avLst/>
          </a:prstGeom>
        </p:spPr>
        <p:txBody>
          <a:bodyPr wrap="square" lIns="0" tIns="0" rIns="0" bIns="0" rtlCol="0" anchor="t">
            <a:spAutoFit/>
          </a:bodyPr>
          <a:lstStyle/>
          <a:p>
            <a:pPr marL="0" lvl="1" indent="0" algn="r">
              <a:lnSpc>
                <a:spcPts val="3840"/>
              </a:lnSpc>
            </a:pPr>
            <a:r>
              <a:rPr lang="en-US" sz="4000" b="1" dirty="0">
                <a:solidFill>
                  <a:srgbClr val="CA0013"/>
                </a:solidFill>
                <a:latin typeface="Work Sans Bold"/>
                <a:ea typeface="Work Sans Bold"/>
                <a:cs typeface="Work Sans Bold"/>
                <a:sym typeface="Work Sans Bold"/>
              </a:rPr>
              <a:t>Equality</a:t>
            </a:r>
          </a:p>
        </p:txBody>
      </p:sp>
      <p:sp>
        <p:nvSpPr>
          <p:cNvPr id="14" name="TextBox 4">
            <a:extLst>
              <a:ext uri="{FF2B5EF4-FFF2-40B4-BE49-F238E27FC236}">
                <a16:creationId xmlns:a16="http://schemas.microsoft.com/office/drawing/2014/main" id="{BABE17D6-9146-BEEF-26C8-59E30884F96F}"/>
              </a:ext>
            </a:extLst>
          </p:cNvPr>
          <p:cNvSpPr txBox="1"/>
          <p:nvPr/>
        </p:nvSpPr>
        <p:spPr>
          <a:xfrm>
            <a:off x="5943600" y="4728105"/>
            <a:ext cx="5596467" cy="1288238"/>
          </a:xfrm>
          <a:prstGeom prst="rect">
            <a:avLst/>
          </a:prstGeom>
        </p:spPr>
        <p:txBody>
          <a:bodyPr wrap="square" lIns="0" tIns="0" rIns="0" bIns="0" rtlCol="0" anchor="t">
            <a:spAutoFit/>
          </a:bodyPr>
          <a:lstStyle/>
          <a:p>
            <a:pPr>
              <a:lnSpc>
                <a:spcPts val="3359"/>
              </a:lnSpc>
            </a:pPr>
            <a:r>
              <a:rPr lang="en-SG" sz="2799" dirty="0">
                <a:solidFill>
                  <a:srgbClr val="011936"/>
                </a:solidFill>
                <a:latin typeface="Work Sans"/>
                <a:ea typeface="Work Sans"/>
                <a:cs typeface="Work Sans"/>
                <a:sym typeface="Work Sans"/>
              </a:rPr>
              <a:t>Every citizen has a voice and a stake in shaping Singapore’s future</a:t>
            </a:r>
            <a:endParaRPr lang="en-US" sz="2799" strike="sngStrike" dirty="0">
              <a:solidFill>
                <a:srgbClr val="011936"/>
              </a:solidFill>
              <a:highlight>
                <a:srgbClr val="FFFF00"/>
              </a:highlight>
              <a:latin typeface="Work Sans"/>
              <a:ea typeface="Work Sans"/>
              <a:cs typeface="Work Sans"/>
              <a:sym typeface="Work Sans"/>
            </a:endParaRPr>
          </a:p>
        </p:txBody>
      </p:sp>
      <p:sp>
        <p:nvSpPr>
          <p:cNvPr id="15" name="TextBox 4">
            <a:extLst>
              <a:ext uri="{FF2B5EF4-FFF2-40B4-BE49-F238E27FC236}">
                <a16:creationId xmlns:a16="http://schemas.microsoft.com/office/drawing/2014/main" id="{965F56DF-A926-2F0E-AC9F-674EFFE1971E}"/>
              </a:ext>
            </a:extLst>
          </p:cNvPr>
          <p:cNvSpPr txBox="1"/>
          <p:nvPr/>
        </p:nvSpPr>
        <p:spPr>
          <a:xfrm>
            <a:off x="5946843" y="6709951"/>
            <a:ext cx="5695185" cy="852221"/>
          </a:xfrm>
          <a:prstGeom prst="rect">
            <a:avLst/>
          </a:prstGeom>
        </p:spPr>
        <p:txBody>
          <a:bodyPr wrap="square" lIns="0" tIns="0" rIns="0" bIns="0" rtlCol="0" anchor="t">
            <a:spAutoFit/>
          </a:bodyPr>
          <a:lstStyle/>
          <a:p>
            <a:pPr algn="just">
              <a:lnSpc>
                <a:spcPts val="3359"/>
              </a:lnSpc>
            </a:pPr>
            <a:r>
              <a:rPr lang="en-US" sz="2799" dirty="0">
                <a:solidFill>
                  <a:srgbClr val="011936"/>
                </a:solidFill>
                <a:latin typeface="Work Sans"/>
                <a:ea typeface="Work Sans"/>
                <a:cs typeface="Work Sans"/>
                <a:sym typeface="Work Sans"/>
              </a:rPr>
              <a:t>Every individual is treated fairly and with dignity</a:t>
            </a:r>
            <a:endParaRPr lang="en-US" sz="2799" strike="sngStrike" dirty="0">
              <a:solidFill>
                <a:srgbClr val="011936"/>
              </a:solidFill>
              <a:latin typeface="Work Sans"/>
              <a:ea typeface="Work Sans"/>
              <a:cs typeface="Work Sans"/>
              <a:sym typeface="Work Sans"/>
            </a:endParaRPr>
          </a:p>
        </p:txBody>
      </p:sp>
      <p:sp>
        <p:nvSpPr>
          <p:cNvPr id="16" name="TextBox 4">
            <a:extLst>
              <a:ext uri="{FF2B5EF4-FFF2-40B4-BE49-F238E27FC236}">
                <a16:creationId xmlns:a16="http://schemas.microsoft.com/office/drawing/2014/main" id="{E1B88F89-2F86-79DF-A16E-297B3CEA4E79}"/>
              </a:ext>
            </a:extLst>
          </p:cNvPr>
          <p:cNvSpPr txBox="1"/>
          <p:nvPr/>
        </p:nvSpPr>
        <p:spPr>
          <a:xfrm>
            <a:off x="5966460" y="8236933"/>
            <a:ext cx="6160311" cy="1724318"/>
          </a:xfrm>
          <a:prstGeom prst="rect">
            <a:avLst/>
          </a:prstGeom>
        </p:spPr>
        <p:txBody>
          <a:bodyPr wrap="square" lIns="0" tIns="0" rIns="0" bIns="0" rtlCol="0" anchor="t">
            <a:spAutoFit/>
          </a:bodyPr>
          <a:lstStyle/>
          <a:p>
            <a:pPr algn="just">
              <a:lnSpc>
                <a:spcPts val="3359"/>
              </a:lnSpc>
            </a:pPr>
            <a:r>
              <a:rPr lang="en-US" sz="2800" dirty="0">
                <a:solidFill>
                  <a:srgbClr val="011936"/>
                </a:solidFill>
                <a:latin typeface="Work Sans"/>
                <a:ea typeface="Work Sans"/>
                <a:cs typeface="Work Sans"/>
                <a:sym typeface="Work Sans"/>
              </a:rPr>
              <a:t>Every Singaporean has a fair opportunity to fulfil their potential, regardless of starting point</a:t>
            </a:r>
            <a:endParaRPr lang="en-US" sz="3200" dirty="0">
              <a:solidFill>
                <a:srgbClr val="011936"/>
              </a:solidFill>
              <a:latin typeface="Work Sans"/>
              <a:ea typeface="Work Sans"/>
              <a:cs typeface="Work Sans"/>
              <a:sym typeface="Work Sans"/>
            </a:endParaRPr>
          </a:p>
        </p:txBody>
      </p:sp>
      <p:sp>
        <p:nvSpPr>
          <p:cNvPr id="17" name="TextBox 16">
            <a:extLst>
              <a:ext uri="{FF2B5EF4-FFF2-40B4-BE49-F238E27FC236}">
                <a16:creationId xmlns:a16="http://schemas.microsoft.com/office/drawing/2014/main" id="{9DD6FDD0-DC86-EC25-2B24-8763CF5D9DF6}"/>
              </a:ext>
            </a:extLst>
          </p:cNvPr>
          <p:cNvSpPr txBox="1"/>
          <p:nvPr/>
        </p:nvSpPr>
        <p:spPr>
          <a:xfrm>
            <a:off x="350591" y="3120271"/>
            <a:ext cx="4983409" cy="830997"/>
          </a:xfrm>
          <a:prstGeom prst="rect">
            <a:avLst/>
          </a:prstGeom>
          <a:noFill/>
        </p:spPr>
        <p:txBody>
          <a:bodyPr wrap="square" rtlCol="0">
            <a:spAutoFit/>
          </a:bodyPr>
          <a:lstStyle/>
          <a:p>
            <a:pPr algn="r"/>
            <a:r>
              <a:rPr lang="en-SG" sz="2400" i="1" dirty="0">
                <a:solidFill>
                  <a:srgbClr val="D07C7A"/>
                </a:solidFill>
                <a:latin typeface="Work Sans" panose="020B0604020202020204" charset="0"/>
              </a:rPr>
              <a:t>regardless of race, </a:t>
            </a:r>
          </a:p>
          <a:p>
            <a:pPr algn="r"/>
            <a:r>
              <a:rPr lang="en-SG" sz="2400" i="1" dirty="0">
                <a:solidFill>
                  <a:srgbClr val="D07C7A"/>
                </a:solidFill>
                <a:latin typeface="Work Sans" panose="020B0604020202020204" charset="0"/>
              </a:rPr>
              <a:t>language or religion,</a:t>
            </a:r>
            <a:endParaRPr lang="en-US" sz="2400" i="1" dirty="0">
              <a:solidFill>
                <a:srgbClr val="D07C7A"/>
              </a:solidFill>
              <a:latin typeface="Work Sans" panose="020B0604020202020204" charset="0"/>
            </a:endParaRPr>
          </a:p>
        </p:txBody>
      </p:sp>
      <p:sp>
        <p:nvSpPr>
          <p:cNvPr id="18" name="TextBox 17">
            <a:extLst>
              <a:ext uri="{FF2B5EF4-FFF2-40B4-BE49-F238E27FC236}">
                <a16:creationId xmlns:a16="http://schemas.microsoft.com/office/drawing/2014/main" id="{D823A1D8-79E8-7F5E-D99C-B1384E924B01}"/>
              </a:ext>
            </a:extLst>
          </p:cNvPr>
          <p:cNvSpPr txBox="1"/>
          <p:nvPr/>
        </p:nvSpPr>
        <p:spPr>
          <a:xfrm>
            <a:off x="207954" y="5259316"/>
            <a:ext cx="5126046" cy="461665"/>
          </a:xfrm>
          <a:prstGeom prst="rect">
            <a:avLst/>
          </a:prstGeom>
          <a:noFill/>
        </p:spPr>
        <p:txBody>
          <a:bodyPr wrap="square" rtlCol="0">
            <a:spAutoFit/>
          </a:bodyPr>
          <a:lstStyle/>
          <a:p>
            <a:pPr algn="r"/>
            <a:r>
              <a:rPr lang="en-SG" sz="2400" i="1" dirty="0">
                <a:solidFill>
                  <a:srgbClr val="D07C7A"/>
                </a:solidFill>
                <a:latin typeface="Work Sans" panose="020B0604020202020204" charset="0"/>
              </a:rPr>
              <a:t>to build a democratic society…</a:t>
            </a:r>
            <a:endParaRPr lang="en-US" sz="2400" i="1" dirty="0">
              <a:solidFill>
                <a:srgbClr val="D07C7A"/>
              </a:solidFill>
              <a:latin typeface="Work Sans" panose="020B0604020202020204" charset="0"/>
            </a:endParaRPr>
          </a:p>
        </p:txBody>
      </p:sp>
      <p:sp>
        <p:nvSpPr>
          <p:cNvPr id="19" name="TextBox 18">
            <a:extLst>
              <a:ext uri="{FF2B5EF4-FFF2-40B4-BE49-F238E27FC236}">
                <a16:creationId xmlns:a16="http://schemas.microsoft.com/office/drawing/2014/main" id="{2E5FBFE8-66A0-0821-3033-58E7A4949CB2}"/>
              </a:ext>
            </a:extLst>
          </p:cNvPr>
          <p:cNvSpPr txBox="1"/>
          <p:nvPr/>
        </p:nvSpPr>
        <p:spPr>
          <a:xfrm>
            <a:off x="886614" y="7231782"/>
            <a:ext cx="4447386" cy="461665"/>
          </a:xfrm>
          <a:prstGeom prst="rect">
            <a:avLst/>
          </a:prstGeom>
          <a:noFill/>
        </p:spPr>
        <p:txBody>
          <a:bodyPr wrap="square" rtlCol="0">
            <a:spAutoFit/>
          </a:bodyPr>
          <a:lstStyle/>
          <a:p>
            <a:pPr algn="r"/>
            <a:r>
              <a:rPr lang="en-SG" sz="2400" i="1" dirty="0">
                <a:solidFill>
                  <a:srgbClr val="D07C7A"/>
                </a:solidFill>
                <a:latin typeface="Work Sans" panose="020B0604020202020204" charset="0"/>
              </a:rPr>
              <a:t>…based on justice…</a:t>
            </a:r>
            <a:endParaRPr lang="en-US" sz="2400" i="1" dirty="0">
              <a:solidFill>
                <a:srgbClr val="D07C7A"/>
              </a:solidFill>
              <a:latin typeface="Work Sans" panose="020B0604020202020204" charset="0"/>
            </a:endParaRPr>
          </a:p>
        </p:txBody>
      </p:sp>
      <p:sp>
        <p:nvSpPr>
          <p:cNvPr id="20" name="TextBox 19">
            <a:extLst>
              <a:ext uri="{FF2B5EF4-FFF2-40B4-BE49-F238E27FC236}">
                <a16:creationId xmlns:a16="http://schemas.microsoft.com/office/drawing/2014/main" id="{6361E677-5B38-EB8A-803F-F185208CE7E7}"/>
              </a:ext>
            </a:extLst>
          </p:cNvPr>
          <p:cNvSpPr txBox="1"/>
          <p:nvPr/>
        </p:nvSpPr>
        <p:spPr>
          <a:xfrm>
            <a:off x="886614" y="8764516"/>
            <a:ext cx="4447386" cy="461665"/>
          </a:xfrm>
          <a:prstGeom prst="rect">
            <a:avLst/>
          </a:prstGeom>
          <a:noFill/>
        </p:spPr>
        <p:txBody>
          <a:bodyPr wrap="square" rtlCol="0">
            <a:spAutoFit/>
          </a:bodyPr>
          <a:lstStyle/>
          <a:p>
            <a:pPr algn="r"/>
            <a:r>
              <a:rPr lang="en-SG" sz="2400" i="1" dirty="0">
                <a:solidFill>
                  <a:srgbClr val="D07C7A"/>
                </a:solidFill>
                <a:latin typeface="Work Sans" panose="020B0604020202020204" charset="0"/>
              </a:rPr>
              <a:t>…and equality…</a:t>
            </a:r>
            <a:endParaRPr lang="en-US" sz="2400" i="1" dirty="0">
              <a:solidFill>
                <a:srgbClr val="D07C7A"/>
              </a:solidFill>
              <a:latin typeface="Work Sans" panose="020B0604020202020204" charset="0"/>
            </a:endParaRPr>
          </a:p>
        </p:txBody>
      </p:sp>
      <p:sp>
        <p:nvSpPr>
          <p:cNvPr id="26" name="TextBox 25">
            <a:extLst>
              <a:ext uri="{FF2B5EF4-FFF2-40B4-BE49-F238E27FC236}">
                <a16:creationId xmlns:a16="http://schemas.microsoft.com/office/drawing/2014/main" id="{394588E1-6FFA-FEB4-DAEE-32C4990A648E}"/>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pic>
        <p:nvPicPr>
          <p:cNvPr id="35" name="Picture 34">
            <a:extLst>
              <a:ext uri="{FF2B5EF4-FFF2-40B4-BE49-F238E27FC236}">
                <a16:creationId xmlns:a16="http://schemas.microsoft.com/office/drawing/2014/main" id="{7359361C-48D2-832E-9CDC-2657B8141AAB}"/>
              </a:ext>
            </a:extLst>
          </p:cNvPr>
          <p:cNvPicPr>
            <a:picLocks noChangeAspect="1"/>
          </p:cNvPicPr>
          <p:nvPr/>
        </p:nvPicPr>
        <p:blipFill>
          <a:blip r:embed="rId5" cstate="print">
            <a:extLst>
              <a:ext uri="{28A0092B-C50C-407E-A947-70E740481C1C}">
                <a14:useLocalDpi xmlns:a14="http://schemas.microsoft.com/office/drawing/2010/main" val="0"/>
              </a:ext>
            </a:extLst>
          </a:blip>
          <a:srcRect l="9983" t="7777" r="10549" b="18431"/>
          <a:stretch>
            <a:fillRect/>
          </a:stretch>
        </p:blipFill>
        <p:spPr>
          <a:xfrm>
            <a:off x="16278012" y="8151490"/>
            <a:ext cx="1440000" cy="1453487"/>
          </a:xfrm>
          <a:prstGeom prst="rect">
            <a:avLst/>
          </a:prstGeom>
        </p:spPr>
      </p:pic>
    </p:spTree>
    <p:extLst>
      <p:ext uri="{BB962C8B-B14F-4D97-AF65-F5344CB8AC3E}">
        <p14:creationId xmlns:p14="http://schemas.microsoft.com/office/powerpoint/2010/main" val="4282533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2E6"/>
        </a:solidFill>
        <a:effectLst/>
      </p:bgPr>
    </p:bg>
    <p:spTree>
      <p:nvGrpSpPr>
        <p:cNvPr id="1" name="">
          <a:extLst>
            <a:ext uri="{FF2B5EF4-FFF2-40B4-BE49-F238E27FC236}">
              <a16:creationId xmlns:a16="http://schemas.microsoft.com/office/drawing/2014/main" id="{649E6162-E268-5C5B-A1C9-19A1930EA852}"/>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34A54EDE-16E4-3625-8CC8-5513EE16825D}"/>
              </a:ext>
            </a:extLst>
          </p:cNvPr>
          <p:cNvSpPr txBox="1"/>
          <p:nvPr/>
        </p:nvSpPr>
        <p:spPr>
          <a:xfrm>
            <a:off x="7467600" y="0"/>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26" name="TextBox 25">
            <a:extLst>
              <a:ext uri="{FF2B5EF4-FFF2-40B4-BE49-F238E27FC236}">
                <a16:creationId xmlns:a16="http://schemas.microsoft.com/office/drawing/2014/main" id="{4DC2BDFA-426B-7F25-7722-017EA633EFD5}"/>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27" name="Slide Number Placeholder 8">
            <a:extLst>
              <a:ext uri="{FF2B5EF4-FFF2-40B4-BE49-F238E27FC236}">
                <a16:creationId xmlns:a16="http://schemas.microsoft.com/office/drawing/2014/main" id="{F49644C2-C408-14BD-CEFC-8DE53843077A}"/>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5</a:t>
            </a:fld>
            <a:endParaRPr lang="en-US" sz="1600" dirty="0">
              <a:latin typeface="Work Sans" panose="020B0604020202020204" charset="0"/>
            </a:endParaRPr>
          </a:p>
        </p:txBody>
      </p:sp>
      <p:sp>
        <p:nvSpPr>
          <p:cNvPr id="31" name="TextBox 4">
            <a:extLst>
              <a:ext uri="{FF2B5EF4-FFF2-40B4-BE49-F238E27FC236}">
                <a16:creationId xmlns:a16="http://schemas.microsoft.com/office/drawing/2014/main" id="{4A3D2D57-5126-5FB4-2AE2-7D0D5DBE0055}"/>
              </a:ext>
            </a:extLst>
          </p:cNvPr>
          <p:cNvSpPr txBox="1"/>
          <p:nvPr/>
        </p:nvSpPr>
        <p:spPr>
          <a:xfrm>
            <a:off x="517544" y="3667103"/>
            <a:ext cx="8303728" cy="6084423"/>
          </a:xfrm>
          <a:prstGeom prst="rect">
            <a:avLst/>
          </a:prstGeom>
        </p:spPr>
        <p:txBody>
          <a:bodyPr wrap="square" lIns="0" tIns="0" rIns="0" bIns="0" rtlCol="0" anchor="t">
            <a:spAutoFit/>
          </a:bodyPr>
          <a:lstStyle/>
          <a:p>
            <a:pPr algn="just">
              <a:lnSpc>
                <a:spcPts val="3359"/>
              </a:lnSpc>
            </a:pPr>
            <a:r>
              <a:rPr lang="en-US" sz="2799" dirty="0">
                <a:solidFill>
                  <a:srgbClr val="011936"/>
                </a:solidFill>
                <a:latin typeface="Work Sans"/>
                <a:ea typeface="Work Sans"/>
                <a:cs typeface="Work Sans"/>
                <a:sym typeface="Work Sans"/>
              </a:rPr>
              <a:t>From our earliest years, Singapore made </a:t>
            </a:r>
            <a:r>
              <a:rPr lang="en-US" sz="2799" b="1" dirty="0">
                <a:solidFill>
                  <a:srgbClr val="C00000"/>
                </a:solidFill>
                <a:latin typeface="Work Sans"/>
                <a:ea typeface="Work Sans"/>
                <a:cs typeface="Work Sans"/>
                <a:sym typeface="Work Sans"/>
              </a:rPr>
              <a:t>a deliberate choice that diversity would be a source of strength, not division.</a:t>
            </a:r>
            <a:r>
              <a:rPr lang="en-US" sz="2799" dirty="0">
                <a:solidFill>
                  <a:srgbClr val="011936"/>
                </a:solidFill>
                <a:latin typeface="Work Sans"/>
                <a:ea typeface="Work Sans"/>
                <a:cs typeface="Work Sans"/>
                <a:sym typeface="Work Sans"/>
              </a:rPr>
              <a:t> This conviction has shaped our policies, institutions, and way of life.</a:t>
            </a:r>
          </a:p>
          <a:p>
            <a:pPr algn="just">
              <a:lnSpc>
                <a:spcPts val="3359"/>
              </a:lnSpc>
            </a:pPr>
            <a:endParaRPr lang="en-US" sz="2799" dirty="0">
              <a:solidFill>
                <a:srgbClr val="011936"/>
              </a:solidFill>
              <a:latin typeface="Work Sans"/>
              <a:ea typeface="Work Sans"/>
              <a:cs typeface="Work Sans"/>
              <a:sym typeface="Work Sans"/>
            </a:endParaRPr>
          </a:p>
          <a:p>
            <a:pPr algn="just">
              <a:lnSpc>
                <a:spcPts val="3359"/>
              </a:lnSpc>
            </a:pPr>
            <a:r>
              <a:rPr lang="en-US" sz="2799" b="1" dirty="0">
                <a:solidFill>
                  <a:srgbClr val="C00000"/>
                </a:solidFill>
                <a:latin typeface="Work Sans"/>
                <a:ea typeface="Work Sans"/>
                <a:cs typeface="Work Sans"/>
                <a:sym typeface="Work Sans"/>
              </a:rPr>
              <a:t>Multiculturalism is not a natural state – it is a daily practice. </a:t>
            </a:r>
            <a:r>
              <a:rPr lang="en-US" sz="2799" dirty="0">
                <a:solidFill>
                  <a:srgbClr val="011936"/>
                </a:solidFill>
                <a:latin typeface="Work Sans"/>
                <a:ea typeface="Work Sans"/>
                <a:cs typeface="Work Sans"/>
                <a:sym typeface="Work Sans"/>
              </a:rPr>
              <a:t>As our society becomes more diverse and as global forces test social cohesion everywhere, sustaining harmony will require us to continually deepen mutual understanding and broaden our common spaces.</a:t>
            </a:r>
          </a:p>
          <a:p>
            <a:pPr algn="just">
              <a:lnSpc>
                <a:spcPts val="3359"/>
              </a:lnSpc>
            </a:pPr>
            <a:endParaRPr lang="en-US" sz="2799" dirty="0">
              <a:solidFill>
                <a:srgbClr val="011936"/>
              </a:solidFill>
              <a:latin typeface="Work Sans"/>
              <a:ea typeface="Work Sans"/>
              <a:cs typeface="Work Sans"/>
              <a:sym typeface="Work Sans"/>
            </a:endParaRPr>
          </a:p>
        </p:txBody>
      </p:sp>
      <p:sp>
        <p:nvSpPr>
          <p:cNvPr id="41" name="Freeform 4">
            <a:extLst>
              <a:ext uri="{FF2B5EF4-FFF2-40B4-BE49-F238E27FC236}">
                <a16:creationId xmlns:a16="http://schemas.microsoft.com/office/drawing/2014/main" id="{8FD5076B-E87E-CFF5-614C-F30B06D4969E}"/>
              </a:ext>
            </a:extLst>
          </p:cNvPr>
          <p:cNvSpPr/>
          <p:nvPr/>
        </p:nvSpPr>
        <p:spPr>
          <a:xfrm>
            <a:off x="9341224" y="4536132"/>
            <a:ext cx="7885226" cy="4261623"/>
          </a:xfrm>
          <a:custGeom>
            <a:avLst/>
            <a:gdLst/>
            <a:ahLst/>
            <a:cxnLst/>
            <a:rect l="l" t="t" r="r" b="b"/>
            <a:pathLst>
              <a:path w="18043892" h="16116788">
                <a:moveTo>
                  <a:pt x="16548373" y="1773499"/>
                </a:moveTo>
                <a:lnTo>
                  <a:pt x="16288376" y="1773499"/>
                </a:lnTo>
                <a:lnTo>
                  <a:pt x="16288376" y="1591625"/>
                </a:lnTo>
                <a:cubicBezTo>
                  <a:pt x="16288376" y="1169500"/>
                  <a:pt x="16100637" y="764663"/>
                  <a:pt x="15766459" y="466175"/>
                </a:cubicBezTo>
                <a:cubicBezTo>
                  <a:pt x="15432280" y="167687"/>
                  <a:pt x="14979036" y="-1"/>
                  <a:pt x="14506437" y="0"/>
                </a:cubicBezTo>
                <a:lnTo>
                  <a:pt x="3537455" y="0"/>
                </a:lnTo>
                <a:cubicBezTo>
                  <a:pt x="3064855" y="0"/>
                  <a:pt x="2611612" y="167688"/>
                  <a:pt x="2277433" y="466176"/>
                </a:cubicBezTo>
                <a:cubicBezTo>
                  <a:pt x="1943255" y="764663"/>
                  <a:pt x="1755515" y="1169500"/>
                  <a:pt x="1755515" y="1591625"/>
                </a:cubicBezTo>
                <a:lnTo>
                  <a:pt x="1755515" y="1773499"/>
                </a:lnTo>
                <a:lnTo>
                  <a:pt x="1495520" y="1773499"/>
                </a:lnTo>
                <a:cubicBezTo>
                  <a:pt x="1098883" y="1773499"/>
                  <a:pt x="718491" y="1914234"/>
                  <a:pt x="438027" y="2164745"/>
                </a:cubicBezTo>
                <a:cubicBezTo>
                  <a:pt x="157563" y="2415256"/>
                  <a:pt x="0" y="2755022"/>
                  <a:pt x="0" y="3109297"/>
                </a:cubicBezTo>
                <a:lnTo>
                  <a:pt x="0" y="13007491"/>
                </a:lnTo>
                <a:cubicBezTo>
                  <a:pt x="0" y="13361766"/>
                  <a:pt x="157563" y="13701533"/>
                  <a:pt x="438027" y="13952043"/>
                </a:cubicBezTo>
                <a:cubicBezTo>
                  <a:pt x="718491" y="14202553"/>
                  <a:pt x="1098883" y="14343289"/>
                  <a:pt x="1495520" y="14343287"/>
                </a:cubicBezTo>
                <a:lnTo>
                  <a:pt x="1755515" y="14343287"/>
                </a:lnTo>
                <a:lnTo>
                  <a:pt x="1755515" y="14525163"/>
                </a:lnTo>
                <a:cubicBezTo>
                  <a:pt x="1755516" y="15404193"/>
                  <a:pt x="2553318" y="16116788"/>
                  <a:pt x="3537455" y="16116788"/>
                </a:cubicBezTo>
                <a:lnTo>
                  <a:pt x="14506437" y="16116788"/>
                </a:lnTo>
                <a:cubicBezTo>
                  <a:pt x="14979036" y="16116788"/>
                  <a:pt x="15432280" y="15949099"/>
                  <a:pt x="15766459" y="15650614"/>
                </a:cubicBezTo>
                <a:cubicBezTo>
                  <a:pt x="16100637" y="15352125"/>
                  <a:pt x="16288376" y="14947288"/>
                  <a:pt x="16288376" y="14525163"/>
                </a:cubicBezTo>
                <a:lnTo>
                  <a:pt x="16288376" y="14343287"/>
                </a:lnTo>
                <a:lnTo>
                  <a:pt x="16548373" y="14343287"/>
                </a:lnTo>
                <a:cubicBezTo>
                  <a:pt x="16945009" y="14343287"/>
                  <a:pt x="17325400" y="14202552"/>
                  <a:pt x="17605866" y="13952041"/>
                </a:cubicBezTo>
                <a:cubicBezTo>
                  <a:pt x="17886330" y="13701533"/>
                  <a:pt x="18043892" y="13361766"/>
                  <a:pt x="18043892" y="13007491"/>
                </a:cubicBezTo>
                <a:lnTo>
                  <a:pt x="18043892" y="3109297"/>
                </a:lnTo>
                <a:cubicBezTo>
                  <a:pt x="18043892" y="2755022"/>
                  <a:pt x="17886330" y="2415256"/>
                  <a:pt x="17605866" y="2164745"/>
                </a:cubicBezTo>
                <a:cubicBezTo>
                  <a:pt x="17325400" y="1914235"/>
                  <a:pt x="16945009" y="1773499"/>
                  <a:pt x="16548373" y="1773499"/>
                </a:cubicBezTo>
                <a:close/>
              </a:path>
            </a:pathLst>
          </a:custGeom>
          <a:blipFill>
            <a:blip r:embed="rId3"/>
            <a:stretch>
              <a:fillRect/>
            </a:stretch>
          </a:blipFill>
        </p:spPr>
        <p:txBody>
          <a:bodyPr/>
          <a:lstStyle/>
          <a:p>
            <a:endParaRPr lang="en-SG" dirty="0"/>
          </a:p>
        </p:txBody>
      </p:sp>
      <p:sp>
        <p:nvSpPr>
          <p:cNvPr id="2" name="TextBox 2">
            <a:extLst>
              <a:ext uri="{FF2B5EF4-FFF2-40B4-BE49-F238E27FC236}">
                <a16:creationId xmlns:a16="http://schemas.microsoft.com/office/drawing/2014/main" id="{2DE0077B-9394-F093-18BA-8CA1D4B85B08}"/>
              </a:ext>
            </a:extLst>
          </p:cNvPr>
          <p:cNvSpPr txBox="1"/>
          <p:nvPr/>
        </p:nvSpPr>
        <p:spPr>
          <a:xfrm>
            <a:off x="327695" y="276225"/>
            <a:ext cx="17587771" cy="1923604"/>
          </a:xfrm>
          <a:prstGeom prst="rect">
            <a:avLst/>
          </a:prstGeom>
        </p:spPr>
        <p:txBody>
          <a:bodyPr wrap="square" lIns="0" tIns="0" rIns="0" bIns="0" rtlCol="0" anchor="t">
            <a:spAutoFit/>
          </a:bodyPr>
          <a:lstStyle/>
          <a:p>
            <a:pPr algn="l">
              <a:lnSpc>
                <a:spcPts val="15000"/>
              </a:lnSpc>
            </a:pPr>
            <a:r>
              <a:rPr lang="en-US" sz="15000" b="1" spc="-800" dirty="0">
                <a:solidFill>
                  <a:srgbClr val="011936"/>
                </a:solidFill>
                <a:latin typeface="Aileron Heavy"/>
                <a:ea typeface="Aileron Heavy"/>
                <a:cs typeface="Aileron Heavy"/>
                <a:sym typeface="Aileron Heavy"/>
              </a:rPr>
              <a:t>ONE</a:t>
            </a:r>
          </a:p>
        </p:txBody>
      </p:sp>
      <p:sp>
        <p:nvSpPr>
          <p:cNvPr id="3" name="TextBox 2">
            <a:extLst>
              <a:ext uri="{FF2B5EF4-FFF2-40B4-BE49-F238E27FC236}">
                <a16:creationId xmlns:a16="http://schemas.microsoft.com/office/drawing/2014/main" id="{25A52012-D4C4-89B4-5892-C8A4A2B3B7F9}"/>
              </a:ext>
            </a:extLst>
          </p:cNvPr>
          <p:cNvSpPr txBox="1"/>
          <p:nvPr/>
        </p:nvSpPr>
        <p:spPr>
          <a:xfrm>
            <a:off x="3618689" y="1489245"/>
            <a:ext cx="13810393" cy="1973617"/>
          </a:xfrm>
          <a:prstGeom prst="rect">
            <a:avLst/>
          </a:prstGeom>
        </p:spPr>
        <p:txBody>
          <a:bodyPr wrap="square" lIns="0" tIns="0" rIns="0" bIns="0" rtlCol="0" anchor="t">
            <a:spAutoFit/>
          </a:bodyPr>
          <a:lstStyle/>
          <a:p>
            <a:pPr algn="l">
              <a:lnSpc>
                <a:spcPts val="15000"/>
              </a:lnSpc>
            </a:pPr>
            <a:r>
              <a:rPr lang="en-US" sz="18000" b="1" u="sng" spc="-800" dirty="0">
                <a:solidFill>
                  <a:srgbClr val="C00000"/>
                </a:solidFill>
                <a:latin typeface="Aileron Heavy"/>
                <a:ea typeface="Aileron Heavy"/>
                <a:cs typeface="Aileron Heavy"/>
                <a:sym typeface="Aileron Heavy"/>
              </a:rPr>
              <a:t>united</a:t>
            </a:r>
            <a:endParaRPr lang="en-US" sz="15000" b="1" u="sng" spc="-800" dirty="0">
              <a:solidFill>
                <a:srgbClr val="011936"/>
              </a:solidFill>
              <a:latin typeface="Aileron Heavy"/>
              <a:ea typeface="Aileron Heavy"/>
              <a:cs typeface="Aileron Heavy"/>
              <a:sym typeface="Aileron Heavy"/>
            </a:endParaRPr>
          </a:p>
        </p:txBody>
      </p:sp>
      <p:sp>
        <p:nvSpPr>
          <p:cNvPr id="4" name="TextBox 2">
            <a:extLst>
              <a:ext uri="{FF2B5EF4-FFF2-40B4-BE49-F238E27FC236}">
                <a16:creationId xmlns:a16="http://schemas.microsoft.com/office/drawing/2014/main" id="{3E826A5C-24E4-01DE-4035-58256C3873E6}"/>
              </a:ext>
            </a:extLst>
          </p:cNvPr>
          <p:cNvSpPr txBox="1"/>
          <p:nvPr/>
        </p:nvSpPr>
        <p:spPr>
          <a:xfrm>
            <a:off x="9978984" y="2501060"/>
            <a:ext cx="7247466" cy="1923604"/>
          </a:xfrm>
          <a:prstGeom prst="rect">
            <a:avLst/>
          </a:prstGeom>
        </p:spPr>
        <p:txBody>
          <a:bodyPr wrap="square" lIns="0" tIns="0" rIns="0" bIns="0" rtlCol="0" anchor="t">
            <a:spAutoFit/>
          </a:bodyPr>
          <a:lstStyle/>
          <a:p>
            <a:pPr algn="l">
              <a:lnSpc>
                <a:spcPts val="15000"/>
              </a:lnSpc>
            </a:pPr>
            <a:r>
              <a:rPr lang="en-US" sz="15000" b="1" spc="-800" dirty="0">
                <a:solidFill>
                  <a:srgbClr val="011936"/>
                </a:solidFill>
                <a:latin typeface="Aileron Heavy"/>
                <a:ea typeface="Aileron Heavy"/>
                <a:cs typeface="Aileron Heavy"/>
                <a:sym typeface="Aileron Heavy"/>
              </a:rPr>
              <a:t>PEOPLE</a:t>
            </a:r>
          </a:p>
        </p:txBody>
      </p:sp>
      <p:sp>
        <p:nvSpPr>
          <p:cNvPr id="6" name="TextBox 11">
            <a:extLst>
              <a:ext uri="{FF2B5EF4-FFF2-40B4-BE49-F238E27FC236}">
                <a16:creationId xmlns:a16="http://schemas.microsoft.com/office/drawing/2014/main" id="{4C768320-93EC-73DE-F3EA-AA32DE78A8D8}"/>
              </a:ext>
            </a:extLst>
          </p:cNvPr>
          <p:cNvSpPr txBox="1"/>
          <p:nvPr/>
        </p:nvSpPr>
        <p:spPr>
          <a:xfrm>
            <a:off x="10731137" y="8929226"/>
            <a:ext cx="5105400" cy="243656"/>
          </a:xfrm>
          <a:prstGeom prst="rect">
            <a:avLst/>
          </a:prstGeom>
        </p:spPr>
        <p:txBody>
          <a:bodyPr wrap="square" lIns="0" tIns="0" rIns="0" bIns="0" rtlCol="0" anchor="t">
            <a:spAutoFit/>
          </a:bodyPr>
          <a:lstStyle/>
          <a:p>
            <a:pPr algn="ctr">
              <a:lnSpc>
                <a:spcPts val="1919"/>
              </a:lnSpc>
              <a:spcBef>
                <a:spcPct val="0"/>
              </a:spcBef>
            </a:pPr>
            <a:r>
              <a:rPr lang="en-US" sz="1599" dirty="0">
                <a:solidFill>
                  <a:srgbClr val="011936"/>
                </a:solidFill>
                <a:latin typeface="Work Sans"/>
                <a:ea typeface="Work Sans"/>
                <a:cs typeface="Work Sans"/>
                <a:sym typeface="Work Sans"/>
              </a:rPr>
              <a:t>Image: Ministry of Culture, Community and Youth</a:t>
            </a:r>
          </a:p>
        </p:txBody>
      </p:sp>
    </p:spTree>
    <p:extLst>
      <p:ext uri="{BB962C8B-B14F-4D97-AF65-F5344CB8AC3E}">
        <p14:creationId xmlns:p14="http://schemas.microsoft.com/office/powerpoint/2010/main" val="544353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1936"/>
        </a:solidFill>
        <a:effectLst/>
      </p:bgPr>
    </p:bg>
    <p:spTree>
      <p:nvGrpSpPr>
        <p:cNvPr id="1" name=""/>
        <p:cNvGrpSpPr/>
        <p:nvPr/>
      </p:nvGrpSpPr>
      <p:grpSpPr>
        <a:xfrm>
          <a:off x="0" y="0"/>
          <a:ext cx="0" cy="0"/>
          <a:chOff x="0" y="0"/>
          <a:chExt cx="0" cy="0"/>
        </a:xfrm>
      </p:grpSpPr>
      <p:grpSp>
        <p:nvGrpSpPr>
          <p:cNvPr id="2" name="Group 2"/>
          <p:cNvGrpSpPr/>
          <p:nvPr/>
        </p:nvGrpSpPr>
        <p:grpSpPr>
          <a:xfrm>
            <a:off x="216420" y="175092"/>
            <a:ext cx="2326963" cy="1417131"/>
            <a:chOff x="0" y="99162"/>
            <a:chExt cx="1357212" cy="812800"/>
          </a:xfrm>
        </p:grpSpPr>
        <p:sp>
          <p:nvSpPr>
            <p:cNvPr id="3" name="Freeform 3"/>
            <p:cNvSpPr/>
            <p:nvPr/>
          </p:nvSpPr>
          <p:spPr>
            <a:xfrm>
              <a:off x="0" y="99162"/>
              <a:ext cx="1357212" cy="812800"/>
            </a:xfrm>
            <a:custGeom>
              <a:avLst/>
              <a:gdLst/>
              <a:ahLst/>
              <a:cxnLst/>
              <a:rect l="l" t="t" r="r" b="b"/>
              <a:pathLst>
                <a:path w="1357212" h="812800">
                  <a:moveTo>
                    <a:pt x="678606" y="0"/>
                  </a:moveTo>
                  <a:cubicBezTo>
                    <a:pt x="303822" y="0"/>
                    <a:pt x="0" y="181951"/>
                    <a:pt x="0" y="406400"/>
                  </a:cubicBezTo>
                  <a:cubicBezTo>
                    <a:pt x="0" y="630849"/>
                    <a:pt x="303822" y="812800"/>
                    <a:pt x="678606" y="812800"/>
                  </a:cubicBezTo>
                  <a:cubicBezTo>
                    <a:pt x="1053389" y="812800"/>
                    <a:pt x="1357212" y="630849"/>
                    <a:pt x="1357212" y="406400"/>
                  </a:cubicBezTo>
                  <a:cubicBezTo>
                    <a:pt x="1357212" y="181951"/>
                    <a:pt x="1053389" y="0"/>
                    <a:pt x="678606" y="0"/>
                  </a:cubicBezTo>
                  <a:close/>
                </a:path>
              </a:pathLst>
            </a:custGeom>
            <a:solidFill>
              <a:srgbClr val="1351AA"/>
            </a:solidFill>
          </p:spPr>
          <p:txBody>
            <a:bodyPr/>
            <a:lstStyle/>
            <a:p>
              <a:endParaRPr lang="en-US" dirty="0"/>
            </a:p>
          </p:txBody>
        </p:sp>
        <p:sp>
          <p:nvSpPr>
            <p:cNvPr id="4" name="TextBox 4"/>
            <p:cNvSpPr txBox="1"/>
            <p:nvPr/>
          </p:nvSpPr>
          <p:spPr>
            <a:xfrm>
              <a:off x="127239" y="175362"/>
              <a:ext cx="1102734" cy="660400"/>
            </a:xfrm>
            <a:prstGeom prst="rect">
              <a:avLst/>
            </a:prstGeom>
          </p:spPr>
          <p:txBody>
            <a:bodyPr lIns="50800" tIns="50800" rIns="50800" bIns="50800" rtlCol="0" anchor="ctr"/>
            <a:lstStyle/>
            <a:p>
              <a:pPr marL="0" marR="0" lvl="0" indent="0" algn="ctr" defTabSz="914400" rtl="0" eaLnBrk="1" fontAlgn="auto" latinLnBrk="0" hangingPunct="1">
                <a:lnSpc>
                  <a:spcPts val="504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2020</a:t>
              </a:r>
            </a:p>
          </p:txBody>
        </p:sp>
      </p:grpSp>
      <p:sp>
        <p:nvSpPr>
          <p:cNvPr id="6" name="TextBox 6"/>
          <p:cNvSpPr txBox="1"/>
          <p:nvPr/>
        </p:nvSpPr>
        <p:spPr>
          <a:xfrm>
            <a:off x="476250" y="2243402"/>
            <a:ext cx="6275730" cy="4616648"/>
          </a:xfrm>
          <a:prstGeom prst="rect">
            <a:avLst/>
          </a:prstGeom>
        </p:spPr>
        <p:txBody>
          <a:bodyPr lIns="0" tIns="0" rIns="0" bIns="0" rtlCol="0" anchor="t">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395" normalizeH="0" baseline="0" noProof="0" dirty="0">
                <a:ln>
                  <a:noFill/>
                </a:ln>
                <a:solidFill>
                  <a:schemeClr val="bg1"/>
                </a:solidFill>
                <a:effectLst/>
                <a:uLnTx/>
                <a:uFillTx/>
                <a:latin typeface="Work Sans" panose="020B0604020202020204" charset="0"/>
                <a:ea typeface="Aileron Heavy"/>
                <a:cs typeface="Aileron Heavy"/>
                <a:sym typeface="Aileron Heavy"/>
              </a:rPr>
              <a:t>We</a:t>
            </a:r>
            <a:r>
              <a:rPr kumimoji="0" lang="en-US" sz="7200" b="1" i="0" u="none" strike="noStrike" kern="1200" cap="none" spc="-395" normalizeH="0" baseline="0" noProof="0" dirty="0">
                <a:ln>
                  <a:noFill/>
                </a:ln>
                <a:solidFill>
                  <a:srgbClr val="CA0013"/>
                </a:solidFill>
                <a:effectLst/>
                <a:uLnTx/>
                <a:uFillTx/>
                <a:latin typeface="Work Sans" panose="020B0604020202020204" charset="0"/>
                <a:ea typeface="Aileron Heavy"/>
                <a:cs typeface="Aileron Heavy"/>
                <a:sym typeface="Aileron Heavy"/>
              </a:rPr>
              <a:t> </a:t>
            </a:r>
            <a:r>
              <a:rPr kumimoji="0" lang="en-US" sz="7200" b="1" i="0" u="none" strike="noStrike" kern="1200" cap="none" spc="-395" normalizeH="0" baseline="0" noProof="0" dirty="0">
                <a:ln>
                  <a:noFill/>
                </a:ln>
                <a:solidFill>
                  <a:srgbClr val="CA0013"/>
                </a:solidFill>
                <a:effectLst/>
                <a:uLnTx/>
                <a:uFillTx/>
                <a:latin typeface="Work Sans Bold" panose="020B0604020202020204" charset="0"/>
                <a:ea typeface="Aileron Heavy"/>
                <a:cs typeface="Aileron Heavy"/>
                <a:sym typeface="Aileron Heavy"/>
              </a:rPr>
              <a:t>supported one another</a:t>
            </a:r>
            <a:r>
              <a:rPr kumimoji="0" lang="en-US" sz="7200" b="1" i="0" u="none" strike="noStrike" kern="1200" cap="none" spc="-395" normalizeH="0" baseline="0" noProof="0" dirty="0">
                <a:ln>
                  <a:noFill/>
                </a:ln>
                <a:solidFill>
                  <a:srgbClr val="E3E2DE"/>
                </a:solidFill>
                <a:effectLst/>
                <a:uLnTx/>
                <a:uFillTx/>
                <a:latin typeface="Work Sans Bold" panose="020B0604020202020204" charset="0"/>
                <a:ea typeface="Aileron Heavy"/>
                <a:cs typeface="Aileron Heavy"/>
                <a:sym typeface="Aileron Heavy"/>
              </a:rPr>
              <a:t> </a:t>
            </a:r>
            <a:r>
              <a:rPr kumimoji="0" lang="en-US" sz="7200" b="1" i="0" u="none" strike="noStrike" kern="1200" cap="none" spc="-395" normalizeH="0" baseline="0" noProof="0" dirty="0">
                <a:ln>
                  <a:noFill/>
                </a:ln>
                <a:solidFill>
                  <a:srgbClr val="E3E2DE"/>
                </a:solidFill>
                <a:effectLst/>
                <a:uLnTx/>
                <a:uFillTx/>
                <a:latin typeface="Work Sans" panose="020B0604020202020204" charset="0"/>
                <a:ea typeface="Aileron Heavy"/>
                <a:cs typeface="Aileron Heavy"/>
                <a:sym typeface="Aileron Heavy"/>
              </a:rPr>
              <a:t>when COVID-19 shook Singapore</a:t>
            </a:r>
          </a:p>
        </p:txBody>
      </p:sp>
      <p:sp>
        <p:nvSpPr>
          <p:cNvPr id="7" name="TextBox 7"/>
          <p:cNvSpPr txBox="1"/>
          <p:nvPr/>
        </p:nvSpPr>
        <p:spPr>
          <a:xfrm>
            <a:off x="476250" y="9568930"/>
            <a:ext cx="6076950" cy="487313"/>
          </a:xfrm>
          <a:prstGeom prst="rect">
            <a:avLst/>
          </a:prstGeom>
        </p:spPr>
        <p:txBody>
          <a:bodyPr wrap="square" lIns="0" tIns="0" rIns="0" bIns="0" rtlCol="0" anchor="t">
            <a:spAutoFit/>
          </a:bodyPr>
          <a:lstStyle/>
          <a:p>
            <a:pPr marL="0" marR="0" lvl="0" indent="0" algn="l" defTabSz="914400" rtl="0" eaLnBrk="1" fontAlgn="auto" latinLnBrk="0" hangingPunct="1">
              <a:lnSpc>
                <a:spcPts val="1919"/>
              </a:lnSpc>
              <a:spcBef>
                <a:spcPct val="0"/>
              </a:spcBef>
              <a:spcAft>
                <a:spcPts val="0"/>
              </a:spcAft>
              <a:buClrTx/>
              <a:buSzTx/>
              <a:buFontTx/>
              <a:buNone/>
              <a:tabLst/>
              <a:defRPr/>
            </a:pPr>
            <a:r>
              <a:rPr kumimoji="0" lang="en-US" sz="1599" b="0" i="0" u="none" strike="noStrike" kern="1200" cap="none" spc="0" normalizeH="0" baseline="0" noProof="0" dirty="0">
                <a:ln>
                  <a:noFill/>
                </a:ln>
                <a:solidFill>
                  <a:srgbClr val="E3E2DE"/>
                </a:solidFill>
                <a:effectLst/>
                <a:uLnTx/>
                <a:uFillTx/>
                <a:latin typeface="Work Sans"/>
                <a:ea typeface="Work Sans"/>
                <a:cs typeface="Work Sans"/>
                <a:sym typeface="Work Sans"/>
              </a:rPr>
              <a:t>Images: Costa Ris RC, gov.sg, Martin Lim, Singapore Kindness Movement, The Straits Times</a:t>
            </a:r>
          </a:p>
        </p:txBody>
      </p:sp>
      <p:pic>
        <p:nvPicPr>
          <p:cNvPr id="8" name="Picture 7">
            <a:extLst>
              <a:ext uri="{FF2B5EF4-FFF2-40B4-BE49-F238E27FC236}">
                <a16:creationId xmlns:a16="http://schemas.microsoft.com/office/drawing/2014/main" id="{57CD54A1-B250-4E03-960B-BD87007E4648}"/>
              </a:ext>
            </a:extLst>
          </p:cNvPr>
          <p:cNvPicPr>
            <a:picLocks noChangeAspect="1"/>
          </p:cNvPicPr>
          <p:nvPr/>
        </p:nvPicPr>
        <p:blipFill>
          <a:blip r:embed="rId3">
            <a:extLst>
              <a:ext uri="{28A0092B-C50C-407E-A947-70E740481C1C}">
                <a14:useLocalDpi xmlns:a14="http://schemas.microsoft.com/office/drawing/2010/main" val="0"/>
              </a:ext>
            </a:extLst>
          </a:blip>
          <a:srcRect t="6" b="6"/>
          <a:stretch/>
        </p:blipFill>
        <p:spPr>
          <a:xfrm>
            <a:off x="8458200" y="546300"/>
            <a:ext cx="9195476" cy="9194400"/>
          </a:xfrm>
          <a:prstGeom prst="rect">
            <a:avLst/>
          </a:prstGeom>
        </p:spPr>
      </p:pic>
      <p:sp>
        <p:nvSpPr>
          <p:cNvPr id="14" name="TextBox 13">
            <a:extLst>
              <a:ext uri="{FF2B5EF4-FFF2-40B4-BE49-F238E27FC236}">
                <a16:creationId xmlns:a16="http://schemas.microsoft.com/office/drawing/2014/main" id="{80D727A6-5B3F-4A5B-BFE3-1F7C9F7A40DC}"/>
              </a:ext>
            </a:extLst>
          </p:cNvPr>
          <p:cNvSpPr txBox="1"/>
          <p:nvPr/>
        </p:nvSpPr>
        <p:spPr>
          <a:xfrm>
            <a:off x="7467600" y="0"/>
            <a:ext cx="3352800" cy="369332"/>
          </a:xfrm>
          <a:prstGeom prst="rect">
            <a:avLst/>
          </a:prstGeom>
          <a:noFill/>
        </p:spPr>
        <p:txBody>
          <a:bodyPr wrap="square" rtlCol="0">
            <a:spAutoFit/>
          </a:bodyPr>
          <a:lstStyle/>
          <a:p>
            <a:pPr algn="ctr"/>
            <a:r>
              <a:rPr lang="en-SG" dirty="0">
                <a:solidFill>
                  <a:schemeClr val="bg1">
                    <a:lumMod val="75000"/>
                  </a:schemeClr>
                </a:solidFill>
              </a:rPr>
              <a:t>OFFICIAL (OPEN)</a:t>
            </a:r>
            <a:endParaRPr lang="en-US" dirty="0">
              <a:solidFill>
                <a:schemeClr val="bg1">
                  <a:lumMod val="75000"/>
                </a:schemeClr>
              </a:solidFill>
            </a:endParaRPr>
          </a:p>
        </p:txBody>
      </p:sp>
      <p:sp>
        <p:nvSpPr>
          <p:cNvPr id="15" name="TextBox 14">
            <a:extLst>
              <a:ext uri="{FF2B5EF4-FFF2-40B4-BE49-F238E27FC236}">
                <a16:creationId xmlns:a16="http://schemas.microsoft.com/office/drawing/2014/main" id="{1BC21B75-5BBB-49B3-842C-8BD6FADF44EE}"/>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chemeClr val="bg1">
                    <a:lumMod val="75000"/>
                  </a:schemeClr>
                </a:solidFill>
              </a:rPr>
              <a:t>OFFICIAL (OPEN)</a:t>
            </a:r>
            <a:endParaRPr lang="en-US" dirty="0">
              <a:solidFill>
                <a:schemeClr val="bg1">
                  <a:lumMod val="75000"/>
                </a:schemeClr>
              </a:solidFill>
            </a:endParaRPr>
          </a:p>
        </p:txBody>
      </p:sp>
      <p:sp>
        <p:nvSpPr>
          <p:cNvPr id="16" name="Slide Number Placeholder 8">
            <a:extLst>
              <a:ext uri="{FF2B5EF4-FFF2-40B4-BE49-F238E27FC236}">
                <a16:creationId xmlns:a16="http://schemas.microsoft.com/office/drawing/2014/main" id="{960FCC60-412B-4FC5-ABC1-45540532A2EA}"/>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6</a:t>
            </a:fld>
            <a:endParaRPr lang="en-US" sz="1600" dirty="0">
              <a:latin typeface="Work Sans" panose="020B06040202020202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1936"/>
        </a:solidFill>
        <a:effectLst/>
      </p:bgPr>
    </p:bg>
    <p:spTree>
      <p:nvGrpSpPr>
        <p:cNvPr id="1" name=""/>
        <p:cNvGrpSpPr/>
        <p:nvPr/>
      </p:nvGrpSpPr>
      <p:grpSpPr>
        <a:xfrm>
          <a:off x="0" y="0"/>
          <a:ext cx="0" cy="0"/>
          <a:chOff x="0" y="0"/>
          <a:chExt cx="0" cy="0"/>
        </a:xfrm>
      </p:grpSpPr>
      <p:sp>
        <p:nvSpPr>
          <p:cNvPr id="6" name="TextBox 6"/>
          <p:cNvSpPr txBox="1"/>
          <p:nvPr/>
        </p:nvSpPr>
        <p:spPr>
          <a:xfrm>
            <a:off x="476250" y="2243402"/>
            <a:ext cx="6275730" cy="6463308"/>
          </a:xfrm>
          <a:prstGeom prst="rect">
            <a:avLst/>
          </a:prstGeom>
        </p:spPr>
        <p:txBody>
          <a:bodyPr lIns="0" tIns="0" rIns="0" bIns="0" rtlCol="0" anchor="t">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395" normalizeH="0" baseline="0" noProof="0" dirty="0">
                <a:ln>
                  <a:noFill/>
                </a:ln>
                <a:solidFill>
                  <a:srgbClr val="E3E2DE"/>
                </a:solidFill>
                <a:effectLst/>
                <a:uLnTx/>
                <a:uFillTx/>
                <a:latin typeface="Work Sans" panose="020B0604020202020204" charset="0"/>
                <a:ea typeface="Aileron Heavy"/>
                <a:cs typeface="Aileron Heavy"/>
                <a:sym typeface="Aileron Heavy"/>
              </a:rPr>
              <a:t>We came together to </a:t>
            </a:r>
            <a:r>
              <a:rPr kumimoji="0" lang="en-US" sz="7200" b="1" i="0" u="none" strike="noStrike" kern="1200" cap="none" spc="-395" normalizeH="0" baseline="0" noProof="0" dirty="0">
                <a:ln>
                  <a:noFill/>
                </a:ln>
                <a:solidFill>
                  <a:srgbClr val="CA0013"/>
                </a:solidFill>
                <a:effectLst/>
                <a:uLnTx/>
                <a:uFillTx/>
                <a:latin typeface="Work Sans Bold" panose="020B0604020202020204" charset="0"/>
                <a:ea typeface="Aileron Heavy"/>
                <a:cs typeface="Aileron Heavy"/>
                <a:sym typeface="Aileron Heavy"/>
              </a:rPr>
              <a:t>bring Singaporeans home</a:t>
            </a:r>
            <a:r>
              <a:rPr kumimoji="0" lang="en-US" sz="7200" b="1" i="0" u="none" strike="noStrike" kern="1200" cap="none" spc="-395" normalizeH="0" baseline="0" noProof="0" dirty="0">
                <a:ln>
                  <a:noFill/>
                </a:ln>
                <a:solidFill>
                  <a:srgbClr val="E3E2DE"/>
                </a:solidFill>
                <a:effectLst/>
                <a:uLnTx/>
                <a:uFillTx/>
                <a:latin typeface="Work Sans Bold" panose="020B0604020202020204" charset="0"/>
                <a:ea typeface="Aileron Heavy"/>
                <a:cs typeface="Aileron Heavy"/>
                <a:sym typeface="Aileron Heavy"/>
              </a:rPr>
              <a:t> </a:t>
            </a:r>
            <a:r>
              <a:rPr kumimoji="0" lang="en-US" sz="7200" b="1" i="0" u="none" strike="noStrike" kern="1200" cap="none" spc="-395" normalizeH="0" baseline="0" noProof="0" dirty="0">
                <a:ln>
                  <a:noFill/>
                </a:ln>
                <a:solidFill>
                  <a:srgbClr val="E3E2DE"/>
                </a:solidFill>
                <a:effectLst/>
                <a:uLnTx/>
                <a:uFillTx/>
                <a:latin typeface="Work Sans" panose="020B0604020202020204" charset="0"/>
                <a:ea typeface="Aileron Heavy"/>
                <a:cs typeface="Aileron Heavy"/>
                <a:sym typeface="Aileron Heavy"/>
              </a:rPr>
              <a:t>during the Middle East conflict</a:t>
            </a:r>
          </a:p>
        </p:txBody>
      </p:sp>
      <p:sp>
        <p:nvSpPr>
          <p:cNvPr id="7" name="TextBox 7"/>
          <p:cNvSpPr txBox="1"/>
          <p:nvPr/>
        </p:nvSpPr>
        <p:spPr>
          <a:xfrm>
            <a:off x="476250" y="9568930"/>
            <a:ext cx="7983026" cy="243656"/>
          </a:xfrm>
          <a:prstGeom prst="rect">
            <a:avLst/>
          </a:prstGeom>
        </p:spPr>
        <p:txBody>
          <a:bodyPr wrap="square" lIns="0" tIns="0" rIns="0" bIns="0" rtlCol="0" anchor="t">
            <a:spAutoFit/>
          </a:bodyPr>
          <a:lstStyle/>
          <a:p>
            <a:pPr marL="0" marR="0" lvl="0" indent="0" algn="l" defTabSz="914400" rtl="0" eaLnBrk="1" fontAlgn="auto" latinLnBrk="0" hangingPunct="1">
              <a:lnSpc>
                <a:spcPts val="1919"/>
              </a:lnSpc>
              <a:spcBef>
                <a:spcPct val="0"/>
              </a:spcBef>
              <a:spcAft>
                <a:spcPts val="0"/>
              </a:spcAft>
              <a:buClrTx/>
              <a:buSzTx/>
              <a:buFontTx/>
              <a:buNone/>
              <a:tabLst/>
              <a:defRPr/>
            </a:pPr>
            <a:r>
              <a:rPr kumimoji="0" lang="en-US" sz="1599" b="0" i="0" u="none" strike="noStrike" kern="1200" cap="none" spc="0" normalizeH="0" baseline="0" noProof="0" dirty="0">
                <a:ln>
                  <a:noFill/>
                </a:ln>
                <a:solidFill>
                  <a:srgbClr val="E3E2DE"/>
                </a:solidFill>
                <a:effectLst/>
                <a:uLnTx/>
                <a:uFillTx/>
                <a:latin typeface="Work Sans"/>
                <a:ea typeface="Work Sans"/>
                <a:cs typeface="Work Sans"/>
                <a:sym typeface="Work Sans"/>
              </a:rPr>
              <a:t>Images: Ministry of Defence, Ministry of Foreign Affairs, Channel NewsAsia</a:t>
            </a:r>
          </a:p>
        </p:txBody>
      </p:sp>
      <p:sp>
        <p:nvSpPr>
          <p:cNvPr id="11" name="TextBox 10">
            <a:extLst>
              <a:ext uri="{FF2B5EF4-FFF2-40B4-BE49-F238E27FC236}">
                <a16:creationId xmlns:a16="http://schemas.microsoft.com/office/drawing/2014/main" id="{C3D6A5C8-B6E2-4295-A072-F4BDAC219283}"/>
              </a:ext>
            </a:extLst>
          </p:cNvPr>
          <p:cNvSpPr txBox="1"/>
          <p:nvPr/>
        </p:nvSpPr>
        <p:spPr>
          <a:xfrm>
            <a:off x="7467600" y="0"/>
            <a:ext cx="3352800" cy="369332"/>
          </a:xfrm>
          <a:prstGeom prst="rect">
            <a:avLst/>
          </a:prstGeom>
          <a:noFill/>
        </p:spPr>
        <p:txBody>
          <a:bodyPr wrap="square" rtlCol="0">
            <a:spAutoFit/>
          </a:bodyPr>
          <a:lstStyle/>
          <a:p>
            <a:pPr algn="ctr"/>
            <a:r>
              <a:rPr lang="en-SG" dirty="0">
                <a:solidFill>
                  <a:schemeClr val="bg1">
                    <a:lumMod val="75000"/>
                  </a:schemeClr>
                </a:solidFill>
              </a:rPr>
              <a:t>OFFICIAL (OPEN)</a:t>
            </a:r>
            <a:endParaRPr lang="en-US" dirty="0">
              <a:solidFill>
                <a:schemeClr val="bg1">
                  <a:lumMod val="75000"/>
                </a:schemeClr>
              </a:solidFill>
            </a:endParaRPr>
          </a:p>
        </p:txBody>
      </p:sp>
      <p:sp>
        <p:nvSpPr>
          <p:cNvPr id="12" name="TextBox 11">
            <a:extLst>
              <a:ext uri="{FF2B5EF4-FFF2-40B4-BE49-F238E27FC236}">
                <a16:creationId xmlns:a16="http://schemas.microsoft.com/office/drawing/2014/main" id="{59C38FA3-A31F-48A9-A96C-C44E0AE71293}"/>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chemeClr val="bg1">
                    <a:lumMod val="75000"/>
                  </a:schemeClr>
                </a:solidFill>
              </a:rPr>
              <a:t>OFFICIAL (OPEN)</a:t>
            </a:r>
            <a:endParaRPr lang="en-US" dirty="0">
              <a:solidFill>
                <a:schemeClr val="bg1">
                  <a:lumMod val="75000"/>
                </a:schemeClr>
              </a:solidFill>
            </a:endParaRPr>
          </a:p>
        </p:txBody>
      </p:sp>
      <p:sp>
        <p:nvSpPr>
          <p:cNvPr id="17" name="Slide Number Placeholder 8">
            <a:extLst>
              <a:ext uri="{FF2B5EF4-FFF2-40B4-BE49-F238E27FC236}">
                <a16:creationId xmlns:a16="http://schemas.microsoft.com/office/drawing/2014/main" id="{73B96F5F-3BA3-4F20-9846-67515CA32B33}"/>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7</a:t>
            </a:fld>
            <a:endParaRPr lang="en-US" sz="1600" dirty="0">
              <a:latin typeface="Work Sans" panose="020B0604020202020204" charset="0"/>
            </a:endParaRPr>
          </a:p>
        </p:txBody>
      </p:sp>
      <p:pic>
        <p:nvPicPr>
          <p:cNvPr id="5" name="Picture 4">
            <a:extLst>
              <a:ext uri="{FF2B5EF4-FFF2-40B4-BE49-F238E27FC236}">
                <a16:creationId xmlns:a16="http://schemas.microsoft.com/office/drawing/2014/main" id="{A2AE9F8B-47C2-47F8-B35F-4194C26F8FD2}"/>
              </a:ext>
            </a:extLst>
          </p:cNvPr>
          <p:cNvPicPr>
            <a:picLocks noChangeAspect="1"/>
          </p:cNvPicPr>
          <p:nvPr/>
        </p:nvPicPr>
        <p:blipFill>
          <a:blip r:embed="rId3">
            <a:extLst>
              <a:ext uri="{28A0092B-C50C-407E-A947-70E740481C1C}">
                <a14:useLocalDpi xmlns:a14="http://schemas.microsoft.com/office/drawing/2010/main" val="0"/>
              </a:ext>
            </a:extLst>
          </a:blip>
          <a:srcRect l="963" t="963"/>
          <a:stretch>
            <a:fillRect/>
          </a:stretch>
        </p:blipFill>
        <p:spPr>
          <a:xfrm>
            <a:off x="8459276" y="546300"/>
            <a:ext cx="9194400" cy="9194400"/>
          </a:xfrm>
          <a:prstGeom prst="rect">
            <a:avLst/>
          </a:prstGeom>
        </p:spPr>
      </p:pic>
      <p:grpSp>
        <p:nvGrpSpPr>
          <p:cNvPr id="20" name="Group 2">
            <a:extLst>
              <a:ext uri="{FF2B5EF4-FFF2-40B4-BE49-F238E27FC236}">
                <a16:creationId xmlns:a16="http://schemas.microsoft.com/office/drawing/2014/main" id="{80D162FE-4956-46E1-B56E-DEFED1B07848}"/>
              </a:ext>
            </a:extLst>
          </p:cNvPr>
          <p:cNvGrpSpPr/>
          <p:nvPr/>
        </p:nvGrpSpPr>
        <p:grpSpPr>
          <a:xfrm>
            <a:off x="216420" y="175092"/>
            <a:ext cx="2326963" cy="1417131"/>
            <a:chOff x="0" y="99162"/>
            <a:chExt cx="1357212" cy="812800"/>
          </a:xfrm>
        </p:grpSpPr>
        <p:sp>
          <p:nvSpPr>
            <p:cNvPr id="21" name="Freeform 3">
              <a:extLst>
                <a:ext uri="{FF2B5EF4-FFF2-40B4-BE49-F238E27FC236}">
                  <a16:creationId xmlns:a16="http://schemas.microsoft.com/office/drawing/2014/main" id="{B095858C-9183-484B-A16F-31EF1256D20F}"/>
                </a:ext>
              </a:extLst>
            </p:cNvPr>
            <p:cNvSpPr/>
            <p:nvPr/>
          </p:nvSpPr>
          <p:spPr>
            <a:xfrm>
              <a:off x="0" y="99162"/>
              <a:ext cx="1357212" cy="812800"/>
            </a:xfrm>
            <a:custGeom>
              <a:avLst/>
              <a:gdLst/>
              <a:ahLst/>
              <a:cxnLst/>
              <a:rect l="l" t="t" r="r" b="b"/>
              <a:pathLst>
                <a:path w="1357212" h="812800">
                  <a:moveTo>
                    <a:pt x="678606" y="0"/>
                  </a:moveTo>
                  <a:cubicBezTo>
                    <a:pt x="303822" y="0"/>
                    <a:pt x="0" y="181951"/>
                    <a:pt x="0" y="406400"/>
                  </a:cubicBezTo>
                  <a:cubicBezTo>
                    <a:pt x="0" y="630849"/>
                    <a:pt x="303822" y="812800"/>
                    <a:pt x="678606" y="812800"/>
                  </a:cubicBezTo>
                  <a:cubicBezTo>
                    <a:pt x="1053389" y="812800"/>
                    <a:pt x="1357212" y="630849"/>
                    <a:pt x="1357212" y="406400"/>
                  </a:cubicBezTo>
                  <a:cubicBezTo>
                    <a:pt x="1357212" y="181951"/>
                    <a:pt x="1053389" y="0"/>
                    <a:pt x="678606" y="0"/>
                  </a:cubicBezTo>
                  <a:close/>
                </a:path>
              </a:pathLst>
            </a:custGeom>
            <a:solidFill>
              <a:srgbClr val="1351AA"/>
            </a:solidFill>
          </p:spPr>
          <p:txBody>
            <a:bodyPr/>
            <a:lstStyle/>
            <a:p>
              <a:endParaRPr lang="en-US" dirty="0"/>
            </a:p>
          </p:txBody>
        </p:sp>
        <p:sp>
          <p:nvSpPr>
            <p:cNvPr id="22" name="TextBox 4">
              <a:extLst>
                <a:ext uri="{FF2B5EF4-FFF2-40B4-BE49-F238E27FC236}">
                  <a16:creationId xmlns:a16="http://schemas.microsoft.com/office/drawing/2014/main" id="{78905264-4ED7-4861-8F98-C339C2A65911}"/>
                </a:ext>
              </a:extLst>
            </p:cNvPr>
            <p:cNvSpPr txBox="1"/>
            <p:nvPr/>
          </p:nvSpPr>
          <p:spPr>
            <a:xfrm>
              <a:off x="127239" y="175362"/>
              <a:ext cx="1102734" cy="660400"/>
            </a:xfrm>
            <a:prstGeom prst="rect">
              <a:avLst/>
            </a:prstGeom>
          </p:spPr>
          <p:txBody>
            <a:bodyPr lIns="50800" tIns="50800" rIns="50800" bIns="50800" rtlCol="0" anchor="ctr"/>
            <a:lstStyle/>
            <a:p>
              <a:pPr marL="0" marR="0" lvl="0" indent="0" algn="ctr" defTabSz="914400" rtl="0" eaLnBrk="1" fontAlgn="auto" latinLnBrk="0" hangingPunct="1">
                <a:lnSpc>
                  <a:spcPts val="504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2026</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2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20AAD8-67D4-B723-D3B5-B3533BF247EA}"/>
              </a:ext>
            </a:extLst>
          </p:cNvPr>
          <p:cNvPicPr>
            <a:picLocks noChangeAspect="1"/>
          </p:cNvPicPr>
          <p:nvPr/>
        </p:nvPicPr>
        <p:blipFill>
          <a:blip r:embed="rId3">
            <a:extLst>
              <a:ext uri="{28A0092B-C50C-407E-A947-70E740481C1C}">
                <a14:useLocalDpi xmlns:a14="http://schemas.microsoft.com/office/drawing/2010/main" val="0"/>
              </a:ext>
            </a:extLst>
          </a:blip>
          <a:srcRect t="18643" r="1501" b="23027"/>
          <a:stretch>
            <a:fillRect/>
          </a:stretch>
        </p:blipFill>
        <p:spPr>
          <a:xfrm>
            <a:off x="0" y="-9818"/>
            <a:ext cx="11125200" cy="10296818"/>
          </a:xfrm>
          <a:prstGeom prst="rect">
            <a:avLst/>
          </a:prstGeom>
        </p:spPr>
      </p:pic>
      <p:sp>
        <p:nvSpPr>
          <p:cNvPr id="40" name="TextBox 3">
            <a:extLst>
              <a:ext uri="{FF2B5EF4-FFF2-40B4-BE49-F238E27FC236}">
                <a16:creationId xmlns:a16="http://schemas.microsoft.com/office/drawing/2014/main" id="{4DB65197-9E79-4D73-AE2F-2A1ED9AC9CD3}"/>
              </a:ext>
            </a:extLst>
          </p:cNvPr>
          <p:cNvSpPr txBox="1"/>
          <p:nvPr/>
        </p:nvSpPr>
        <p:spPr>
          <a:xfrm>
            <a:off x="8610600" y="2519720"/>
            <a:ext cx="8838820" cy="4985980"/>
          </a:xfrm>
          <a:prstGeom prst="rect">
            <a:avLst/>
          </a:prstGeom>
        </p:spPr>
        <p:txBody>
          <a:bodyPr wrap="square" lIns="0" tIns="0" rIns="0" bIns="0" rtlCol="0" anchor="t">
            <a:spAutoFit/>
          </a:bodyPr>
          <a:lstStyle/>
          <a:p>
            <a:pPr algn="just"/>
            <a:r>
              <a:rPr lang="en-SG" sz="3600" dirty="0">
                <a:solidFill>
                  <a:srgbClr val="011936"/>
                </a:solidFill>
                <a:latin typeface="Work Sans"/>
                <a:ea typeface="Work Sans"/>
                <a:cs typeface="Work Sans"/>
                <a:sym typeface="Work Sans"/>
              </a:rPr>
              <a:t>The Pledge reflects our commitment across generations – to place the </a:t>
            </a:r>
            <a:r>
              <a:rPr lang="en-SG" sz="3600" b="1" dirty="0">
                <a:solidFill>
                  <a:srgbClr val="CA0013"/>
                </a:solidFill>
                <a:latin typeface="Work Sans"/>
                <a:ea typeface="Work Sans"/>
                <a:cs typeface="Work Sans"/>
                <a:sym typeface="Work Sans"/>
              </a:rPr>
              <a:t>collective good above individual interests</a:t>
            </a:r>
            <a:r>
              <a:rPr lang="en-SG" sz="3600" dirty="0">
                <a:solidFill>
                  <a:srgbClr val="011936"/>
                </a:solidFill>
                <a:latin typeface="Work Sans"/>
                <a:ea typeface="Work Sans"/>
                <a:cs typeface="Work Sans"/>
                <a:sym typeface="Work Sans"/>
              </a:rPr>
              <a:t>.</a:t>
            </a:r>
          </a:p>
          <a:p>
            <a:pPr algn="just"/>
            <a:endParaRPr lang="en-SG" sz="3600" dirty="0">
              <a:solidFill>
                <a:srgbClr val="011936"/>
              </a:solidFill>
              <a:latin typeface="Work Sans"/>
              <a:ea typeface="Work Sans"/>
              <a:cs typeface="Work Sans"/>
              <a:sym typeface="Work Sans"/>
            </a:endParaRPr>
          </a:p>
          <a:p>
            <a:pPr algn="just"/>
            <a:r>
              <a:rPr lang="en-SG" sz="3600" dirty="0">
                <a:solidFill>
                  <a:srgbClr val="011936"/>
                </a:solidFill>
                <a:latin typeface="Work Sans"/>
                <a:ea typeface="Work Sans"/>
                <a:cs typeface="Work Sans"/>
                <a:sym typeface="Work Sans"/>
              </a:rPr>
              <a:t>It is not just something we say, but </a:t>
            </a:r>
            <a:r>
              <a:rPr lang="en-SG" sz="3600" b="1" dirty="0">
                <a:solidFill>
                  <a:srgbClr val="CA0013"/>
                </a:solidFill>
                <a:latin typeface="Work Sans"/>
                <a:ea typeface="Work Sans"/>
                <a:cs typeface="Work Sans"/>
                <a:sym typeface="Work Sans"/>
              </a:rPr>
              <a:t>something we choose to live out </a:t>
            </a:r>
            <a:r>
              <a:rPr lang="en-SG" sz="3600" dirty="0">
                <a:solidFill>
                  <a:srgbClr val="011936"/>
                </a:solidFill>
                <a:latin typeface="Work Sans"/>
                <a:ea typeface="Work Sans"/>
                <a:cs typeface="Work Sans"/>
                <a:sym typeface="Work Sans"/>
              </a:rPr>
              <a:t>– through acts of care, respect, and responsibility in everyday life.</a:t>
            </a:r>
          </a:p>
        </p:txBody>
      </p:sp>
      <p:sp>
        <p:nvSpPr>
          <p:cNvPr id="41" name="TextBox 40">
            <a:extLst>
              <a:ext uri="{FF2B5EF4-FFF2-40B4-BE49-F238E27FC236}">
                <a16:creationId xmlns:a16="http://schemas.microsoft.com/office/drawing/2014/main" id="{32CAE919-C824-43EB-A69D-0FC4876B09BA}"/>
              </a:ext>
            </a:extLst>
          </p:cNvPr>
          <p:cNvSpPr txBox="1"/>
          <p:nvPr/>
        </p:nvSpPr>
        <p:spPr>
          <a:xfrm>
            <a:off x="7467600" y="9955768"/>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42" name="TextBox 41">
            <a:extLst>
              <a:ext uri="{FF2B5EF4-FFF2-40B4-BE49-F238E27FC236}">
                <a16:creationId xmlns:a16="http://schemas.microsoft.com/office/drawing/2014/main" id="{6CBE8ADF-3F59-45CD-AA61-4542AFBF9F14}"/>
              </a:ext>
            </a:extLst>
          </p:cNvPr>
          <p:cNvSpPr txBox="1"/>
          <p:nvPr/>
        </p:nvSpPr>
        <p:spPr>
          <a:xfrm>
            <a:off x="7467600" y="0"/>
            <a:ext cx="3352800" cy="369332"/>
          </a:xfrm>
          <a:prstGeom prst="rect">
            <a:avLst/>
          </a:prstGeom>
          <a:noFill/>
        </p:spPr>
        <p:txBody>
          <a:bodyPr wrap="square" rtlCol="0">
            <a:spAutoFit/>
          </a:bodyPr>
          <a:lstStyle/>
          <a:p>
            <a:pPr algn="ctr"/>
            <a:r>
              <a:rPr lang="en-SG" dirty="0">
                <a:solidFill>
                  <a:schemeClr val="bg1">
                    <a:lumMod val="50000"/>
                  </a:schemeClr>
                </a:solidFill>
              </a:rPr>
              <a:t>OFFICIAL (OPEN)</a:t>
            </a:r>
            <a:endParaRPr lang="en-US" dirty="0">
              <a:solidFill>
                <a:schemeClr val="bg1">
                  <a:lumMod val="50000"/>
                </a:schemeClr>
              </a:solidFill>
            </a:endParaRPr>
          </a:p>
        </p:txBody>
      </p:sp>
      <p:sp>
        <p:nvSpPr>
          <p:cNvPr id="45" name="TextBox 2">
            <a:extLst>
              <a:ext uri="{FF2B5EF4-FFF2-40B4-BE49-F238E27FC236}">
                <a16:creationId xmlns:a16="http://schemas.microsoft.com/office/drawing/2014/main" id="{2636051D-8F99-46C8-ADD3-92D1E456BDDD}"/>
              </a:ext>
            </a:extLst>
          </p:cNvPr>
          <p:cNvSpPr txBox="1"/>
          <p:nvPr/>
        </p:nvSpPr>
        <p:spPr>
          <a:xfrm>
            <a:off x="6785426" y="562525"/>
            <a:ext cx="10663994" cy="1725857"/>
          </a:xfrm>
          <a:prstGeom prst="rect">
            <a:avLst/>
          </a:prstGeom>
        </p:spPr>
        <p:txBody>
          <a:bodyPr lIns="0" tIns="0" rIns="0" bIns="0" rtlCol="0" anchor="t">
            <a:spAutoFit/>
          </a:bodyPr>
          <a:lstStyle/>
          <a:p>
            <a:pPr algn="r">
              <a:lnSpc>
                <a:spcPts val="15000"/>
              </a:lnSpc>
            </a:pPr>
            <a:r>
              <a:rPr lang="en-US" sz="8800" b="1" spc="-800" dirty="0">
                <a:solidFill>
                  <a:srgbClr val="CA0013"/>
                </a:solidFill>
                <a:latin typeface="Aileron Heavy"/>
                <a:ea typeface="Aileron Heavy"/>
                <a:cs typeface="Aileron Heavy"/>
                <a:sym typeface="Aileron Heavy"/>
              </a:rPr>
              <a:t>“WE  , THE   CITIZENS”</a:t>
            </a:r>
          </a:p>
        </p:txBody>
      </p:sp>
      <p:sp>
        <p:nvSpPr>
          <p:cNvPr id="46" name="TextBox 11">
            <a:extLst>
              <a:ext uri="{FF2B5EF4-FFF2-40B4-BE49-F238E27FC236}">
                <a16:creationId xmlns:a16="http://schemas.microsoft.com/office/drawing/2014/main" id="{B94CE5FF-52F5-4CED-B1C8-A2C9414C9650}"/>
              </a:ext>
            </a:extLst>
          </p:cNvPr>
          <p:cNvSpPr txBox="1"/>
          <p:nvPr/>
        </p:nvSpPr>
        <p:spPr>
          <a:xfrm>
            <a:off x="217114" y="9828468"/>
            <a:ext cx="5105400" cy="250932"/>
          </a:xfrm>
          <a:prstGeom prst="rect">
            <a:avLst/>
          </a:prstGeom>
        </p:spPr>
        <p:txBody>
          <a:bodyPr wrap="square" lIns="0" tIns="0" rIns="0" bIns="0" rtlCol="0" anchor="t">
            <a:spAutoFit/>
          </a:bodyPr>
          <a:lstStyle/>
          <a:p>
            <a:pPr>
              <a:lnSpc>
                <a:spcPts val="1919"/>
              </a:lnSpc>
              <a:spcBef>
                <a:spcPct val="0"/>
              </a:spcBef>
            </a:pPr>
            <a:r>
              <a:rPr lang="en-US" sz="1599" dirty="0">
                <a:solidFill>
                  <a:schemeClr val="bg1"/>
                </a:solidFill>
                <a:latin typeface="Work Sans"/>
                <a:ea typeface="Work Sans"/>
                <a:cs typeface="Work Sans"/>
                <a:sym typeface="Work Sans"/>
              </a:rPr>
              <a:t>Image: Ministry of Defence</a:t>
            </a:r>
          </a:p>
        </p:txBody>
      </p:sp>
      <p:sp>
        <p:nvSpPr>
          <p:cNvPr id="47" name="Slide Number Placeholder 8">
            <a:extLst>
              <a:ext uri="{FF2B5EF4-FFF2-40B4-BE49-F238E27FC236}">
                <a16:creationId xmlns:a16="http://schemas.microsoft.com/office/drawing/2014/main" id="{EA48E524-E706-40F4-8CD5-2DCD862377B2}"/>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8</a:t>
            </a:fld>
            <a:endParaRPr lang="en-US" sz="1600" dirty="0">
              <a:latin typeface="Work Sans" panose="020B0604020202020204" charset="0"/>
            </a:endParaRPr>
          </a:p>
        </p:txBody>
      </p:sp>
      <p:grpSp>
        <p:nvGrpSpPr>
          <p:cNvPr id="2" name="Group 1">
            <a:extLst>
              <a:ext uri="{FF2B5EF4-FFF2-40B4-BE49-F238E27FC236}">
                <a16:creationId xmlns:a16="http://schemas.microsoft.com/office/drawing/2014/main" id="{2045F5EB-2453-487D-99E8-7211D964CE1E}"/>
              </a:ext>
            </a:extLst>
          </p:cNvPr>
          <p:cNvGrpSpPr/>
          <p:nvPr/>
        </p:nvGrpSpPr>
        <p:grpSpPr>
          <a:xfrm>
            <a:off x="6971750" y="6334735"/>
            <a:ext cx="11240050" cy="4418546"/>
            <a:chOff x="6971750" y="6170352"/>
            <a:chExt cx="11240050" cy="4418546"/>
          </a:xfrm>
        </p:grpSpPr>
        <p:sp>
          <p:nvSpPr>
            <p:cNvPr id="43" name="TextBox 9">
              <a:extLst>
                <a:ext uri="{FF2B5EF4-FFF2-40B4-BE49-F238E27FC236}">
                  <a16:creationId xmlns:a16="http://schemas.microsoft.com/office/drawing/2014/main" id="{F2813079-25BC-43C4-9E03-758BEBDFDEDF}"/>
                </a:ext>
              </a:extLst>
            </p:cNvPr>
            <p:cNvSpPr txBox="1"/>
            <p:nvPr/>
          </p:nvSpPr>
          <p:spPr>
            <a:xfrm>
              <a:off x="8676901" y="7825105"/>
              <a:ext cx="9534899" cy="1490986"/>
            </a:xfrm>
            <a:prstGeom prst="rect">
              <a:avLst/>
            </a:prstGeom>
          </p:spPr>
          <p:txBody>
            <a:bodyPr wrap="square" lIns="0" tIns="0" rIns="0" bIns="0" rtlCol="0" anchor="t">
              <a:spAutoFit/>
            </a:bodyPr>
            <a:lstStyle/>
            <a:p>
              <a:pPr marL="0" marR="0" lvl="0" indent="0" defTabSz="914400" rtl="0" eaLnBrk="1" fontAlgn="auto" latinLnBrk="0" hangingPunct="1">
                <a:lnSpc>
                  <a:spcPts val="3359"/>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lumMod val="65000"/>
                      <a:lumOff val="35000"/>
                    </a:schemeClr>
                  </a:solidFill>
                  <a:effectLst/>
                  <a:uLnTx/>
                  <a:uFillTx/>
                  <a:latin typeface="Work Sans Bold"/>
                  <a:ea typeface="Work Sans Bold"/>
                  <a:cs typeface="Work Sans Bold"/>
                  <a:sym typeface="Work Sans Bold"/>
                </a:rPr>
                <a:t>WHEN THE WHOLE IS STRONG, </a:t>
              </a:r>
            </a:p>
            <a:p>
              <a:pPr marL="0" marR="0" lvl="0" indent="0" defTabSz="914400" rtl="0" eaLnBrk="1" fontAlgn="auto" latinLnBrk="0" hangingPunct="1">
                <a:lnSpc>
                  <a:spcPts val="3359"/>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lumMod val="65000"/>
                      <a:lumOff val="35000"/>
                    </a:schemeClr>
                  </a:solidFill>
                  <a:effectLst/>
                  <a:uLnTx/>
                  <a:uFillTx/>
                  <a:latin typeface="Work Sans Bold"/>
                  <a:ea typeface="Work Sans Bold"/>
                  <a:cs typeface="Work Sans Bold"/>
                  <a:sym typeface="Work Sans Bold"/>
                </a:rPr>
                <a:t>EACH OF US BECOMES STRONGER TOO.</a:t>
              </a:r>
            </a:p>
            <a:p>
              <a:pPr marL="0" marR="0" lvl="0" indent="0" defTabSz="914400" rtl="0" eaLnBrk="1" fontAlgn="auto" latinLnBrk="0" hangingPunct="1">
                <a:spcBef>
                  <a:spcPct val="0"/>
                </a:spcBef>
                <a:spcAft>
                  <a:spcPts val="0"/>
                </a:spcAft>
                <a:buClrTx/>
                <a:buSzTx/>
                <a:buFontTx/>
                <a:buNone/>
                <a:tabLst/>
                <a:defRPr/>
              </a:pPr>
              <a:endParaRPr kumimoji="0" lang="en-US" sz="1400" b="1" i="0" u="none" strike="noStrike" kern="1200" cap="none" spc="0" normalizeH="0" baseline="0" noProof="0" dirty="0">
                <a:ln>
                  <a:noFill/>
                </a:ln>
                <a:solidFill>
                  <a:schemeClr val="tx1">
                    <a:lumMod val="65000"/>
                    <a:lumOff val="35000"/>
                  </a:schemeClr>
                </a:solidFill>
                <a:effectLst/>
                <a:uLnTx/>
                <a:uFillTx/>
                <a:latin typeface="Work Sans Bold"/>
                <a:ea typeface="Work Sans Bold"/>
                <a:cs typeface="Work Sans Bold"/>
                <a:sym typeface="Work Sans Bold"/>
              </a:endParaRPr>
            </a:p>
            <a:p>
              <a:pPr marL="0" marR="0" lvl="0" indent="0" defTabSz="914400" rtl="0" eaLnBrk="1" fontAlgn="auto" latinLnBrk="0" hangingPunct="1">
                <a:lnSpc>
                  <a:spcPts val="3359"/>
                </a:lnSpc>
                <a:spcBef>
                  <a:spcPct val="0"/>
                </a:spcBef>
                <a:spcAft>
                  <a:spcPts val="0"/>
                </a:spcAft>
                <a:buClrTx/>
                <a:buSzTx/>
                <a:buFontTx/>
                <a:buNone/>
                <a:tabLst/>
                <a:defRPr/>
              </a:pPr>
              <a:r>
                <a:rPr kumimoji="0" lang="en-US" sz="2400" b="0" i="0" u="none" strike="noStrike" kern="1200" cap="none" spc="0" normalizeH="0" baseline="0" noProof="0" dirty="0">
                  <a:ln>
                    <a:noFill/>
                  </a:ln>
                  <a:solidFill>
                    <a:schemeClr val="tx1">
                      <a:lumMod val="65000"/>
                      <a:lumOff val="35000"/>
                    </a:schemeClr>
                  </a:solidFill>
                  <a:effectLst/>
                  <a:uLnTx/>
                  <a:uFillTx/>
                  <a:latin typeface="Work Sans"/>
                  <a:ea typeface="Work Sans"/>
                  <a:cs typeface="Work Sans"/>
                  <a:sym typeface="Work Sans"/>
                </a:rPr>
                <a:t>- </a:t>
              </a:r>
              <a:r>
                <a:rPr kumimoji="0" lang="en-US" sz="2000" b="0" i="0" u="none" strike="noStrike" kern="1200" cap="none" spc="0" normalizeH="0" baseline="0" noProof="0" dirty="0">
                  <a:ln>
                    <a:noFill/>
                  </a:ln>
                  <a:solidFill>
                    <a:schemeClr val="tx1">
                      <a:lumMod val="65000"/>
                      <a:lumOff val="35000"/>
                    </a:schemeClr>
                  </a:solidFill>
                  <a:effectLst/>
                  <a:uLnTx/>
                  <a:uFillTx/>
                  <a:latin typeface="Work Sans"/>
                  <a:ea typeface="Work Sans"/>
                  <a:cs typeface="Work Sans"/>
                  <a:sym typeface="Work Sans"/>
                </a:rPr>
                <a:t>Prime Minister Lawrence Wong’s National Day Rally 2025 speech </a:t>
              </a:r>
            </a:p>
          </p:txBody>
        </p:sp>
        <p:sp>
          <p:nvSpPr>
            <p:cNvPr id="44" name="TextBox 21">
              <a:extLst>
                <a:ext uri="{FF2B5EF4-FFF2-40B4-BE49-F238E27FC236}">
                  <a16:creationId xmlns:a16="http://schemas.microsoft.com/office/drawing/2014/main" id="{030082CF-C7EE-4C49-A1A0-CAD193076DB4}"/>
                </a:ext>
              </a:extLst>
            </p:cNvPr>
            <p:cNvSpPr txBox="1"/>
            <p:nvPr/>
          </p:nvSpPr>
          <p:spPr>
            <a:xfrm>
              <a:off x="6971750" y="7382892"/>
              <a:ext cx="1236580" cy="3206006"/>
            </a:xfrm>
            <a:prstGeom prst="rect">
              <a:avLst/>
            </a:prstGeom>
          </p:spPr>
          <p:txBody>
            <a:bodyPr wrap="square" lIns="0" tIns="0" rIns="0" bIns="0" rtlCol="0" anchor="t">
              <a:spAutoFit/>
            </a:bodyPr>
            <a:lstStyle/>
            <a:p>
              <a:pPr algn="l">
                <a:lnSpc>
                  <a:spcPts val="24999"/>
                </a:lnSpc>
              </a:pPr>
              <a:r>
                <a:rPr lang="en-US" sz="24999" b="1" spc="-1374" dirty="0">
                  <a:solidFill>
                    <a:schemeClr val="tx1">
                      <a:lumMod val="65000"/>
                      <a:lumOff val="35000"/>
                    </a:schemeClr>
                  </a:solidFill>
                  <a:latin typeface="Aileron Bold"/>
                  <a:ea typeface="Aileron Bold"/>
                  <a:cs typeface="Aileron Bold"/>
                  <a:sym typeface="Aileron Bold"/>
                </a:rPr>
                <a:t>“</a:t>
              </a:r>
            </a:p>
          </p:txBody>
        </p:sp>
        <p:sp>
          <p:nvSpPr>
            <p:cNvPr id="21" name="TextBox 21">
              <a:extLst>
                <a:ext uri="{FF2B5EF4-FFF2-40B4-BE49-F238E27FC236}">
                  <a16:creationId xmlns:a16="http://schemas.microsoft.com/office/drawing/2014/main" id="{AE524FFD-6A54-45C8-935B-7FB7299DF640}"/>
                </a:ext>
              </a:extLst>
            </p:cNvPr>
            <p:cNvSpPr txBox="1"/>
            <p:nvPr/>
          </p:nvSpPr>
          <p:spPr>
            <a:xfrm>
              <a:off x="16615110" y="6170352"/>
              <a:ext cx="1236580" cy="2510687"/>
            </a:xfrm>
            <a:prstGeom prst="rect">
              <a:avLst/>
            </a:prstGeom>
          </p:spPr>
          <p:txBody>
            <a:bodyPr wrap="square" lIns="0" tIns="0" rIns="0" bIns="0" rtlCol="0" anchor="t">
              <a:spAutoFit/>
            </a:bodyPr>
            <a:lstStyle/>
            <a:p>
              <a:pPr algn="l">
                <a:lnSpc>
                  <a:spcPts val="24999"/>
                </a:lnSpc>
              </a:pPr>
              <a:r>
                <a:rPr lang="en-US" sz="3600" b="1" spc="-1374" dirty="0">
                  <a:solidFill>
                    <a:schemeClr val="tx1">
                      <a:lumMod val="65000"/>
                      <a:lumOff val="35000"/>
                    </a:schemeClr>
                  </a:solidFill>
                  <a:latin typeface="Aileron Bold"/>
                  <a:ea typeface="Aileron Bold"/>
                  <a:cs typeface="Aileron Bold"/>
                  <a:sym typeface="Aileron Bold"/>
                </a:rPr>
                <a:t>“</a:t>
              </a:r>
            </a:p>
          </p:txBody>
        </p:sp>
      </p:grpSp>
    </p:spTree>
    <p:extLst>
      <p:ext uri="{BB962C8B-B14F-4D97-AF65-F5344CB8AC3E}">
        <p14:creationId xmlns:p14="http://schemas.microsoft.com/office/powerpoint/2010/main" val="4062420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1936"/>
        </a:solidFill>
        <a:effectLst/>
      </p:bgPr>
    </p:bg>
    <p:spTree>
      <p:nvGrpSpPr>
        <p:cNvPr id="1" name="">
          <a:extLst>
            <a:ext uri="{FF2B5EF4-FFF2-40B4-BE49-F238E27FC236}">
              <a16:creationId xmlns:a16="http://schemas.microsoft.com/office/drawing/2014/main" id="{9EB97227-EF0C-D29A-186B-457EDA94C404}"/>
            </a:ext>
          </a:extLst>
        </p:cNvPr>
        <p:cNvGrpSpPr/>
        <p:nvPr/>
      </p:nvGrpSpPr>
      <p:grpSpPr>
        <a:xfrm>
          <a:off x="0" y="0"/>
          <a:ext cx="0" cy="0"/>
          <a:chOff x="0" y="0"/>
          <a:chExt cx="0" cy="0"/>
        </a:xfrm>
      </p:grpSpPr>
      <p:sp>
        <p:nvSpPr>
          <p:cNvPr id="60" name="Rectangle: Rounded Corners 59">
            <a:extLst>
              <a:ext uri="{FF2B5EF4-FFF2-40B4-BE49-F238E27FC236}">
                <a16:creationId xmlns:a16="http://schemas.microsoft.com/office/drawing/2014/main" id="{2DA3FB77-2EE9-0F3D-C02A-FFEE5B75AC4A}"/>
              </a:ext>
            </a:extLst>
          </p:cNvPr>
          <p:cNvSpPr/>
          <p:nvPr/>
        </p:nvSpPr>
        <p:spPr>
          <a:xfrm>
            <a:off x="10085222" y="7282400"/>
            <a:ext cx="7002240" cy="3276827"/>
          </a:xfrm>
          <a:prstGeom prst="roundRect">
            <a:avLst>
              <a:gd name="adj" fmla="val 9135"/>
            </a:avLst>
          </a:prstGeom>
          <a:solidFill>
            <a:schemeClr val="bg1">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TextBox 30">
            <a:extLst>
              <a:ext uri="{FF2B5EF4-FFF2-40B4-BE49-F238E27FC236}">
                <a16:creationId xmlns:a16="http://schemas.microsoft.com/office/drawing/2014/main" id="{5401B6EB-CAE1-DF1D-5C31-C0502BCFFAF1}"/>
              </a:ext>
            </a:extLst>
          </p:cNvPr>
          <p:cNvSpPr txBox="1"/>
          <p:nvPr/>
        </p:nvSpPr>
        <p:spPr>
          <a:xfrm>
            <a:off x="381000" y="313728"/>
            <a:ext cx="5410200" cy="1015663"/>
          </a:xfrm>
          <a:prstGeom prst="rect">
            <a:avLst/>
          </a:prstGeom>
          <a:noFill/>
        </p:spPr>
        <p:txBody>
          <a:bodyPr wrap="square" rtlCol="0">
            <a:spAutoFit/>
          </a:bodyPr>
          <a:lstStyle/>
          <a:p>
            <a:r>
              <a:rPr lang="en-SG" sz="6000" spc="-400" dirty="0">
                <a:solidFill>
                  <a:schemeClr val="bg1"/>
                </a:solidFill>
                <a:latin typeface="Aileron Bold" panose="020B0604020202020204" charset="0"/>
              </a:rPr>
              <a:t>Learn more:</a:t>
            </a:r>
            <a:endParaRPr lang="en-US" sz="6000" spc="-400" dirty="0">
              <a:solidFill>
                <a:schemeClr val="bg1"/>
              </a:solidFill>
              <a:latin typeface="Aileron Bold" panose="020B0604020202020204" charset="0"/>
            </a:endParaRPr>
          </a:p>
        </p:txBody>
      </p:sp>
      <p:sp>
        <p:nvSpPr>
          <p:cNvPr id="32" name="TextBox 4">
            <a:extLst>
              <a:ext uri="{FF2B5EF4-FFF2-40B4-BE49-F238E27FC236}">
                <a16:creationId xmlns:a16="http://schemas.microsoft.com/office/drawing/2014/main" id="{6FD34FB9-61E9-A9D3-7AE3-C94FF4BDE734}"/>
              </a:ext>
            </a:extLst>
          </p:cNvPr>
          <p:cNvSpPr txBox="1"/>
          <p:nvPr/>
        </p:nvSpPr>
        <p:spPr>
          <a:xfrm>
            <a:off x="1685355" y="1661676"/>
            <a:ext cx="6470365" cy="454740"/>
          </a:xfrm>
          <a:prstGeom prst="rect">
            <a:avLst/>
          </a:prstGeom>
        </p:spPr>
        <p:txBody>
          <a:bodyPr wrap="square" lIns="0" tIns="0" rIns="0" bIns="0" rtlCol="0" anchor="t">
            <a:spAutoFit/>
          </a:bodyPr>
          <a:lstStyle/>
          <a:p>
            <a:pPr marL="0" marR="0" lvl="1" indent="0" algn="l" defTabSz="914400" rtl="0" eaLnBrk="1" fontAlgn="auto" latinLnBrk="0" hangingPunct="1">
              <a:lnSpc>
                <a:spcPts val="3840"/>
              </a:lnSpc>
              <a:spcBef>
                <a:spcPct val="0"/>
              </a:spcBef>
              <a:spcAft>
                <a:spcPts val="0"/>
              </a:spcAft>
              <a:buClrTx/>
              <a:buSzTx/>
              <a:buFontTx/>
              <a:buNone/>
              <a:tabLst/>
              <a:defRPr/>
            </a:pPr>
            <a:r>
              <a:rPr kumimoji="0" lang="en-US" sz="2800" i="0" strike="noStrike" kern="1200" cap="none" spc="0" normalizeH="0" baseline="0" noProof="0" dirty="0">
                <a:ln>
                  <a:noFill/>
                </a:ln>
                <a:solidFill>
                  <a:srgbClr val="E3E2DE"/>
                </a:solidFill>
                <a:effectLst/>
                <a:uLnTx/>
                <a:uFillTx/>
                <a:latin typeface="Work Sans Bold"/>
                <a:ea typeface="Work Sans Bold"/>
                <a:cs typeface="Work Sans Bold"/>
                <a:sym typeface="Work Sans Bold"/>
              </a:rPr>
              <a:t>NDP2026 </a:t>
            </a:r>
            <a:r>
              <a:rPr kumimoji="0" lang="en-US" sz="2800" i="0" kern="1200" cap="none" spc="0" normalizeH="0" baseline="0" noProof="0" dirty="0">
                <a:ln>
                  <a:noFill/>
                </a:ln>
                <a:solidFill>
                  <a:srgbClr val="E3E2DE"/>
                </a:solidFill>
                <a:effectLst/>
                <a:uLnTx/>
                <a:uFillTx/>
                <a:latin typeface="Work Sans Bold"/>
                <a:ea typeface="Work Sans Bold"/>
                <a:cs typeface="Work Sans Bold"/>
                <a:sym typeface="Work Sans Bold"/>
              </a:rPr>
              <a:t>album</a:t>
            </a:r>
          </a:p>
        </p:txBody>
      </p:sp>
      <p:sp>
        <p:nvSpPr>
          <p:cNvPr id="33" name="TextBox 7">
            <a:extLst>
              <a:ext uri="{FF2B5EF4-FFF2-40B4-BE49-F238E27FC236}">
                <a16:creationId xmlns:a16="http://schemas.microsoft.com/office/drawing/2014/main" id="{601C54DB-3CBE-112D-6D32-ADBFE3F0D11A}"/>
              </a:ext>
            </a:extLst>
          </p:cNvPr>
          <p:cNvSpPr txBox="1"/>
          <p:nvPr/>
        </p:nvSpPr>
        <p:spPr>
          <a:xfrm>
            <a:off x="1685356" y="4728155"/>
            <a:ext cx="8367988" cy="454740"/>
          </a:xfrm>
          <a:prstGeom prst="rect">
            <a:avLst/>
          </a:prstGeom>
        </p:spPr>
        <p:txBody>
          <a:bodyPr lIns="0" tIns="0" rIns="0" bIns="0" rtlCol="0" anchor="t">
            <a:spAutoFit/>
          </a:bodyPr>
          <a:lstStyle/>
          <a:p>
            <a:pPr marL="0" marR="0" lvl="1" indent="0" algn="l" defTabSz="914400" rtl="0" eaLnBrk="1" fontAlgn="auto" latinLnBrk="0" hangingPunct="1">
              <a:lnSpc>
                <a:spcPts val="384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Opinion: Marking the National Pledge at 60</a:t>
            </a:r>
          </a:p>
        </p:txBody>
      </p:sp>
      <p:sp>
        <p:nvSpPr>
          <p:cNvPr id="34" name="TextBox 8">
            <a:extLst>
              <a:ext uri="{FF2B5EF4-FFF2-40B4-BE49-F238E27FC236}">
                <a16:creationId xmlns:a16="http://schemas.microsoft.com/office/drawing/2014/main" id="{7EC47984-3718-8AD0-78BE-9FF04881B50A}"/>
              </a:ext>
            </a:extLst>
          </p:cNvPr>
          <p:cNvSpPr txBox="1"/>
          <p:nvPr/>
        </p:nvSpPr>
        <p:spPr>
          <a:xfrm>
            <a:off x="1715528" y="7282401"/>
            <a:ext cx="6285472" cy="454740"/>
          </a:xfrm>
          <a:prstGeom prst="rect">
            <a:avLst/>
          </a:prstGeom>
        </p:spPr>
        <p:txBody>
          <a:bodyPr wrap="square" lIns="0" tIns="0" rIns="0" bIns="0" rtlCol="0" anchor="t">
            <a:spAutoFit/>
          </a:bodyPr>
          <a:lstStyle/>
          <a:p>
            <a:pPr marL="0" marR="0" lvl="1" indent="0" algn="l" defTabSz="914400" rtl="0" eaLnBrk="1" fontAlgn="auto" latinLnBrk="0" hangingPunct="1">
              <a:lnSpc>
                <a:spcPts val="384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National Symbols of Singapore</a:t>
            </a:r>
          </a:p>
        </p:txBody>
      </p:sp>
      <p:grpSp>
        <p:nvGrpSpPr>
          <p:cNvPr id="35" name="Group 10">
            <a:extLst>
              <a:ext uri="{FF2B5EF4-FFF2-40B4-BE49-F238E27FC236}">
                <a16:creationId xmlns:a16="http://schemas.microsoft.com/office/drawing/2014/main" id="{FAD9CAD5-4CFF-34D3-10C7-20C69BCAF48D}"/>
              </a:ext>
            </a:extLst>
          </p:cNvPr>
          <p:cNvGrpSpPr/>
          <p:nvPr/>
        </p:nvGrpSpPr>
        <p:grpSpPr>
          <a:xfrm>
            <a:off x="487543" y="1464275"/>
            <a:ext cx="918675" cy="918675"/>
            <a:chOff x="0" y="0"/>
            <a:chExt cx="812800" cy="812800"/>
          </a:xfrm>
        </p:grpSpPr>
        <p:sp>
          <p:nvSpPr>
            <p:cNvPr id="36" name="Freeform 11">
              <a:extLst>
                <a:ext uri="{FF2B5EF4-FFF2-40B4-BE49-F238E27FC236}">
                  <a16:creationId xmlns:a16="http://schemas.microsoft.com/office/drawing/2014/main" id="{465D57D5-6FE8-9CE2-A84F-694AE46E260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51AA"/>
            </a:solidFill>
          </p:spPr>
          <p:txBody>
            <a:bodyPr/>
            <a:lstStyle/>
            <a:p>
              <a:endParaRPr lang="en-SG" dirty="0"/>
            </a:p>
          </p:txBody>
        </p:sp>
        <p:sp>
          <p:nvSpPr>
            <p:cNvPr id="37" name="TextBox 12">
              <a:extLst>
                <a:ext uri="{FF2B5EF4-FFF2-40B4-BE49-F238E27FC236}">
                  <a16:creationId xmlns:a16="http://schemas.microsoft.com/office/drawing/2014/main" id="{2E761789-D3F1-89D5-247E-6B42EE292B2C}"/>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384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1</a:t>
              </a:r>
            </a:p>
          </p:txBody>
        </p:sp>
      </p:grpSp>
      <p:grpSp>
        <p:nvGrpSpPr>
          <p:cNvPr id="38" name="Group 13">
            <a:extLst>
              <a:ext uri="{FF2B5EF4-FFF2-40B4-BE49-F238E27FC236}">
                <a16:creationId xmlns:a16="http://schemas.microsoft.com/office/drawing/2014/main" id="{88A4550E-2976-A0EE-02D6-F996CFF05EDF}"/>
              </a:ext>
            </a:extLst>
          </p:cNvPr>
          <p:cNvGrpSpPr/>
          <p:nvPr/>
        </p:nvGrpSpPr>
        <p:grpSpPr>
          <a:xfrm>
            <a:off x="484061" y="4524903"/>
            <a:ext cx="918675" cy="918675"/>
            <a:chOff x="0" y="0"/>
            <a:chExt cx="812800" cy="812800"/>
          </a:xfrm>
        </p:grpSpPr>
        <p:sp>
          <p:nvSpPr>
            <p:cNvPr id="39" name="Freeform 14">
              <a:extLst>
                <a:ext uri="{FF2B5EF4-FFF2-40B4-BE49-F238E27FC236}">
                  <a16:creationId xmlns:a16="http://schemas.microsoft.com/office/drawing/2014/main" id="{E0C2A46E-E78E-979A-C7EC-9CBA618096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51AA"/>
            </a:solidFill>
          </p:spPr>
          <p:txBody>
            <a:bodyPr/>
            <a:lstStyle/>
            <a:p>
              <a:endParaRPr lang="en-SG" dirty="0"/>
            </a:p>
          </p:txBody>
        </p:sp>
        <p:sp>
          <p:nvSpPr>
            <p:cNvPr id="40" name="TextBox 15">
              <a:extLst>
                <a:ext uri="{FF2B5EF4-FFF2-40B4-BE49-F238E27FC236}">
                  <a16:creationId xmlns:a16="http://schemas.microsoft.com/office/drawing/2014/main" id="{F2AEF238-FD1B-126E-1423-0E8C52C26CAC}"/>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384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2</a:t>
              </a:r>
            </a:p>
          </p:txBody>
        </p:sp>
      </p:grpSp>
      <p:grpSp>
        <p:nvGrpSpPr>
          <p:cNvPr id="41" name="Group 16">
            <a:extLst>
              <a:ext uri="{FF2B5EF4-FFF2-40B4-BE49-F238E27FC236}">
                <a16:creationId xmlns:a16="http://schemas.microsoft.com/office/drawing/2014/main" id="{BB89F83A-CFA1-E4A6-33EF-828984FB2ADC}"/>
              </a:ext>
            </a:extLst>
          </p:cNvPr>
          <p:cNvGrpSpPr/>
          <p:nvPr/>
        </p:nvGrpSpPr>
        <p:grpSpPr>
          <a:xfrm>
            <a:off x="484060" y="7087565"/>
            <a:ext cx="918675" cy="918675"/>
            <a:chOff x="0" y="0"/>
            <a:chExt cx="812800" cy="812800"/>
          </a:xfrm>
        </p:grpSpPr>
        <p:sp>
          <p:nvSpPr>
            <p:cNvPr id="42" name="Freeform 17">
              <a:extLst>
                <a:ext uri="{FF2B5EF4-FFF2-40B4-BE49-F238E27FC236}">
                  <a16:creationId xmlns:a16="http://schemas.microsoft.com/office/drawing/2014/main" id="{BB65B2C0-0848-FD98-786F-DB9E92522C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51AA"/>
            </a:solidFill>
          </p:spPr>
          <p:txBody>
            <a:bodyPr/>
            <a:lstStyle/>
            <a:p>
              <a:endParaRPr lang="en-SG" dirty="0"/>
            </a:p>
          </p:txBody>
        </p:sp>
        <p:sp>
          <p:nvSpPr>
            <p:cNvPr id="43" name="TextBox 18">
              <a:extLst>
                <a:ext uri="{FF2B5EF4-FFF2-40B4-BE49-F238E27FC236}">
                  <a16:creationId xmlns:a16="http://schemas.microsoft.com/office/drawing/2014/main" id="{22649F88-3E59-68DF-0144-F935E9067865}"/>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384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3</a:t>
              </a:r>
            </a:p>
          </p:txBody>
        </p:sp>
      </p:grpSp>
      <p:pic>
        <p:nvPicPr>
          <p:cNvPr id="45" name="Picture 2">
            <a:hlinkClick r:id="rId3"/>
            <a:extLst>
              <a:ext uri="{FF2B5EF4-FFF2-40B4-BE49-F238E27FC236}">
                <a16:creationId xmlns:a16="http://schemas.microsoft.com/office/drawing/2014/main" id="{C967C20A-3EE1-5842-2EFA-89BA5F4DA3A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15528" y="5332052"/>
            <a:ext cx="5447272" cy="172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3">
            <a:hlinkClick r:id="rId5"/>
            <a:extLst>
              <a:ext uri="{FF2B5EF4-FFF2-40B4-BE49-F238E27FC236}">
                <a16:creationId xmlns:a16="http://schemas.microsoft.com/office/drawing/2014/main" id="{CD11E44B-A5FD-9E26-0DE5-B74CF6F49795}"/>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15528" y="7920114"/>
            <a:ext cx="3663748" cy="204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8">
            <a:extLst>
              <a:ext uri="{FF2B5EF4-FFF2-40B4-BE49-F238E27FC236}">
                <a16:creationId xmlns:a16="http://schemas.microsoft.com/office/drawing/2014/main" id="{9182C7FB-F7C0-B27A-DAF8-7A25C86B81F9}"/>
              </a:ext>
            </a:extLst>
          </p:cNvPr>
          <p:cNvSpPr txBox="1"/>
          <p:nvPr/>
        </p:nvSpPr>
        <p:spPr>
          <a:xfrm>
            <a:off x="10792305" y="1659111"/>
            <a:ext cx="6285472" cy="454740"/>
          </a:xfrm>
          <a:prstGeom prst="rect">
            <a:avLst/>
          </a:prstGeom>
        </p:spPr>
        <p:txBody>
          <a:bodyPr wrap="square" lIns="0" tIns="0" rIns="0" bIns="0" rtlCol="0" anchor="t">
            <a:spAutoFit/>
          </a:bodyPr>
          <a:lstStyle/>
          <a:p>
            <a:pPr marL="0" marR="0" lvl="1" indent="0" algn="l" defTabSz="914400" rtl="0" eaLnBrk="1" fontAlgn="auto" latinLnBrk="0" hangingPunct="1">
              <a:lnSpc>
                <a:spcPts val="3840"/>
              </a:lnSpc>
              <a:spcBef>
                <a:spcPct val="0"/>
              </a:spcBef>
              <a:spcAft>
                <a:spcPts val="0"/>
              </a:spcAft>
              <a:buClrTx/>
              <a:buSzTx/>
              <a:buFontTx/>
              <a:buNone/>
              <a:tabLst/>
              <a:defRPr/>
            </a:pPr>
            <a:r>
              <a:rPr kumimoji="0" lang="en-US" sz="2800" b="1"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Play </a:t>
            </a:r>
            <a:r>
              <a:rPr kumimoji="0" lang="en-US" sz="2800" b="1" i="1"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Snake: </a:t>
            </a:r>
            <a:r>
              <a:rPr kumimoji="0" lang="en-US" sz="2800" b="1" i="1" u="none" kern="1200" cap="none" spc="0" normalizeH="0" baseline="0" noProof="0" dirty="0">
                <a:ln>
                  <a:noFill/>
                </a:ln>
                <a:solidFill>
                  <a:srgbClr val="E3E2DE"/>
                </a:solidFill>
                <a:effectLst/>
                <a:uLnTx/>
                <a:uFillTx/>
                <a:latin typeface="Work Sans Bold"/>
                <a:ea typeface="Work Sans Bold"/>
                <a:cs typeface="Work Sans Bold"/>
                <a:sym typeface="Work Sans Bold"/>
              </a:rPr>
              <a:t>Pledge</a:t>
            </a:r>
            <a:r>
              <a:rPr kumimoji="0" lang="en-US" sz="2800" b="1" i="1"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 edition</a:t>
            </a:r>
          </a:p>
        </p:txBody>
      </p:sp>
      <p:grpSp>
        <p:nvGrpSpPr>
          <p:cNvPr id="50" name="Group 16">
            <a:extLst>
              <a:ext uri="{FF2B5EF4-FFF2-40B4-BE49-F238E27FC236}">
                <a16:creationId xmlns:a16="http://schemas.microsoft.com/office/drawing/2014/main" id="{9C94E6CA-EF14-4180-50B7-9EA39B29C602}"/>
              </a:ext>
            </a:extLst>
          </p:cNvPr>
          <p:cNvGrpSpPr/>
          <p:nvPr/>
        </p:nvGrpSpPr>
        <p:grpSpPr>
          <a:xfrm>
            <a:off x="9560837" y="1464275"/>
            <a:ext cx="918675" cy="918675"/>
            <a:chOff x="0" y="0"/>
            <a:chExt cx="812800" cy="812800"/>
          </a:xfrm>
        </p:grpSpPr>
        <p:sp>
          <p:nvSpPr>
            <p:cNvPr id="51" name="Freeform 17">
              <a:extLst>
                <a:ext uri="{FF2B5EF4-FFF2-40B4-BE49-F238E27FC236}">
                  <a16:creationId xmlns:a16="http://schemas.microsoft.com/office/drawing/2014/main" id="{A3EBB738-0ACF-6872-64E6-AF5CF5D0D7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51AA"/>
            </a:solidFill>
          </p:spPr>
          <p:txBody>
            <a:bodyPr/>
            <a:lstStyle/>
            <a:p>
              <a:endParaRPr lang="en-SG" dirty="0"/>
            </a:p>
          </p:txBody>
        </p:sp>
        <p:sp>
          <p:nvSpPr>
            <p:cNvPr id="52" name="TextBox 18">
              <a:extLst>
                <a:ext uri="{FF2B5EF4-FFF2-40B4-BE49-F238E27FC236}">
                  <a16:creationId xmlns:a16="http://schemas.microsoft.com/office/drawing/2014/main" id="{7695FB4A-DB7A-D4E8-CBAB-6949EBB09808}"/>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384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4</a:t>
              </a:r>
            </a:p>
          </p:txBody>
        </p:sp>
      </p:grpSp>
      <p:sp>
        <p:nvSpPr>
          <p:cNvPr id="55" name="TextBox 54">
            <a:extLst>
              <a:ext uri="{FF2B5EF4-FFF2-40B4-BE49-F238E27FC236}">
                <a16:creationId xmlns:a16="http://schemas.microsoft.com/office/drawing/2014/main" id="{7EE1F1AD-9EBE-6159-DF88-26114EB0D251}"/>
              </a:ext>
            </a:extLst>
          </p:cNvPr>
          <p:cNvSpPr txBox="1"/>
          <p:nvPr/>
        </p:nvSpPr>
        <p:spPr>
          <a:xfrm>
            <a:off x="7467600" y="1643"/>
            <a:ext cx="3352800" cy="369332"/>
          </a:xfrm>
          <a:prstGeom prst="rect">
            <a:avLst/>
          </a:prstGeom>
          <a:noFill/>
        </p:spPr>
        <p:txBody>
          <a:bodyPr wrap="square" rtlCol="0">
            <a:spAutoFit/>
          </a:bodyPr>
          <a:lstStyle/>
          <a:p>
            <a:pPr algn="ctr"/>
            <a:r>
              <a:rPr lang="en-SG" dirty="0">
                <a:solidFill>
                  <a:schemeClr val="bg1">
                    <a:lumMod val="95000"/>
                  </a:schemeClr>
                </a:solidFill>
              </a:rPr>
              <a:t>OFFICIAL (OPEN)</a:t>
            </a:r>
            <a:endParaRPr lang="en-US" dirty="0">
              <a:solidFill>
                <a:schemeClr val="bg1">
                  <a:lumMod val="95000"/>
                </a:schemeClr>
              </a:solidFill>
            </a:endParaRPr>
          </a:p>
        </p:txBody>
      </p:sp>
      <p:sp>
        <p:nvSpPr>
          <p:cNvPr id="58" name="Slide Number Placeholder 8">
            <a:extLst>
              <a:ext uri="{FF2B5EF4-FFF2-40B4-BE49-F238E27FC236}">
                <a16:creationId xmlns:a16="http://schemas.microsoft.com/office/drawing/2014/main" id="{539A1527-2C29-FF30-74A6-5FB4F04D0273}"/>
              </a:ext>
            </a:extLst>
          </p:cNvPr>
          <p:cNvSpPr txBox="1">
            <a:spLocks/>
          </p:cNvSpPr>
          <p:nvPr/>
        </p:nvSpPr>
        <p:spPr>
          <a:xfrm>
            <a:off x="16002000" y="97155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600" smtClean="0">
                <a:latin typeface="Work Sans" panose="020B0604020202020204" charset="0"/>
              </a:rPr>
              <a:pPr/>
              <a:t>9</a:t>
            </a:fld>
            <a:endParaRPr lang="en-US" sz="1600" dirty="0">
              <a:latin typeface="Work Sans" panose="020B0604020202020204" charset="0"/>
            </a:endParaRPr>
          </a:p>
        </p:txBody>
      </p:sp>
      <p:sp>
        <p:nvSpPr>
          <p:cNvPr id="56" name="TextBox 55">
            <a:extLst>
              <a:ext uri="{FF2B5EF4-FFF2-40B4-BE49-F238E27FC236}">
                <a16:creationId xmlns:a16="http://schemas.microsoft.com/office/drawing/2014/main" id="{341C7086-4E9A-ADD3-ECA9-C76A16292F3B}"/>
              </a:ext>
            </a:extLst>
          </p:cNvPr>
          <p:cNvSpPr txBox="1"/>
          <p:nvPr/>
        </p:nvSpPr>
        <p:spPr>
          <a:xfrm>
            <a:off x="7467600" y="9957411"/>
            <a:ext cx="3352800" cy="369332"/>
          </a:xfrm>
          <a:prstGeom prst="rect">
            <a:avLst/>
          </a:prstGeom>
          <a:noFill/>
        </p:spPr>
        <p:txBody>
          <a:bodyPr wrap="square" rtlCol="0">
            <a:spAutoFit/>
          </a:bodyPr>
          <a:lstStyle/>
          <a:p>
            <a:pPr algn="ctr"/>
            <a:r>
              <a:rPr lang="en-SG" dirty="0">
                <a:solidFill>
                  <a:schemeClr val="bg1">
                    <a:lumMod val="95000"/>
                  </a:schemeClr>
                </a:solidFill>
              </a:rPr>
              <a:t>OFFICIAL (OPEN)</a:t>
            </a:r>
            <a:endParaRPr lang="en-US" dirty="0">
              <a:solidFill>
                <a:schemeClr val="bg1">
                  <a:lumMod val="95000"/>
                </a:schemeClr>
              </a:solidFill>
            </a:endParaRPr>
          </a:p>
        </p:txBody>
      </p:sp>
      <p:grpSp>
        <p:nvGrpSpPr>
          <p:cNvPr id="2" name="Group 16">
            <a:extLst>
              <a:ext uri="{FF2B5EF4-FFF2-40B4-BE49-F238E27FC236}">
                <a16:creationId xmlns:a16="http://schemas.microsoft.com/office/drawing/2014/main" id="{5D87F06A-30DA-1905-1583-17B65DB221DD}"/>
              </a:ext>
            </a:extLst>
          </p:cNvPr>
          <p:cNvGrpSpPr/>
          <p:nvPr/>
        </p:nvGrpSpPr>
        <p:grpSpPr>
          <a:xfrm>
            <a:off x="9555781" y="5182895"/>
            <a:ext cx="918675" cy="918675"/>
            <a:chOff x="0" y="0"/>
            <a:chExt cx="812800" cy="812800"/>
          </a:xfrm>
        </p:grpSpPr>
        <p:sp>
          <p:nvSpPr>
            <p:cNvPr id="4" name="Freeform 17">
              <a:extLst>
                <a:ext uri="{FF2B5EF4-FFF2-40B4-BE49-F238E27FC236}">
                  <a16:creationId xmlns:a16="http://schemas.microsoft.com/office/drawing/2014/main" id="{30FAD7E1-818A-BFBD-90B2-6366C941D9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51AA"/>
            </a:solidFill>
          </p:spPr>
          <p:txBody>
            <a:bodyPr/>
            <a:lstStyle/>
            <a:p>
              <a:endParaRPr lang="en-SG" dirty="0"/>
            </a:p>
          </p:txBody>
        </p:sp>
        <p:sp>
          <p:nvSpPr>
            <p:cNvPr id="5" name="TextBox 18">
              <a:extLst>
                <a:ext uri="{FF2B5EF4-FFF2-40B4-BE49-F238E27FC236}">
                  <a16:creationId xmlns:a16="http://schemas.microsoft.com/office/drawing/2014/main" id="{427484B2-0B1F-CBAC-BD3C-4FA161FBB4DA}"/>
                </a:ext>
              </a:extLst>
            </p:cNvPr>
            <p:cNvSpPr txBox="1"/>
            <p:nvPr/>
          </p:nvSpPr>
          <p:spPr>
            <a:xfrm>
              <a:off x="76200" y="57150"/>
              <a:ext cx="660400" cy="679450"/>
            </a:xfrm>
            <a:prstGeom prst="rect">
              <a:avLst/>
            </a:prstGeom>
          </p:spPr>
          <p:txBody>
            <a:bodyPr lIns="50800" tIns="50800" rIns="50800" bIns="50800" rtlCol="0" anchor="ctr"/>
            <a:lstStyle/>
            <a:p>
              <a:pPr marL="0" marR="0" lvl="0" indent="0" algn="ctr" defTabSz="914400" rtl="0" eaLnBrk="1" fontAlgn="auto" latinLnBrk="0" hangingPunct="1">
                <a:lnSpc>
                  <a:spcPts val="384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5</a:t>
              </a:r>
            </a:p>
          </p:txBody>
        </p:sp>
      </p:grpSp>
      <p:sp>
        <p:nvSpPr>
          <p:cNvPr id="6" name="TextBox 8">
            <a:extLst>
              <a:ext uri="{FF2B5EF4-FFF2-40B4-BE49-F238E27FC236}">
                <a16:creationId xmlns:a16="http://schemas.microsoft.com/office/drawing/2014/main" id="{6C3620E7-DA5F-C986-2470-FE8C73C6A7DB}"/>
              </a:ext>
            </a:extLst>
          </p:cNvPr>
          <p:cNvSpPr txBox="1"/>
          <p:nvPr/>
        </p:nvSpPr>
        <p:spPr>
          <a:xfrm>
            <a:off x="10852407" y="5152017"/>
            <a:ext cx="5319075" cy="942053"/>
          </a:xfrm>
          <a:prstGeom prst="rect">
            <a:avLst/>
          </a:prstGeom>
        </p:spPr>
        <p:txBody>
          <a:bodyPr wrap="square" lIns="0" tIns="0" rIns="0" bIns="0" rtlCol="0" anchor="t">
            <a:spAutoFit/>
          </a:bodyPr>
          <a:lstStyle/>
          <a:p>
            <a:pPr marL="0" marR="0" lvl="1" indent="0" algn="l" defTabSz="914400" rtl="0" eaLnBrk="1" fontAlgn="auto" latinLnBrk="0" hangingPunct="1">
              <a:lnSpc>
                <a:spcPts val="3840"/>
              </a:lnSpc>
              <a:spcBef>
                <a:spcPct val="0"/>
              </a:spcBef>
              <a:spcAft>
                <a:spcPts val="0"/>
              </a:spcAft>
              <a:buClrTx/>
              <a:buSzTx/>
              <a:buFontTx/>
              <a:buNone/>
              <a:tabLst/>
              <a:defRPr/>
            </a:pPr>
            <a:r>
              <a:rPr lang="en-US" sz="2800" b="1" dirty="0">
                <a:solidFill>
                  <a:srgbClr val="E3E2DE"/>
                </a:solidFill>
                <a:latin typeface="Work Sans Bold"/>
                <a:ea typeface="Work Sans Bold"/>
                <a:cs typeface="Work Sans Bold"/>
                <a:sym typeface="Work Sans Bold"/>
              </a:rPr>
              <a:t>Further information</a:t>
            </a:r>
            <a:r>
              <a:rPr kumimoji="0" lang="en-US" sz="2800" b="1" u="none" strike="noStrike" kern="1200" cap="none" spc="0" normalizeH="0" baseline="0" noProof="0" dirty="0">
                <a:ln>
                  <a:noFill/>
                </a:ln>
                <a:solidFill>
                  <a:srgbClr val="E3E2DE"/>
                </a:solidFill>
                <a:effectLst/>
                <a:uLnTx/>
                <a:uFillTx/>
                <a:latin typeface="Work Sans Bold"/>
                <a:ea typeface="Work Sans Bold"/>
                <a:cs typeface="Work Sans Bold"/>
                <a:sym typeface="Work Sans Bold"/>
              </a:rPr>
              <a:t> on </a:t>
            </a:r>
            <a:r>
              <a:rPr kumimoji="0" lang="en-US" sz="2800" b="1" u="none" strike="noStrike" kern="1200" cap="none" spc="0" normalizeH="0" baseline="0" noProof="0" dirty="0" err="1">
                <a:ln>
                  <a:noFill/>
                </a:ln>
                <a:solidFill>
                  <a:srgbClr val="E3E2DE"/>
                </a:solidFill>
                <a:effectLst/>
                <a:uLnTx/>
                <a:uFillTx/>
                <a:latin typeface="Work Sans Bold"/>
                <a:ea typeface="Work Sans Bold"/>
                <a:cs typeface="Work Sans Bold"/>
                <a:sym typeface="Work Sans Bold"/>
              </a:rPr>
              <a:t>th</a:t>
            </a:r>
            <a:r>
              <a:rPr lang="en-US" sz="2800" b="1" dirty="0">
                <a:solidFill>
                  <a:srgbClr val="E3E2DE"/>
                </a:solidFill>
                <a:latin typeface="Work Sans Bold"/>
                <a:ea typeface="Work Sans Bold"/>
                <a:cs typeface="Work Sans Bold"/>
                <a:sym typeface="Work Sans Bold"/>
              </a:rPr>
              <a:t>e history of the National Pledge</a:t>
            </a:r>
            <a:endParaRPr kumimoji="0" lang="en-US" sz="2800" b="1" u="none" strike="noStrike" kern="1200" cap="none" spc="0" normalizeH="0" baseline="0" noProof="0" dirty="0">
              <a:ln>
                <a:noFill/>
              </a:ln>
              <a:solidFill>
                <a:srgbClr val="E3E2DE"/>
              </a:solidFill>
              <a:effectLst/>
              <a:uLnTx/>
              <a:uFillTx/>
              <a:latin typeface="Work Sans Bold"/>
              <a:ea typeface="Work Sans Bold"/>
              <a:cs typeface="Work Sans Bold"/>
              <a:sym typeface="Work Sans Bold"/>
            </a:endParaRPr>
          </a:p>
        </p:txBody>
      </p:sp>
      <p:sp>
        <p:nvSpPr>
          <p:cNvPr id="20" name="TextBox 5">
            <a:extLst>
              <a:ext uri="{FF2B5EF4-FFF2-40B4-BE49-F238E27FC236}">
                <a16:creationId xmlns:a16="http://schemas.microsoft.com/office/drawing/2014/main" id="{77588C91-AB0F-EE72-5011-76DBC27F67D3}"/>
              </a:ext>
            </a:extLst>
          </p:cNvPr>
          <p:cNvSpPr txBox="1"/>
          <p:nvPr/>
        </p:nvSpPr>
        <p:spPr>
          <a:xfrm>
            <a:off x="12529205" y="8089454"/>
            <a:ext cx="3775991" cy="974306"/>
          </a:xfrm>
          <a:prstGeom prst="rect">
            <a:avLst/>
          </a:prstGeom>
        </p:spPr>
        <p:txBody>
          <a:bodyPr wrap="square" lIns="0" tIns="0" rIns="0" bIns="0" rtlCol="0" anchor="t">
            <a:spAutoFit/>
          </a:bodyPr>
          <a:lstStyle/>
          <a:p>
            <a:pPr marL="0" marR="0" lvl="1" indent="0" algn="just" defTabSz="914400" rtl="0" eaLnBrk="1" fontAlgn="auto" latinLnBrk="0" hangingPunct="1">
              <a:lnSpc>
                <a:spcPts val="2639"/>
              </a:lnSpc>
              <a:spcBef>
                <a:spcPct val="0"/>
              </a:spcBef>
              <a:spcAft>
                <a:spcPts val="0"/>
              </a:spcAft>
              <a:buClrTx/>
              <a:buSzTx/>
              <a:buFontTx/>
              <a:buNone/>
              <a:tabLst/>
              <a:defRPr/>
            </a:pPr>
            <a:r>
              <a:rPr kumimoji="0" lang="en-US" b="0" i="0" u="none" strike="noStrike" kern="1200" cap="none" spc="0" normalizeH="0" baseline="0" noProof="0" dirty="0">
                <a:ln>
                  <a:noFill/>
                </a:ln>
                <a:solidFill>
                  <a:srgbClr val="011936"/>
                </a:solidFill>
                <a:effectLst/>
                <a:uLnTx/>
                <a:uFillTx/>
                <a:latin typeface="Work Sans"/>
                <a:ea typeface="Work Sans"/>
                <a:cs typeface="Work Sans"/>
                <a:sym typeface="Work Sans"/>
              </a:rPr>
              <a:t>Together, we can build better resources. Please take two minutes to share your feedback.</a:t>
            </a:r>
          </a:p>
        </p:txBody>
      </p:sp>
      <p:sp>
        <p:nvSpPr>
          <p:cNvPr id="22" name="Freeform 5">
            <a:extLst>
              <a:ext uri="{FF2B5EF4-FFF2-40B4-BE49-F238E27FC236}">
                <a16:creationId xmlns:a16="http://schemas.microsoft.com/office/drawing/2014/main" id="{0807E591-3AFD-4EC9-3187-D8EFA73C6F90}"/>
              </a:ext>
            </a:extLst>
          </p:cNvPr>
          <p:cNvSpPr>
            <a:spLocks noChangeAspect="1"/>
          </p:cNvSpPr>
          <p:nvPr/>
        </p:nvSpPr>
        <p:spPr>
          <a:xfrm>
            <a:off x="15505495" y="9189392"/>
            <a:ext cx="865928" cy="881716"/>
          </a:xfrm>
          <a:custGeom>
            <a:avLst/>
            <a:gdLst/>
            <a:ahLst/>
            <a:cxnLst/>
            <a:rect l="l" t="t" r="r" b="b"/>
            <a:pathLst>
              <a:path w="1825176" h="1858453">
                <a:moveTo>
                  <a:pt x="0" y="0"/>
                </a:moveTo>
                <a:lnTo>
                  <a:pt x="1825176" y="0"/>
                </a:lnTo>
                <a:lnTo>
                  <a:pt x="1825176" y="1858453"/>
                </a:lnTo>
                <a:lnTo>
                  <a:pt x="0" y="1858453"/>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sz="1400" dirty="0"/>
          </a:p>
        </p:txBody>
      </p:sp>
      <p:sp>
        <p:nvSpPr>
          <p:cNvPr id="23" name="TextBox 6">
            <a:extLst>
              <a:ext uri="{FF2B5EF4-FFF2-40B4-BE49-F238E27FC236}">
                <a16:creationId xmlns:a16="http://schemas.microsoft.com/office/drawing/2014/main" id="{0C28299F-3775-2D24-238C-AB0469ABCF12}"/>
              </a:ext>
            </a:extLst>
          </p:cNvPr>
          <p:cNvSpPr txBox="1"/>
          <p:nvPr/>
        </p:nvSpPr>
        <p:spPr>
          <a:xfrm>
            <a:off x="12529159" y="9103341"/>
            <a:ext cx="5487922" cy="935384"/>
          </a:xfrm>
          <a:prstGeom prst="rect">
            <a:avLst/>
          </a:prstGeom>
        </p:spPr>
        <p:txBody>
          <a:bodyPr wrap="square" lIns="0" tIns="0" rIns="0" bIns="0" rtlCol="0" anchor="t">
            <a:spAutoFit/>
          </a:bodyPr>
          <a:lstStyle/>
          <a:p>
            <a:pPr marL="0" lvl="1">
              <a:lnSpc>
                <a:spcPts val="3840"/>
              </a:lnSpc>
              <a:spcBef>
                <a:spcPct val="0"/>
              </a:spcBef>
              <a:defRPr/>
            </a:pPr>
            <a:r>
              <a:rPr kumimoji="0" lang="en-US" sz="2400" i="0" u="none" strike="noStrike" kern="1200" cap="none" spc="-200" normalizeH="0" noProof="0" dirty="0">
                <a:ln>
                  <a:noFill/>
                </a:ln>
                <a:solidFill>
                  <a:srgbClr val="011936"/>
                </a:solidFill>
                <a:effectLst/>
                <a:uLnTx/>
                <a:uFillTx/>
                <a:latin typeface="Aileron Bold" panose="020B0604020202020204" charset="0"/>
                <a:ea typeface="Work Sans"/>
                <a:cs typeface="Work Sans"/>
                <a:sym typeface="Work Sans"/>
              </a:rPr>
              <a:t>Follow </a:t>
            </a:r>
            <a:r>
              <a:rPr kumimoji="0" lang="en-US" sz="2400" i="0" u="sng" strike="noStrike" kern="1200" cap="none" spc="-200" normalizeH="0" noProof="0" dirty="0">
                <a:ln>
                  <a:noFill/>
                </a:ln>
                <a:solidFill>
                  <a:srgbClr val="011936"/>
                </a:solidFill>
                <a:effectLst/>
                <a:uLnTx/>
                <a:uFillTx/>
                <a:latin typeface="Aileron Bold" panose="020B0604020202020204" charset="0"/>
                <a:ea typeface="Work Sans Bold"/>
                <a:cs typeface="Work Sans Bold"/>
                <a:sym typeface="Work Sans Bold"/>
              </a:rPr>
              <a:t>@connexionsg</a:t>
            </a:r>
          </a:p>
          <a:p>
            <a:pPr marL="0" lvl="1">
              <a:lnSpc>
                <a:spcPts val="3840"/>
              </a:lnSpc>
              <a:spcBef>
                <a:spcPct val="0"/>
              </a:spcBef>
              <a:defRPr/>
            </a:pPr>
            <a:r>
              <a:rPr lang="en-US" sz="2400" spc="-200" dirty="0">
                <a:solidFill>
                  <a:srgbClr val="011936"/>
                </a:solidFill>
                <a:latin typeface="Aileron Bold" panose="020B0604020202020204" charset="0"/>
                <a:ea typeface="Work Sans"/>
                <a:cs typeface="Work Sans"/>
                <a:sym typeface="Work Sans"/>
              </a:rPr>
              <a:t>o</a:t>
            </a:r>
            <a:r>
              <a:rPr kumimoji="0" lang="en-US" sz="2400" i="0" u="none" strike="noStrike" kern="1200" cap="none" spc="-200" normalizeH="0" noProof="0" dirty="0">
                <a:ln>
                  <a:noFill/>
                </a:ln>
                <a:solidFill>
                  <a:srgbClr val="011936"/>
                </a:solidFill>
                <a:effectLst/>
                <a:uLnTx/>
                <a:uFillTx/>
                <a:latin typeface="Aileron Bold" panose="020B0604020202020204" charset="0"/>
                <a:ea typeface="Work Sans"/>
                <a:cs typeface="Work Sans"/>
                <a:sym typeface="Work Sans"/>
              </a:rPr>
              <a:t>n social media!</a:t>
            </a:r>
          </a:p>
        </p:txBody>
      </p:sp>
      <p:pic>
        <p:nvPicPr>
          <p:cNvPr id="1026" name="Picture 2">
            <a:hlinkClick r:id="rId8"/>
            <a:extLst>
              <a:ext uri="{FF2B5EF4-FFF2-40B4-BE49-F238E27FC236}">
                <a16:creationId xmlns:a16="http://schemas.microsoft.com/office/drawing/2014/main" id="{342B2ABE-8BE4-A048-B7C1-D729FFBF657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09635" y="2328903"/>
            <a:ext cx="2024165" cy="2024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hlinkClick r:id="rId10"/>
            <a:extLst>
              <a:ext uri="{FF2B5EF4-FFF2-40B4-BE49-F238E27FC236}">
                <a16:creationId xmlns:a16="http://schemas.microsoft.com/office/drawing/2014/main" id="{B25C991E-7DA2-6C90-63A0-44CFE553A30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77893" y="2889920"/>
            <a:ext cx="2361912" cy="7085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hlinkClick r:id="rId12"/>
            <a:extLst>
              <a:ext uri="{FF2B5EF4-FFF2-40B4-BE49-F238E27FC236}">
                <a16:creationId xmlns:a16="http://schemas.microsoft.com/office/drawing/2014/main" id="{FFEE4A25-C7F4-958F-23B6-CBE2294E200B}"/>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r="64703"/>
          <a:stretch>
            <a:fillRect/>
          </a:stretch>
        </p:blipFill>
        <p:spPr bwMode="auto">
          <a:xfrm>
            <a:off x="5677893" y="3778646"/>
            <a:ext cx="833689" cy="5289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rId12"/>
            <a:extLst>
              <a:ext uri="{FF2B5EF4-FFF2-40B4-BE49-F238E27FC236}">
                <a16:creationId xmlns:a16="http://schemas.microsoft.com/office/drawing/2014/main" id="{12927A4D-81A4-1847-3EF7-F277AAA46690}"/>
              </a:ext>
            </a:extLst>
          </p:cNvPr>
          <p:cNvPicPr>
            <a:picLocks noChangeAspect="1" noChangeArrowheads="1"/>
          </p:cNvPicPr>
          <p:nvPr/>
        </p:nvPicPr>
        <p:blipFill rotWithShape="1">
          <a:blip r:embed="rId14" cstate="print">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contrast="-40000"/>
                    </a14:imgEffect>
                  </a14:imgLayer>
                </a14:imgProps>
              </a:ext>
              <a:ext uri="{28A0092B-C50C-407E-A947-70E740481C1C}">
                <a14:useLocalDpi xmlns:a14="http://schemas.microsoft.com/office/drawing/2010/main" val="0"/>
              </a:ext>
            </a:extLst>
          </a:blip>
          <a:srcRect l="34361"/>
          <a:stretch>
            <a:fillRect/>
          </a:stretch>
        </p:blipFill>
        <p:spPr bwMode="auto">
          <a:xfrm>
            <a:off x="6489473" y="3778646"/>
            <a:ext cx="1550331" cy="5289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BB5C2B8-A784-3B3D-0984-E4C5C4E53DEA}"/>
              </a:ext>
            </a:extLst>
          </p:cNvPr>
          <p:cNvPicPr>
            <a:picLocks noChangeAspect="1"/>
          </p:cNvPicPr>
          <p:nvPr/>
        </p:nvPicPr>
        <p:blipFill>
          <a:blip r:embed="rId16" cstate="print">
            <a:extLst>
              <a:ext uri="{28A0092B-C50C-407E-A947-70E740481C1C}">
                <a14:useLocalDpi xmlns:a14="http://schemas.microsoft.com/office/drawing/2010/main" val="0"/>
              </a:ext>
            </a:extLst>
          </a:blip>
          <a:srcRect l="10577" t="7929" r="9884" b="21797"/>
          <a:stretch>
            <a:fillRect/>
          </a:stretch>
        </p:blipFill>
        <p:spPr>
          <a:xfrm>
            <a:off x="5542800" y="8522597"/>
            <a:ext cx="1440000" cy="1438941"/>
          </a:xfrm>
          <a:prstGeom prst="rect">
            <a:avLst/>
          </a:prstGeom>
        </p:spPr>
      </p:pic>
      <p:pic>
        <p:nvPicPr>
          <p:cNvPr id="12" name="Picture 11">
            <a:extLst>
              <a:ext uri="{FF2B5EF4-FFF2-40B4-BE49-F238E27FC236}">
                <a16:creationId xmlns:a16="http://schemas.microsoft.com/office/drawing/2014/main" id="{BEBB5EFD-69BA-5788-8538-0E92F9D32B41}"/>
              </a:ext>
            </a:extLst>
          </p:cNvPr>
          <p:cNvPicPr>
            <a:picLocks noChangeAspect="1"/>
          </p:cNvPicPr>
          <p:nvPr/>
        </p:nvPicPr>
        <p:blipFill>
          <a:blip r:embed="rId17" cstate="print">
            <a:extLst>
              <a:ext uri="{28A0092B-C50C-407E-A947-70E740481C1C}">
                <a14:useLocalDpi xmlns:a14="http://schemas.microsoft.com/office/drawing/2010/main" val="0"/>
              </a:ext>
            </a:extLst>
          </a:blip>
          <a:srcRect l="10219" t="7778" r="10219" b="19259"/>
          <a:stretch>
            <a:fillRect/>
          </a:stretch>
        </p:blipFill>
        <p:spPr>
          <a:xfrm>
            <a:off x="12400757" y="3143141"/>
            <a:ext cx="1440000" cy="1435457"/>
          </a:xfrm>
          <a:prstGeom prst="rect">
            <a:avLst/>
          </a:prstGeom>
        </p:spPr>
      </p:pic>
      <p:pic>
        <p:nvPicPr>
          <p:cNvPr id="14" name="Picture 13">
            <a:extLst>
              <a:ext uri="{FF2B5EF4-FFF2-40B4-BE49-F238E27FC236}">
                <a16:creationId xmlns:a16="http://schemas.microsoft.com/office/drawing/2014/main" id="{D345FDD5-E56D-DFA6-7091-8DAAF919059A}"/>
              </a:ext>
            </a:extLst>
          </p:cNvPr>
          <p:cNvPicPr>
            <a:picLocks noChangeAspect="1"/>
          </p:cNvPicPr>
          <p:nvPr/>
        </p:nvPicPr>
        <p:blipFill>
          <a:blip r:embed="rId18" cstate="print">
            <a:extLst>
              <a:ext uri="{28A0092B-C50C-407E-A947-70E740481C1C}">
                <a14:useLocalDpi xmlns:a14="http://schemas.microsoft.com/office/drawing/2010/main" val="0"/>
              </a:ext>
            </a:extLst>
          </a:blip>
          <a:srcRect l="10219" t="8024" r="10219" b="18901"/>
          <a:stretch>
            <a:fillRect/>
          </a:stretch>
        </p:blipFill>
        <p:spPr>
          <a:xfrm>
            <a:off x="7341067" y="5623044"/>
            <a:ext cx="1440000" cy="1437663"/>
          </a:xfrm>
          <a:prstGeom prst="rect">
            <a:avLst/>
          </a:prstGeom>
        </p:spPr>
      </p:pic>
      <p:pic>
        <p:nvPicPr>
          <p:cNvPr id="16" name="Picture 15">
            <a:extLst>
              <a:ext uri="{FF2B5EF4-FFF2-40B4-BE49-F238E27FC236}">
                <a16:creationId xmlns:a16="http://schemas.microsoft.com/office/drawing/2014/main" id="{0DA6C637-4A2A-1F2A-C2C0-84ADADF12183}"/>
              </a:ext>
            </a:extLst>
          </p:cNvPr>
          <p:cNvPicPr>
            <a:picLocks noChangeAspect="1"/>
          </p:cNvPicPr>
          <p:nvPr/>
        </p:nvPicPr>
        <p:blipFill>
          <a:blip r:embed="rId19" cstate="print">
            <a:extLst>
              <a:ext uri="{28A0092B-C50C-407E-A947-70E740481C1C}">
                <a14:useLocalDpi xmlns:a14="http://schemas.microsoft.com/office/drawing/2010/main" val="0"/>
              </a:ext>
            </a:extLst>
          </a:blip>
          <a:srcRect l="10219" t="8140" r="10219" b="18900"/>
          <a:stretch>
            <a:fillRect/>
          </a:stretch>
        </p:blipFill>
        <p:spPr>
          <a:xfrm>
            <a:off x="3890182" y="2917680"/>
            <a:ext cx="1440000" cy="1435388"/>
          </a:xfrm>
          <a:prstGeom prst="rect">
            <a:avLst/>
          </a:prstGeom>
        </p:spPr>
      </p:pic>
      <p:pic>
        <p:nvPicPr>
          <p:cNvPr id="18" name="Picture 17">
            <a:extLst>
              <a:ext uri="{FF2B5EF4-FFF2-40B4-BE49-F238E27FC236}">
                <a16:creationId xmlns:a16="http://schemas.microsoft.com/office/drawing/2014/main" id="{22CE07F4-341F-A1E8-7CB6-D228CEE823F8}"/>
              </a:ext>
            </a:extLst>
          </p:cNvPr>
          <p:cNvPicPr>
            <a:picLocks noChangeAspect="1"/>
          </p:cNvPicPr>
          <p:nvPr/>
        </p:nvPicPr>
        <p:blipFill>
          <a:blip r:embed="rId20" cstate="print">
            <a:extLst>
              <a:ext uri="{28A0092B-C50C-407E-A947-70E740481C1C}">
                <a14:useLocalDpi xmlns:a14="http://schemas.microsoft.com/office/drawing/2010/main" val="0"/>
              </a:ext>
            </a:extLst>
          </a:blip>
          <a:srcRect l="10544" t="8235" r="10219" b="18877"/>
          <a:stretch>
            <a:fillRect/>
          </a:stretch>
        </p:blipFill>
        <p:spPr>
          <a:xfrm>
            <a:off x="10585201" y="8174312"/>
            <a:ext cx="1783261" cy="1783099"/>
          </a:xfrm>
          <a:prstGeom prst="rect">
            <a:avLst/>
          </a:prstGeom>
        </p:spPr>
      </p:pic>
      <p:grpSp>
        <p:nvGrpSpPr>
          <p:cNvPr id="30" name="Group 29">
            <a:extLst>
              <a:ext uri="{FF2B5EF4-FFF2-40B4-BE49-F238E27FC236}">
                <a16:creationId xmlns:a16="http://schemas.microsoft.com/office/drawing/2014/main" id="{2646C0DA-8156-8086-E731-AFCD7D572EAD}"/>
              </a:ext>
            </a:extLst>
          </p:cNvPr>
          <p:cNvGrpSpPr/>
          <p:nvPr/>
        </p:nvGrpSpPr>
        <p:grpSpPr>
          <a:xfrm>
            <a:off x="10872535" y="2293152"/>
            <a:ext cx="1407107" cy="2284292"/>
            <a:chOff x="10569428" y="2293152"/>
            <a:chExt cx="1268893" cy="2059916"/>
          </a:xfrm>
        </p:grpSpPr>
        <p:pic>
          <p:nvPicPr>
            <p:cNvPr id="54" name="Picture 53">
              <a:extLst>
                <a:ext uri="{FF2B5EF4-FFF2-40B4-BE49-F238E27FC236}">
                  <a16:creationId xmlns:a16="http://schemas.microsoft.com/office/drawing/2014/main" id="{234D2DD4-A30C-058E-5110-C18D2785E6C0}"/>
                </a:ext>
              </a:extLst>
            </p:cNvPr>
            <p:cNvPicPr>
              <a:picLocks noChangeAspect="1"/>
            </p:cNvPicPr>
            <p:nvPr/>
          </p:nvPicPr>
          <p:blipFill>
            <a:blip r:embed="rId21" cstate="email">
              <a:extLst>
                <a:ext uri="{28A0092B-C50C-407E-A947-70E740481C1C}">
                  <a14:useLocalDpi xmlns:a14="http://schemas.microsoft.com/office/drawing/2010/main"/>
                </a:ext>
              </a:extLst>
            </a:blip>
            <a:srcRect t="8281" b="9052"/>
            <a:stretch>
              <a:fillRect/>
            </a:stretch>
          </p:blipFill>
          <p:spPr>
            <a:xfrm>
              <a:off x="10569428" y="2293152"/>
              <a:ext cx="1268893" cy="2059916"/>
            </a:xfrm>
            <a:prstGeom prst="rect">
              <a:avLst/>
            </a:prstGeom>
          </p:spPr>
        </p:pic>
        <p:pic>
          <p:nvPicPr>
            <p:cNvPr id="28" name="Picture 27">
              <a:extLst>
                <a:ext uri="{FF2B5EF4-FFF2-40B4-BE49-F238E27FC236}">
                  <a16:creationId xmlns:a16="http://schemas.microsoft.com/office/drawing/2014/main" id="{5B6E2284-4551-A7BD-5D28-8A7A10AEB4DA}"/>
                </a:ext>
              </a:extLst>
            </p:cNvPr>
            <p:cNvPicPr>
              <a:picLocks noChangeAspect="1"/>
            </p:cNvPicPr>
            <p:nvPr/>
          </p:nvPicPr>
          <p:blipFill>
            <a:blip r:embed="rId22"/>
            <a:srcRect t="1" b="29777"/>
            <a:stretch>
              <a:fillRect/>
            </a:stretch>
          </p:blipFill>
          <p:spPr>
            <a:xfrm>
              <a:off x="10811776" y="2426248"/>
              <a:ext cx="784197" cy="99717"/>
            </a:xfrm>
            <a:prstGeom prst="rect">
              <a:avLst/>
            </a:prstGeom>
          </p:spPr>
        </p:pic>
      </p:grpSp>
      <p:sp>
        <p:nvSpPr>
          <p:cNvPr id="61" name="TextBox 6">
            <a:extLst>
              <a:ext uri="{FF2B5EF4-FFF2-40B4-BE49-F238E27FC236}">
                <a16:creationId xmlns:a16="http://schemas.microsoft.com/office/drawing/2014/main" id="{D7B9ECD1-C146-F10A-3A7F-B0A7E57E2D04}"/>
              </a:ext>
            </a:extLst>
          </p:cNvPr>
          <p:cNvSpPr txBox="1"/>
          <p:nvPr/>
        </p:nvSpPr>
        <p:spPr>
          <a:xfrm>
            <a:off x="10569427" y="7582350"/>
            <a:ext cx="5487922" cy="487313"/>
          </a:xfrm>
          <a:prstGeom prst="rect">
            <a:avLst/>
          </a:prstGeom>
        </p:spPr>
        <p:txBody>
          <a:bodyPr wrap="square" lIns="0" tIns="0" rIns="0" bIns="0" rtlCol="0" anchor="t">
            <a:spAutoFit/>
          </a:bodyPr>
          <a:lstStyle/>
          <a:p>
            <a:pPr marL="0" lvl="1">
              <a:lnSpc>
                <a:spcPts val="3840"/>
              </a:lnSpc>
              <a:spcBef>
                <a:spcPct val="0"/>
              </a:spcBef>
              <a:defRPr/>
            </a:pPr>
            <a:r>
              <a:rPr kumimoji="0" lang="en-US" sz="3200" i="0" u="none" strike="noStrike" kern="1200" cap="none" spc="-200" normalizeH="0" noProof="0" dirty="0">
                <a:ln>
                  <a:noFill/>
                </a:ln>
                <a:solidFill>
                  <a:srgbClr val="011936"/>
                </a:solidFill>
                <a:effectLst/>
                <a:uLnTx/>
                <a:uFillTx/>
                <a:latin typeface="Aileron Bold" panose="020B0604020202020204" charset="0"/>
                <a:ea typeface="Work Sans"/>
                <a:cs typeface="Work Sans"/>
                <a:sym typeface="Work Sans"/>
              </a:rPr>
              <a:t>Your feedback matters.</a:t>
            </a:r>
          </a:p>
        </p:txBody>
      </p:sp>
      <p:sp>
        <p:nvSpPr>
          <p:cNvPr id="1024" name="Freeform 2">
            <a:extLst>
              <a:ext uri="{FF2B5EF4-FFF2-40B4-BE49-F238E27FC236}">
                <a16:creationId xmlns:a16="http://schemas.microsoft.com/office/drawing/2014/main" id="{4FBCEF9B-E8A6-C317-FEB3-44754625B083}"/>
              </a:ext>
            </a:extLst>
          </p:cNvPr>
          <p:cNvSpPr/>
          <p:nvPr/>
        </p:nvSpPr>
        <p:spPr>
          <a:xfrm>
            <a:off x="16479593" y="460335"/>
            <a:ext cx="1332157" cy="598505"/>
          </a:xfrm>
          <a:custGeom>
            <a:avLst/>
            <a:gdLst/>
            <a:ahLst/>
            <a:cxnLst/>
            <a:rect l="l" t="t" r="r" b="b"/>
            <a:pathLst>
              <a:path w="1332157" h="598505">
                <a:moveTo>
                  <a:pt x="0" y="0"/>
                </a:moveTo>
                <a:lnTo>
                  <a:pt x="1332157" y="0"/>
                </a:lnTo>
                <a:lnTo>
                  <a:pt x="1332157" y="598506"/>
                </a:lnTo>
                <a:lnTo>
                  <a:pt x="0" y="598506"/>
                </a:lnTo>
                <a:lnTo>
                  <a:pt x="0" y="0"/>
                </a:lnTo>
                <a:close/>
              </a:path>
            </a:pathLst>
          </a:custGeom>
          <a:blipFill>
            <a:blip r:embed="rId23"/>
            <a:stretch>
              <a:fillRect/>
            </a:stretch>
          </a:blipFill>
        </p:spPr>
        <p:txBody>
          <a:bodyPr/>
          <a:lstStyle/>
          <a:p>
            <a:endParaRPr lang="en-SG" dirty="0"/>
          </a:p>
        </p:txBody>
      </p:sp>
      <p:pic>
        <p:nvPicPr>
          <p:cNvPr id="7" name="Picture 6">
            <a:extLst>
              <a:ext uri="{FF2B5EF4-FFF2-40B4-BE49-F238E27FC236}">
                <a16:creationId xmlns:a16="http://schemas.microsoft.com/office/drawing/2014/main" id="{356FD804-57C1-601A-5FB5-075B3B62EF24}"/>
              </a:ext>
            </a:extLst>
          </p:cNvPr>
          <p:cNvPicPr>
            <a:picLocks noChangeAspect="1"/>
          </p:cNvPicPr>
          <p:nvPr/>
        </p:nvPicPr>
        <p:blipFill>
          <a:blip r:embed="rId24" cstate="print">
            <a:extLst>
              <a:ext uri="{28A0092B-C50C-407E-A947-70E740481C1C}">
                <a14:useLocalDpi xmlns:a14="http://schemas.microsoft.com/office/drawing/2010/main" val="0"/>
              </a:ext>
            </a:extLst>
          </a:blip>
          <a:srcRect l="10460" t="8321" r="10219" b="19412"/>
          <a:stretch>
            <a:fillRect/>
          </a:stretch>
        </p:blipFill>
        <p:spPr>
          <a:xfrm>
            <a:off x="16360457" y="4987044"/>
            <a:ext cx="1440000" cy="1426086"/>
          </a:xfrm>
          <a:prstGeom prst="rect">
            <a:avLst/>
          </a:prstGeom>
        </p:spPr>
      </p:pic>
    </p:spTree>
    <p:extLst>
      <p:ext uri="{BB962C8B-B14F-4D97-AF65-F5344CB8AC3E}">
        <p14:creationId xmlns:p14="http://schemas.microsoft.com/office/powerpoint/2010/main" val="268411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344</TotalTime>
  <Words>2695</Words>
  <Application>Microsoft Office PowerPoint</Application>
  <PresentationFormat>Custom</PresentationFormat>
  <Paragraphs>236</Paragraphs>
  <Slides>9</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Aptos</vt:lpstr>
      <vt:lpstr>Arial</vt:lpstr>
      <vt:lpstr>Work Sans</vt:lpstr>
      <vt:lpstr>DengXian</vt:lpstr>
      <vt:lpstr>Aileron Bold</vt:lpstr>
      <vt:lpstr>Calibri</vt:lpstr>
      <vt:lpstr>Aileron Heavy</vt:lpstr>
      <vt:lpstr>Work Sans Bold</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 Package] Pledge 60</dc:title>
  <dc:creator>Dawn Teo Jieying (MINDEF)</dc:creator>
  <cp:lastModifiedBy>Bryan TAN (MCCY)</cp:lastModifiedBy>
  <cp:revision>29</cp:revision>
  <dcterms:created xsi:type="dcterms:W3CDTF">2006-08-16T00:00:00Z</dcterms:created>
  <dcterms:modified xsi:type="dcterms:W3CDTF">2026-07-17T08:26:33Z</dcterms:modified>
  <dc:identifier>DAHG_h82h_k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34c4c7-833e-41e4-b0ab-cdb227a2f6f7_Enabled">
    <vt:lpwstr>true</vt:lpwstr>
  </property>
  <property fmtid="{D5CDD505-2E9C-101B-9397-08002B2CF9AE}" pid="3" name="MSIP_Label_5434c4c7-833e-41e4-b0ab-cdb227a2f6f7_SetDate">
    <vt:lpwstr>2026-06-28T22:34:24Z</vt:lpwstr>
  </property>
  <property fmtid="{D5CDD505-2E9C-101B-9397-08002B2CF9AE}" pid="4" name="MSIP_Label_5434c4c7-833e-41e4-b0ab-cdb227a2f6f7_Method">
    <vt:lpwstr>Privileged</vt:lpwstr>
  </property>
  <property fmtid="{D5CDD505-2E9C-101B-9397-08002B2CF9AE}" pid="5" name="MSIP_Label_5434c4c7-833e-41e4-b0ab-cdb227a2f6f7_Name">
    <vt:lpwstr>Official (Open)</vt:lpwstr>
  </property>
  <property fmtid="{D5CDD505-2E9C-101B-9397-08002B2CF9AE}" pid="6" name="MSIP_Label_5434c4c7-833e-41e4-b0ab-cdb227a2f6f7_SiteId">
    <vt:lpwstr>0b11c524-9a1c-4e1b-84cb-6336aefc2243</vt:lpwstr>
  </property>
  <property fmtid="{D5CDD505-2E9C-101B-9397-08002B2CF9AE}" pid="7" name="MSIP_Label_5434c4c7-833e-41e4-b0ab-cdb227a2f6f7_ActionId">
    <vt:lpwstr>88fc68a2-4797-445a-9fc3-0a09a337dbdb</vt:lpwstr>
  </property>
  <property fmtid="{D5CDD505-2E9C-101B-9397-08002B2CF9AE}" pid="8" name="MSIP_Label_5434c4c7-833e-41e4-b0ab-cdb227a2f6f7_ContentBits">
    <vt:lpwstr>0</vt:lpwstr>
  </property>
  <property fmtid="{D5CDD505-2E9C-101B-9397-08002B2CF9AE}" pid="9" name="MSIP_Label_5434c4c7-833e-41e4-b0ab-cdb227a2f6f7_Tag">
    <vt:lpwstr>10, 0, 1, 1</vt:lpwstr>
  </property>
</Properties>
</file>