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18"/>
  </p:notes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334" r:id="rId17"/>
  </p:sldIdLst>
  <p:sldSz cx="18288000" cy="10287000"/>
  <p:notesSz cx="6858000" cy="9144000"/>
  <p:embeddedFontLst>
    <p:embeddedFont>
      <p:font typeface="Aptos Bold" panose="020B0604020202020204" charset="0"/>
      <p:regular r:id="rId20"/>
    </p:embeddedFont>
    <p:embeddedFont>
      <p:font typeface="Aptos Bold Italics" panose="020B0604020202020204" charset="0"/>
      <p:regular r:id="rId21"/>
    </p:embeddedFont>
    <p:embeddedFont>
      <p:font typeface="Aptos Italics" panose="020B0604020202020204" charset="0"/>
      <p:regular r:id="rId22"/>
    </p:embeddedFont>
    <p:embeddedFont>
      <p:font typeface="Bryndan Write" panose="020B0604020202020204" charset="0"/>
      <p:regular r:id="rId23"/>
    </p:embeddedFont>
    <p:embeddedFont>
      <p:font typeface="Calibri" panose="020F0502020204030204" pitchFamily="34" charset="0"/>
      <p:regular r:id="rId24"/>
      <p:bold r:id="rId25"/>
      <p:italic r:id="rId26"/>
      <p:boldItalic r:id="rId27"/>
    </p:embeddedFont>
    <p:embeddedFont>
      <p:font typeface="Canva Sans Bold" panose="020B0604020202020204" charset="0"/>
      <p:regular r:id="rId28"/>
    </p:embeddedFont>
    <p:embeddedFont>
      <p:font typeface="Century Gothic Paneuropean" panose="020B0604020202020204" charset="0"/>
      <p:regular r:id="rId29"/>
    </p:embeddedFont>
    <p:embeddedFont>
      <p:font typeface="Century Gothic Paneuropean Bold"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nny Tang" initials="JT" lastIdx="22" clrIdx="0">
    <p:extLst>
      <p:ext uri="{19B8F6BF-5375-455C-9EA6-DF929625EA0E}">
        <p15:presenceInfo xmlns:p15="http://schemas.microsoft.com/office/powerpoint/2012/main" userId="09ff0cc457abf1cd" providerId="Windows Live"/>
      </p:ext>
    </p:extLst>
  </p:cmAuthor>
  <p:cmAuthor id="2" name="Xylia Rhea Tan Wern Xyn (MINDEF)" initials="XRTWX(" lastIdx="21" clrIdx="1">
    <p:extLst>
      <p:ext uri="{19B8F6BF-5375-455C-9EA6-DF929625EA0E}">
        <p15:presenceInfo xmlns:p15="http://schemas.microsoft.com/office/powerpoint/2012/main" userId="S-1-5-21-1432076982-893488238-3559113556-70251" providerId="AD"/>
      </p:ext>
    </p:extLst>
  </p:cmAuthor>
  <p:cmAuthor id="3" name="Jenny TANG (MINDEF)" initials="JT" lastIdx="5" clrIdx="2">
    <p:extLst>
      <p:ext uri="{19B8F6BF-5375-455C-9EA6-DF929625EA0E}">
        <p15:presenceInfo xmlns:p15="http://schemas.microsoft.com/office/powerpoint/2012/main" userId="S::Jenny_Tang@mindef.gov.sg::35c7f7ec-77e6-4bd8-af07-d8d5f76e95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F6C"/>
    <a:srgbClr val="D7E284"/>
    <a:srgbClr val="FFE8AB"/>
    <a:srgbClr val="4B323B"/>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888303-8C5C-4933-9380-0B72287FF84E}" v="5" dt="2026-07-06T09:48:28.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44" autoAdjust="0"/>
    <p:restoredTop sz="93235" autoAdjust="0"/>
  </p:normalViewPr>
  <p:slideViewPr>
    <p:cSldViewPr>
      <p:cViewPr>
        <p:scale>
          <a:sx n="33" d="100"/>
          <a:sy n="33" d="100"/>
        </p:scale>
        <p:origin x="820" y="2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4" d="100"/>
          <a:sy n="54" d="100"/>
        </p:scale>
        <p:origin x="256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y TANG (MINDEF)" userId="35c7f7ec-77e6-4bd8-af07-d8d5f76e95fc" providerId="ADAL" clId="{913C49C8-EB64-4F81-B77E-574A925D5A1A}"/>
    <pc:docChg chg="undo custSel modSld">
      <pc:chgData name="Jenny TANG (MINDEF)" userId="35c7f7ec-77e6-4bd8-af07-d8d5f76e95fc" providerId="ADAL" clId="{913C49C8-EB64-4F81-B77E-574A925D5A1A}" dt="2026-07-06T11:01:28.422" v="177" actId="20577"/>
      <pc:docMkLst>
        <pc:docMk/>
      </pc:docMkLst>
      <pc:sldChg chg="modSp mod modNotes">
        <pc:chgData name="Jenny TANG (MINDEF)" userId="35c7f7ec-77e6-4bd8-af07-d8d5f76e95fc" providerId="ADAL" clId="{913C49C8-EB64-4F81-B77E-574A925D5A1A}" dt="2026-07-06T11:01:28.422" v="177" actId="20577"/>
        <pc:sldMkLst>
          <pc:docMk/>
          <pc:sldMk cId="0" sldId="256"/>
        </pc:sldMkLst>
        <pc:spChg chg="mod">
          <ac:chgData name="Jenny TANG (MINDEF)" userId="35c7f7ec-77e6-4bd8-af07-d8d5f76e95fc" providerId="ADAL" clId="{913C49C8-EB64-4F81-B77E-574A925D5A1A}" dt="2026-07-06T11:01:28.422" v="177" actId="20577"/>
          <ac:spMkLst>
            <pc:docMk/>
            <pc:sldMk cId="0" sldId="256"/>
            <ac:spMk id="10" creationId="{00000000-0000-0000-0000-000000000000}"/>
          </ac:spMkLst>
        </pc:spChg>
      </pc:sldChg>
      <pc:sldChg chg="modNotes">
        <pc:chgData name="Jenny TANG (MINDEF)" userId="35c7f7ec-77e6-4bd8-af07-d8d5f76e95fc" providerId="ADAL" clId="{913C49C8-EB64-4F81-B77E-574A925D5A1A}" dt="2026-07-06T10:35:29.170" v="150" actId="123"/>
        <pc:sldMkLst>
          <pc:docMk/>
          <pc:sldMk cId="0" sldId="257"/>
        </pc:sldMkLst>
      </pc:sldChg>
      <pc:sldChg chg="modSp mod">
        <pc:chgData name="Jenny TANG (MINDEF)" userId="35c7f7ec-77e6-4bd8-af07-d8d5f76e95fc" providerId="ADAL" clId="{913C49C8-EB64-4F81-B77E-574A925D5A1A}" dt="2026-07-06T08:36:29.572" v="16" actId="1035"/>
        <pc:sldMkLst>
          <pc:docMk/>
          <pc:sldMk cId="0" sldId="259"/>
        </pc:sldMkLst>
        <pc:spChg chg="mod">
          <ac:chgData name="Jenny TANG (MINDEF)" userId="35c7f7ec-77e6-4bd8-af07-d8d5f76e95fc" providerId="ADAL" clId="{913C49C8-EB64-4F81-B77E-574A925D5A1A}" dt="2026-07-06T08:36:21.371" v="10" actId="1036"/>
          <ac:spMkLst>
            <pc:docMk/>
            <pc:sldMk cId="0" sldId="259"/>
            <ac:spMk id="19" creationId="{00000000-0000-0000-0000-000000000000}"/>
          </ac:spMkLst>
        </pc:spChg>
        <pc:spChg chg="mod">
          <ac:chgData name="Jenny TANG (MINDEF)" userId="35c7f7ec-77e6-4bd8-af07-d8d5f76e95fc" providerId="ADAL" clId="{913C49C8-EB64-4F81-B77E-574A925D5A1A}" dt="2026-07-06T08:36:29.572" v="16" actId="1035"/>
          <ac:spMkLst>
            <pc:docMk/>
            <pc:sldMk cId="0" sldId="259"/>
            <ac:spMk id="32" creationId="{00000000-0000-0000-0000-000000000000}"/>
          </ac:spMkLst>
        </pc:spChg>
        <pc:grpChg chg="mod">
          <ac:chgData name="Jenny TANG (MINDEF)" userId="35c7f7ec-77e6-4bd8-af07-d8d5f76e95fc" providerId="ADAL" clId="{913C49C8-EB64-4F81-B77E-574A925D5A1A}" dt="2026-07-06T08:34:28.892" v="5" actId="1037"/>
          <ac:grpSpMkLst>
            <pc:docMk/>
            <pc:sldMk cId="0" sldId="259"/>
            <ac:grpSpMk id="2" creationId="{00000000-0000-0000-0000-000000000000}"/>
          </ac:grpSpMkLst>
        </pc:grpChg>
        <pc:grpChg chg="mod">
          <ac:chgData name="Jenny TANG (MINDEF)" userId="35c7f7ec-77e6-4bd8-af07-d8d5f76e95fc" providerId="ADAL" clId="{913C49C8-EB64-4F81-B77E-574A925D5A1A}" dt="2026-07-06T08:36:20.679" v="9" actId="1036"/>
          <ac:grpSpMkLst>
            <pc:docMk/>
            <pc:sldMk cId="0" sldId="259"/>
            <ac:grpSpMk id="25" creationId="{00000000-0000-0000-0000-000000000000}"/>
          </ac:grpSpMkLst>
        </pc:grpChg>
      </pc:sldChg>
      <pc:sldChg chg="modSp mod">
        <pc:chgData name="Jenny TANG (MINDEF)" userId="35c7f7ec-77e6-4bd8-af07-d8d5f76e95fc" providerId="ADAL" clId="{913C49C8-EB64-4F81-B77E-574A925D5A1A}" dt="2026-07-06T08:37:27.226" v="21" actId="20577"/>
        <pc:sldMkLst>
          <pc:docMk/>
          <pc:sldMk cId="0" sldId="260"/>
        </pc:sldMkLst>
        <pc:spChg chg="mod">
          <ac:chgData name="Jenny TANG (MINDEF)" userId="35c7f7ec-77e6-4bd8-af07-d8d5f76e95fc" providerId="ADAL" clId="{913C49C8-EB64-4F81-B77E-574A925D5A1A}" dt="2026-07-06T08:37:27.226" v="21" actId="20577"/>
          <ac:spMkLst>
            <pc:docMk/>
            <pc:sldMk cId="0" sldId="260"/>
            <ac:spMk id="13" creationId="{00000000-0000-0000-0000-000000000000}"/>
          </ac:spMkLst>
        </pc:spChg>
      </pc:sldChg>
      <pc:sldChg chg="modSp mod">
        <pc:chgData name="Jenny TANG (MINDEF)" userId="35c7f7ec-77e6-4bd8-af07-d8d5f76e95fc" providerId="ADAL" clId="{913C49C8-EB64-4F81-B77E-574A925D5A1A}" dt="2026-07-06T08:40:31.818" v="33" actId="1037"/>
        <pc:sldMkLst>
          <pc:docMk/>
          <pc:sldMk cId="0" sldId="261"/>
        </pc:sldMkLst>
        <pc:spChg chg="mod">
          <ac:chgData name="Jenny TANG (MINDEF)" userId="35c7f7ec-77e6-4bd8-af07-d8d5f76e95fc" providerId="ADAL" clId="{913C49C8-EB64-4F81-B77E-574A925D5A1A}" dt="2026-07-06T08:40:31.818" v="33" actId="1037"/>
          <ac:spMkLst>
            <pc:docMk/>
            <pc:sldMk cId="0" sldId="261"/>
            <ac:spMk id="5" creationId="{00000000-0000-0000-0000-000000000000}"/>
          </ac:spMkLst>
        </pc:spChg>
        <pc:spChg chg="mod">
          <ac:chgData name="Jenny TANG (MINDEF)" userId="35c7f7ec-77e6-4bd8-af07-d8d5f76e95fc" providerId="ADAL" clId="{913C49C8-EB64-4F81-B77E-574A925D5A1A}" dt="2026-07-06T08:40:10.947" v="24" actId="1038"/>
          <ac:spMkLst>
            <pc:docMk/>
            <pc:sldMk cId="0" sldId="261"/>
            <ac:spMk id="15" creationId="{00000000-0000-0000-0000-000000000000}"/>
          </ac:spMkLst>
        </pc:spChg>
        <pc:spChg chg="mod">
          <ac:chgData name="Jenny TANG (MINDEF)" userId="35c7f7ec-77e6-4bd8-af07-d8d5f76e95fc" providerId="ADAL" clId="{913C49C8-EB64-4F81-B77E-574A925D5A1A}" dt="2026-07-06T08:40:31.818" v="33" actId="1037"/>
          <ac:spMkLst>
            <pc:docMk/>
            <pc:sldMk cId="0" sldId="261"/>
            <ac:spMk id="16" creationId="{00000000-0000-0000-0000-000000000000}"/>
          </ac:spMkLst>
        </pc:spChg>
        <pc:spChg chg="mod">
          <ac:chgData name="Jenny TANG (MINDEF)" userId="35c7f7ec-77e6-4bd8-af07-d8d5f76e95fc" providerId="ADAL" clId="{913C49C8-EB64-4F81-B77E-574A925D5A1A}" dt="2026-07-06T08:40:31.818" v="33" actId="1037"/>
          <ac:spMkLst>
            <pc:docMk/>
            <pc:sldMk cId="0" sldId="261"/>
            <ac:spMk id="18" creationId="{00000000-0000-0000-0000-000000000000}"/>
          </ac:spMkLst>
        </pc:spChg>
      </pc:sldChg>
      <pc:sldChg chg="modSp mod">
        <pc:chgData name="Jenny TANG (MINDEF)" userId="35c7f7ec-77e6-4bd8-af07-d8d5f76e95fc" providerId="ADAL" clId="{913C49C8-EB64-4F81-B77E-574A925D5A1A}" dt="2026-07-06T08:41:13.839" v="43" actId="1035"/>
        <pc:sldMkLst>
          <pc:docMk/>
          <pc:sldMk cId="0" sldId="262"/>
        </pc:sldMkLst>
        <pc:spChg chg="mod">
          <ac:chgData name="Jenny TANG (MINDEF)" userId="35c7f7ec-77e6-4bd8-af07-d8d5f76e95fc" providerId="ADAL" clId="{913C49C8-EB64-4F81-B77E-574A925D5A1A}" dt="2026-07-06T08:41:13.839" v="43" actId="1035"/>
          <ac:spMkLst>
            <pc:docMk/>
            <pc:sldMk cId="0" sldId="262"/>
            <ac:spMk id="2" creationId="{00000000-0000-0000-0000-000000000000}"/>
          </ac:spMkLst>
        </pc:spChg>
        <pc:spChg chg="mod">
          <ac:chgData name="Jenny TANG (MINDEF)" userId="35c7f7ec-77e6-4bd8-af07-d8d5f76e95fc" providerId="ADAL" clId="{913C49C8-EB64-4F81-B77E-574A925D5A1A}" dt="2026-07-06T08:41:00.528" v="40" actId="1036"/>
          <ac:spMkLst>
            <pc:docMk/>
            <pc:sldMk cId="0" sldId="262"/>
            <ac:spMk id="11" creationId="{00000000-0000-0000-0000-000000000000}"/>
          </ac:spMkLst>
        </pc:spChg>
        <pc:grpChg chg="mod">
          <ac:chgData name="Jenny TANG (MINDEF)" userId="35c7f7ec-77e6-4bd8-af07-d8d5f76e95fc" providerId="ADAL" clId="{913C49C8-EB64-4F81-B77E-574A925D5A1A}" dt="2026-07-06T08:41:00.528" v="40" actId="1036"/>
          <ac:grpSpMkLst>
            <pc:docMk/>
            <pc:sldMk cId="0" sldId="262"/>
            <ac:grpSpMk id="3" creationId="{00000000-0000-0000-0000-000000000000}"/>
          </ac:grpSpMkLst>
        </pc:grpChg>
      </pc:sldChg>
      <pc:sldChg chg="modSp mod">
        <pc:chgData name="Jenny TANG (MINDEF)" userId="35c7f7ec-77e6-4bd8-af07-d8d5f76e95fc" providerId="ADAL" clId="{913C49C8-EB64-4F81-B77E-574A925D5A1A}" dt="2026-07-06T08:42:26.815" v="53" actId="1037"/>
        <pc:sldMkLst>
          <pc:docMk/>
          <pc:sldMk cId="0" sldId="263"/>
        </pc:sldMkLst>
        <pc:spChg chg="mod">
          <ac:chgData name="Jenny TANG (MINDEF)" userId="35c7f7ec-77e6-4bd8-af07-d8d5f76e95fc" providerId="ADAL" clId="{913C49C8-EB64-4F81-B77E-574A925D5A1A}" dt="2026-07-06T08:42:10.082" v="49" actId="1036"/>
          <ac:spMkLst>
            <pc:docMk/>
            <pc:sldMk cId="0" sldId="263"/>
            <ac:spMk id="14" creationId="{00000000-0000-0000-0000-000000000000}"/>
          </ac:spMkLst>
        </pc:spChg>
        <pc:spChg chg="mod">
          <ac:chgData name="Jenny TANG (MINDEF)" userId="35c7f7ec-77e6-4bd8-af07-d8d5f76e95fc" providerId="ADAL" clId="{913C49C8-EB64-4F81-B77E-574A925D5A1A}" dt="2026-07-06T08:42:26.815" v="53" actId="1037"/>
          <ac:spMkLst>
            <pc:docMk/>
            <pc:sldMk cId="0" sldId="263"/>
            <ac:spMk id="18" creationId="{00000000-0000-0000-0000-000000000000}"/>
          </ac:spMkLst>
        </pc:spChg>
        <pc:grpChg chg="mod">
          <ac:chgData name="Jenny TANG (MINDEF)" userId="35c7f7ec-77e6-4bd8-af07-d8d5f76e95fc" providerId="ADAL" clId="{913C49C8-EB64-4F81-B77E-574A925D5A1A}" dt="2026-07-06T08:42:10.082" v="49" actId="1036"/>
          <ac:grpSpMkLst>
            <pc:docMk/>
            <pc:sldMk cId="0" sldId="263"/>
            <ac:grpSpMk id="4" creationId="{00000000-0000-0000-0000-000000000000}"/>
          </ac:grpSpMkLst>
        </pc:grpChg>
      </pc:sldChg>
      <pc:sldChg chg="modSp mod modNotes">
        <pc:chgData name="Jenny TANG (MINDEF)" userId="35c7f7ec-77e6-4bd8-af07-d8d5f76e95fc" providerId="ADAL" clId="{913C49C8-EB64-4F81-B77E-574A925D5A1A}" dt="2026-07-06T10:40:38.464" v="163" actId="14100"/>
        <pc:sldMkLst>
          <pc:docMk/>
          <pc:sldMk cId="0" sldId="264"/>
        </pc:sldMkLst>
        <pc:spChg chg="mod">
          <ac:chgData name="Jenny TANG (MINDEF)" userId="35c7f7ec-77e6-4bd8-af07-d8d5f76e95fc" providerId="ADAL" clId="{913C49C8-EB64-4F81-B77E-574A925D5A1A}" dt="2026-07-06T08:43:14.866" v="57" actId="1035"/>
          <ac:spMkLst>
            <pc:docMk/>
            <pc:sldMk cId="0" sldId="264"/>
            <ac:spMk id="9" creationId="{00000000-0000-0000-0000-000000000000}"/>
          </ac:spMkLst>
        </pc:spChg>
        <pc:spChg chg="mod">
          <ac:chgData name="Jenny TANG (MINDEF)" userId="35c7f7ec-77e6-4bd8-af07-d8d5f76e95fc" providerId="ADAL" clId="{913C49C8-EB64-4F81-B77E-574A925D5A1A}" dt="2026-07-06T08:44:24.825" v="58" actId="114"/>
          <ac:spMkLst>
            <pc:docMk/>
            <pc:sldMk cId="0" sldId="264"/>
            <ac:spMk id="11" creationId="{00000000-0000-0000-0000-000000000000}"/>
          </ac:spMkLst>
        </pc:spChg>
        <pc:spChg chg="mod">
          <ac:chgData name="Jenny TANG (MINDEF)" userId="35c7f7ec-77e6-4bd8-af07-d8d5f76e95fc" providerId="ADAL" clId="{913C49C8-EB64-4F81-B77E-574A925D5A1A}" dt="2026-07-06T08:44:29.570" v="59" actId="114"/>
          <ac:spMkLst>
            <pc:docMk/>
            <pc:sldMk cId="0" sldId="264"/>
            <ac:spMk id="12" creationId="{00000000-0000-0000-0000-000000000000}"/>
          </ac:spMkLst>
        </pc:spChg>
        <pc:grpChg chg="mod">
          <ac:chgData name="Jenny TANG (MINDEF)" userId="35c7f7ec-77e6-4bd8-af07-d8d5f76e95fc" providerId="ADAL" clId="{913C49C8-EB64-4F81-B77E-574A925D5A1A}" dt="2026-07-06T08:43:14.866" v="57" actId="1035"/>
          <ac:grpSpMkLst>
            <pc:docMk/>
            <pc:sldMk cId="0" sldId="264"/>
            <ac:grpSpMk id="2" creationId="{00000000-0000-0000-0000-000000000000}"/>
          </ac:grpSpMkLst>
        </pc:grpChg>
      </pc:sldChg>
      <pc:sldChg chg="modSp mod modNotes">
        <pc:chgData name="Jenny TANG (MINDEF)" userId="35c7f7ec-77e6-4bd8-af07-d8d5f76e95fc" providerId="ADAL" clId="{913C49C8-EB64-4F81-B77E-574A925D5A1A}" dt="2026-07-06T10:41:33.162" v="167" actId="20577"/>
        <pc:sldMkLst>
          <pc:docMk/>
          <pc:sldMk cId="0" sldId="266"/>
        </pc:sldMkLst>
        <pc:spChg chg="mod">
          <ac:chgData name="Jenny TANG (MINDEF)" userId="35c7f7ec-77e6-4bd8-af07-d8d5f76e95fc" providerId="ADAL" clId="{913C49C8-EB64-4F81-B77E-574A925D5A1A}" dt="2026-07-06T08:46:44.538" v="71" actId="1038"/>
          <ac:spMkLst>
            <pc:docMk/>
            <pc:sldMk cId="0" sldId="266"/>
            <ac:spMk id="14" creationId="{00000000-0000-0000-0000-000000000000}"/>
          </ac:spMkLst>
        </pc:spChg>
        <pc:spChg chg="mod">
          <ac:chgData name="Jenny TANG (MINDEF)" userId="35c7f7ec-77e6-4bd8-af07-d8d5f76e95fc" providerId="ADAL" clId="{913C49C8-EB64-4F81-B77E-574A925D5A1A}" dt="2026-07-06T08:45:28.495" v="62" actId="6549"/>
          <ac:spMkLst>
            <pc:docMk/>
            <pc:sldMk cId="0" sldId="266"/>
            <ac:spMk id="18" creationId="{00000000-0000-0000-0000-000000000000}"/>
          </ac:spMkLst>
        </pc:spChg>
        <pc:spChg chg="mod">
          <ac:chgData name="Jenny TANG (MINDEF)" userId="35c7f7ec-77e6-4bd8-af07-d8d5f76e95fc" providerId="ADAL" clId="{913C49C8-EB64-4F81-B77E-574A925D5A1A}" dt="2026-07-06T08:45:06.601" v="61" actId="1036"/>
          <ac:spMkLst>
            <pc:docMk/>
            <pc:sldMk cId="0" sldId="266"/>
            <ac:spMk id="31" creationId="{00000000-0000-0000-0000-000000000000}"/>
          </ac:spMkLst>
        </pc:spChg>
        <pc:grpChg chg="mod">
          <ac:chgData name="Jenny TANG (MINDEF)" userId="35c7f7ec-77e6-4bd8-af07-d8d5f76e95fc" providerId="ADAL" clId="{913C49C8-EB64-4F81-B77E-574A925D5A1A}" dt="2026-07-06T08:45:06.601" v="61" actId="1036"/>
          <ac:grpSpMkLst>
            <pc:docMk/>
            <pc:sldMk cId="0" sldId="266"/>
            <ac:grpSpMk id="2" creationId="{00000000-0000-0000-0000-000000000000}"/>
          </ac:grpSpMkLst>
        </pc:grpChg>
      </pc:sldChg>
      <pc:sldChg chg="addSp delSp modSp mod modNotes">
        <pc:chgData name="Jenny TANG (MINDEF)" userId="35c7f7ec-77e6-4bd8-af07-d8d5f76e95fc" providerId="ADAL" clId="{913C49C8-EB64-4F81-B77E-574A925D5A1A}" dt="2026-07-06T10:41:48.911" v="171" actId="20577"/>
        <pc:sldMkLst>
          <pc:docMk/>
          <pc:sldMk cId="0" sldId="267"/>
        </pc:sldMkLst>
        <pc:spChg chg="mod">
          <ac:chgData name="Jenny TANG (MINDEF)" userId="35c7f7ec-77e6-4bd8-af07-d8d5f76e95fc" providerId="ADAL" clId="{913C49C8-EB64-4F81-B77E-574A925D5A1A}" dt="2026-07-06T09:36:42.131" v="112" actId="1038"/>
          <ac:spMkLst>
            <pc:docMk/>
            <pc:sldMk cId="0" sldId="267"/>
            <ac:spMk id="5" creationId="{00000000-0000-0000-0000-000000000000}"/>
          </ac:spMkLst>
        </pc:spChg>
        <pc:spChg chg="mod">
          <ac:chgData name="Jenny TANG (MINDEF)" userId="35c7f7ec-77e6-4bd8-af07-d8d5f76e95fc" providerId="ADAL" clId="{913C49C8-EB64-4F81-B77E-574A925D5A1A}" dt="2026-07-06T08:47:31.386" v="75" actId="1035"/>
          <ac:spMkLst>
            <pc:docMk/>
            <pc:sldMk cId="0" sldId="267"/>
            <ac:spMk id="6" creationId="{00000000-0000-0000-0000-000000000000}"/>
          </ac:spMkLst>
        </pc:spChg>
        <pc:spChg chg="mod">
          <ac:chgData name="Jenny TANG (MINDEF)" userId="35c7f7ec-77e6-4bd8-af07-d8d5f76e95fc" providerId="ADAL" clId="{913C49C8-EB64-4F81-B77E-574A925D5A1A}" dt="2026-07-06T08:47:31.386" v="75" actId="1035"/>
          <ac:spMkLst>
            <pc:docMk/>
            <pc:sldMk cId="0" sldId="267"/>
            <ac:spMk id="7" creationId="{00000000-0000-0000-0000-000000000000}"/>
          </ac:spMkLst>
        </pc:spChg>
        <pc:spChg chg="mod">
          <ac:chgData name="Jenny TANG (MINDEF)" userId="35c7f7ec-77e6-4bd8-af07-d8d5f76e95fc" providerId="ADAL" clId="{913C49C8-EB64-4F81-B77E-574A925D5A1A}" dt="2026-07-06T09:36:42.131" v="112" actId="1038"/>
          <ac:spMkLst>
            <pc:docMk/>
            <pc:sldMk cId="0" sldId="267"/>
            <ac:spMk id="8" creationId="{00000000-0000-0000-0000-000000000000}"/>
          </ac:spMkLst>
        </pc:spChg>
        <pc:spChg chg="del">
          <ac:chgData name="Jenny TANG (MINDEF)" userId="35c7f7ec-77e6-4bd8-af07-d8d5f76e95fc" providerId="ADAL" clId="{913C49C8-EB64-4F81-B77E-574A925D5A1A}" dt="2026-07-06T09:36:27.708" v="90" actId="478"/>
          <ac:spMkLst>
            <pc:docMk/>
            <pc:sldMk cId="0" sldId="267"/>
            <ac:spMk id="9" creationId="{00000000-0000-0000-0000-000000000000}"/>
          </ac:spMkLst>
        </pc:spChg>
        <pc:spChg chg="mod">
          <ac:chgData name="Jenny TANG (MINDEF)" userId="35c7f7ec-77e6-4bd8-af07-d8d5f76e95fc" providerId="ADAL" clId="{913C49C8-EB64-4F81-B77E-574A925D5A1A}" dt="2026-07-06T09:36:42.131" v="112" actId="1038"/>
          <ac:spMkLst>
            <pc:docMk/>
            <pc:sldMk cId="0" sldId="267"/>
            <ac:spMk id="10" creationId="{00000000-0000-0000-0000-000000000000}"/>
          </ac:spMkLst>
        </pc:spChg>
        <pc:spChg chg="del mod topLvl">
          <ac:chgData name="Jenny TANG (MINDEF)" userId="35c7f7ec-77e6-4bd8-af07-d8d5f76e95fc" providerId="ADAL" clId="{913C49C8-EB64-4F81-B77E-574A925D5A1A}" dt="2026-07-06T09:36:23.313" v="89" actId="478"/>
          <ac:spMkLst>
            <pc:docMk/>
            <pc:sldMk cId="0" sldId="267"/>
            <ac:spMk id="12" creationId="{00000000-0000-0000-0000-000000000000}"/>
          </ac:spMkLst>
        </pc:spChg>
        <pc:spChg chg="del topLvl">
          <ac:chgData name="Jenny TANG (MINDEF)" userId="35c7f7ec-77e6-4bd8-af07-d8d5f76e95fc" providerId="ADAL" clId="{913C49C8-EB64-4F81-B77E-574A925D5A1A}" dt="2026-07-06T09:31:16.700" v="83" actId="478"/>
          <ac:spMkLst>
            <pc:docMk/>
            <pc:sldMk cId="0" sldId="267"/>
            <ac:spMk id="13" creationId="{00000000-0000-0000-0000-000000000000}"/>
          </ac:spMkLst>
        </pc:spChg>
        <pc:spChg chg="del">
          <ac:chgData name="Jenny TANG (MINDEF)" userId="35c7f7ec-77e6-4bd8-af07-d8d5f76e95fc" providerId="ADAL" clId="{913C49C8-EB64-4F81-B77E-574A925D5A1A}" dt="2026-07-06T09:36:23.313" v="89" actId="478"/>
          <ac:spMkLst>
            <pc:docMk/>
            <pc:sldMk cId="0" sldId="267"/>
            <ac:spMk id="18" creationId="{00000000-0000-0000-0000-000000000000}"/>
          </ac:spMkLst>
        </pc:spChg>
        <pc:spChg chg="del">
          <ac:chgData name="Jenny TANG (MINDEF)" userId="35c7f7ec-77e6-4bd8-af07-d8d5f76e95fc" providerId="ADAL" clId="{913C49C8-EB64-4F81-B77E-574A925D5A1A}" dt="2026-07-06T09:36:23.313" v="89" actId="478"/>
          <ac:spMkLst>
            <pc:docMk/>
            <pc:sldMk cId="0" sldId="267"/>
            <ac:spMk id="19" creationId="{00000000-0000-0000-0000-000000000000}"/>
          </ac:spMkLst>
        </pc:spChg>
        <pc:spChg chg="add mod">
          <ac:chgData name="Jenny TANG (MINDEF)" userId="35c7f7ec-77e6-4bd8-af07-d8d5f76e95fc" providerId="ADAL" clId="{913C49C8-EB64-4F81-B77E-574A925D5A1A}" dt="2026-07-06T09:36:29.767" v="91"/>
          <ac:spMkLst>
            <pc:docMk/>
            <pc:sldMk cId="0" sldId="267"/>
            <ac:spMk id="21" creationId="{5F9BD59F-DF74-7EBF-C8A9-1410CFBD13C4}"/>
          </ac:spMkLst>
        </pc:spChg>
        <pc:spChg chg="mod">
          <ac:chgData name="Jenny TANG (MINDEF)" userId="35c7f7ec-77e6-4bd8-af07-d8d5f76e95fc" providerId="ADAL" clId="{913C49C8-EB64-4F81-B77E-574A925D5A1A}" dt="2026-07-06T09:36:29.767" v="91"/>
          <ac:spMkLst>
            <pc:docMk/>
            <pc:sldMk cId="0" sldId="267"/>
            <ac:spMk id="26" creationId="{F89CEE14-7ACE-03EA-356E-E802807419D4}"/>
          </ac:spMkLst>
        </pc:spChg>
        <pc:spChg chg="mod">
          <ac:chgData name="Jenny TANG (MINDEF)" userId="35c7f7ec-77e6-4bd8-af07-d8d5f76e95fc" providerId="ADAL" clId="{913C49C8-EB64-4F81-B77E-574A925D5A1A}" dt="2026-07-06T09:36:29.767" v="91"/>
          <ac:spMkLst>
            <pc:docMk/>
            <pc:sldMk cId="0" sldId="267"/>
            <ac:spMk id="27" creationId="{35A4AFDD-17A6-8FD7-1183-E5284C2D40AA}"/>
          </ac:spMkLst>
        </pc:spChg>
        <pc:spChg chg="add mod">
          <ac:chgData name="Jenny TANG (MINDEF)" userId="35c7f7ec-77e6-4bd8-af07-d8d5f76e95fc" providerId="ADAL" clId="{913C49C8-EB64-4F81-B77E-574A925D5A1A}" dt="2026-07-06T09:36:29.767" v="91"/>
          <ac:spMkLst>
            <pc:docMk/>
            <pc:sldMk cId="0" sldId="267"/>
            <ac:spMk id="28" creationId="{E62542F8-60DB-29BA-5A93-29E6A4721737}"/>
          </ac:spMkLst>
        </pc:spChg>
        <pc:spChg chg="add mod">
          <ac:chgData name="Jenny TANG (MINDEF)" userId="35c7f7ec-77e6-4bd8-af07-d8d5f76e95fc" providerId="ADAL" clId="{913C49C8-EB64-4F81-B77E-574A925D5A1A}" dt="2026-07-06T09:36:29.767" v="91"/>
          <ac:spMkLst>
            <pc:docMk/>
            <pc:sldMk cId="0" sldId="267"/>
            <ac:spMk id="29" creationId="{EA5D10C2-E646-50E2-48AB-82692FB33D77}"/>
          </ac:spMkLst>
        </pc:spChg>
        <pc:grpChg chg="mod">
          <ac:chgData name="Jenny TANG (MINDEF)" userId="35c7f7ec-77e6-4bd8-af07-d8d5f76e95fc" providerId="ADAL" clId="{913C49C8-EB64-4F81-B77E-574A925D5A1A}" dt="2026-07-06T08:47:31.386" v="75" actId="1035"/>
          <ac:grpSpMkLst>
            <pc:docMk/>
            <pc:sldMk cId="0" sldId="267"/>
            <ac:grpSpMk id="2" creationId="{00000000-0000-0000-0000-000000000000}"/>
          </ac:grpSpMkLst>
        </pc:grpChg>
        <pc:grpChg chg="del">
          <ac:chgData name="Jenny TANG (MINDEF)" userId="35c7f7ec-77e6-4bd8-af07-d8d5f76e95fc" providerId="ADAL" clId="{913C49C8-EB64-4F81-B77E-574A925D5A1A}" dt="2026-07-06T09:31:16.700" v="83" actId="478"/>
          <ac:grpSpMkLst>
            <pc:docMk/>
            <pc:sldMk cId="0" sldId="267"/>
            <ac:grpSpMk id="11" creationId="{00000000-0000-0000-0000-000000000000}"/>
          </ac:grpSpMkLst>
        </pc:grpChg>
        <pc:grpChg chg="del">
          <ac:chgData name="Jenny TANG (MINDEF)" userId="35c7f7ec-77e6-4bd8-af07-d8d5f76e95fc" providerId="ADAL" clId="{913C49C8-EB64-4F81-B77E-574A925D5A1A}" dt="2026-07-06T09:36:23.313" v="89" actId="478"/>
          <ac:grpSpMkLst>
            <pc:docMk/>
            <pc:sldMk cId="0" sldId="267"/>
            <ac:grpSpMk id="15" creationId="{00000000-0000-0000-0000-000000000000}"/>
          </ac:grpSpMkLst>
        </pc:grpChg>
        <pc:grpChg chg="add mod">
          <ac:chgData name="Jenny TANG (MINDEF)" userId="35c7f7ec-77e6-4bd8-af07-d8d5f76e95fc" providerId="ADAL" clId="{913C49C8-EB64-4F81-B77E-574A925D5A1A}" dt="2026-07-06T09:36:29.767" v="91"/>
          <ac:grpSpMkLst>
            <pc:docMk/>
            <pc:sldMk cId="0" sldId="267"/>
            <ac:grpSpMk id="25" creationId="{EFABE12D-E6BE-513C-4E9D-2B6380592A78}"/>
          </ac:grpSpMkLst>
        </pc:grpChg>
        <pc:picChg chg="add del mod">
          <ac:chgData name="Jenny TANG (MINDEF)" userId="35c7f7ec-77e6-4bd8-af07-d8d5f76e95fc" providerId="ADAL" clId="{913C49C8-EB64-4F81-B77E-574A925D5A1A}" dt="2026-07-06T09:33:13.791" v="88" actId="21"/>
          <ac:picMkLst>
            <pc:docMk/>
            <pc:sldMk cId="0" sldId="267"/>
            <ac:picMk id="14" creationId="{138AF8BD-F44A-442B-8F50-9C1B813523D3}"/>
          </ac:picMkLst>
        </pc:picChg>
        <pc:picChg chg="add mod">
          <ac:chgData name="Jenny TANG (MINDEF)" userId="35c7f7ec-77e6-4bd8-af07-d8d5f76e95fc" providerId="ADAL" clId="{913C49C8-EB64-4F81-B77E-574A925D5A1A}" dt="2026-07-06T09:36:29.767" v="91"/>
          <ac:picMkLst>
            <pc:docMk/>
            <pc:sldMk cId="0" sldId="267"/>
            <ac:picMk id="30" creationId="{F75F7DBF-4C8C-ED95-5DB8-FA1443ABE0F2}"/>
          </ac:picMkLst>
        </pc:picChg>
        <pc:picChg chg="add mod">
          <ac:chgData name="Jenny TANG (MINDEF)" userId="35c7f7ec-77e6-4bd8-af07-d8d5f76e95fc" providerId="ADAL" clId="{913C49C8-EB64-4F81-B77E-574A925D5A1A}" dt="2026-07-06T09:36:29.767" v="91"/>
          <ac:picMkLst>
            <pc:docMk/>
            <pc:sldMk cId="0" sldId="267"/>
            <ac:picMk id="31" creationId="{3212C02C-523F-3F91-0E37-B7052AA1B787}"/>
          </ac:picMkLst>
        </pc:picChg>
      </pc:sldChg>
      <pc:sldChg chg="modSp mod modNotes">
        <pc:chgData name="Jenny TANG (MINDEF)" userId="35c7f7ec-77e6-4bd8-af07-d8d5f76e95fc" providerId="ADAL" clId="{913C49C8-EB64-4F81-B77E-574A925D5A1A}" dt="2026-07-06T10:41:58.574" v="175" actId="20577"/>
        <pc:sldMkLst>
          <pc:docMk/>
          <pc:sldMk cId="0" sldId="268"/>
        </pc:sldMkLst>
        <pc:spChg chg="mod">
          <ac:chgData name="Jenny TANG (MINDEF)" userId="35c7f7ec-77e6-4bd8-af07-d8d5f76e95fc" providerId="ADAL" clId="{913C49C8-EB64-4F81-B77E-574A925D5A1A}" dt="2026-07-06T08:48:33.075" v="80" actId="1036"/>
          <ac:spMkLst>
            <pc:docMk/>
            <pc:sldMk cId="0" sldId="268"/>
            <ac:spMk id="5"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6"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7" creationId="{00000000-0000-0000-0000-000000000000}"/>
          </ac:spMkLst>
        </pc:spChg>
        <pc:spChg chg="mod">
          <ac:chgData name="Jenny TANG (MINDEF)" userId="35c7f7ec-77e6-4bd8-af07-d8d5f76e95fc" providerId="ADAL" clId="{913C49C8-EB64-4F81-B77E-574A925D5A1A}" dt="2026-07-06T08:48:26.200" v="79" actId="1036"/>
          <ac:spMkLst>
            <pc:docMk/>
            <pc:sldMk cId="0" sldId="268"/>
            <ac:spMk id="8" creationId="{00000000-0000-0000-0000-000000000000}"/>
          </ac:spMkLst>
        </pc:spChg>
        <pc:spChg chg="mod">
          <ac:chgData name="Jenny TANG (MINDEF)" userId="35c7f7ec-77e6-4bd8-af07-d8d5f76e95fc" providerId="ADAL" clId="{913C49C8-EB64-4F81-B77E-574A925D5A1A}" dt="2026-07-06T08:48:26.200" v="79" actId="1036"/>
          <ac:spMkLst>
            <pc:docMk/>
            <pc:sldMk cId="0" sldId="268"/>
            <ac:spMk id="9"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10"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11"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12"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13"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14" creationId="{00000000-0000-0000-0000-000000000000}"/>
          </ac:spMkLst>
        </pc:spChg>
        <pc:spChg chg="mod">
          <ac:chgData name="Jenny TANG (MINDEF)" userId="35c7f7ec-77e6-4bd8-af07-d8d5f76e95fc" providerId="ADAL" clId="{913C49C8-EB64-4F81-B77E-574A925D5A1A}" dt="2026-07-06T08:48:33.075" v="80" actId="1036"/>
          <ac:spMkLst>
            <pc:docMk/>
            <pc:sldMk cId="0" sldId="268"/>
            <ac:spMk id="15" creationId="{00000000-0000-0000-0000-000000000000}"/>
          </ac:spMkLst>
        </pc:spChg>
        <pc:grpChg chg="mod">
          <ac:chgData name="Jenny TANG (MINDEF)" userId="35c7f7ec-77e6-4bd8-af07-d8d5f76e95fc" providerId="ADAL" clId="{913C49C8-EB64-4F81-B77E-574A925D5A1A}" dt="2026-07-06T08:48:26.200" v="79" actId="1036"/>
          <ac:grpSpMkLst>
            <pc:docMk/>
            <pc:sldMk cId="0" sldId="268"/>
            <ac:grpSpMk id="2" creationId="{00000000-0000-0000-0000-000000000000}"/>
          </ac:grpSpMkLst>
        </pc:grpChg>
      </pc:sldChg>
      <pc:sldChg chg="addSp delSp modSp mod">
        <pc:chgData name="Jenny TANG (MINDEF)" userId="35c7f7ec-77e6-4bd8-af07-d8d5f76e95fc" providerId="ADAL" clId="{913C49C8-EB64-4F81-B77E-574A925D5A1A}" dt="2026-07-06T10:31:06.543" v="148" actId="1037"/>
        <pc:sldMkLst>
          <pc:docMk/>
          <pc:sldMk cId="0" sldId="270"/>
        </pc:sldMkLst>
        <pc:spChg chg="mod">
          <ac:chgData name="Jenny TANG (MINDEF)" userId="35c7f7ec-77e6-4bd8-af07-d8d5f76e95fc" providerId="ADAL" clId="{913C49C8-EB64-4F81-B77E-574A925D5A1A}" dt="2026-07-06T10:30:04.135" v="135" actId="1037"/>
          <ac:spMkLst>
            <pc:docMk/>
            <pc:sldMk cId="0" sldId="270"/>
            <ac:spMk id="5" creationId="{00000000-0000-0000-0000-000000000000}"/>
          </ac:spMkLst>
        </pc:spChg>
        <pc:spChg chg="mod">
          <ac:chgData name="Jenny TANG (MINDEF)" userId="35c7f7ec-77e6-4bd8-af07-d8d5f76e95fc" providerId="ADAL" clId="{913C49C8-EB64-4F81-B77E-574A925D5A1A}" dt="2026-07-06T10:30:04.135" v="135" actId="1037"/>
          <ac:spMkLst>
            <pc:docMk/>
            <pc:sldMk cId="0" sldId="270"/>
            <ac:spMk id="6" creationId="{00000000-0000-0000-0000-000000000000}"/>
          </ac:spMkLst>
        </pc:spChg>
        <pc:spChg chg="mod">
          <ac:chgData name="Jenny TANG (MINDEF)" userId="35c7f7ec-77e6-4bd8-af07-d8d5f76e95fc" providerId="ADAL" clId="{913C49C8-EB64-4F81-B77E-574A925D5A1A}" dt="2026-07-06T10:30:04.135" v="135" actId="1037"/>
          <ac:spMkLst>
            <pc:docMk/>
            <pc:sldMk cId="0" sldId="270"/>
            <ac:spMk id="8" creationId="{00000000-0000-0000-0000-000000000000}"/>
          </ac:spMkLst>
        </pc:spChg>
        <pc:spChg chg="del">
          <ac:chgData name="Jenny TANG (MINDEF)" userId="35c7f7ec-77e6-4bd8-af07-d8d5f76e95fc" providerId="ADAL" clId="{913C49C8-EB64-4F81-B77E-574A925D5A1A}" dt="2026-07-06T09:38:18.680" v="113" actId="478"/>
          <ac:spMkLst>
            <pc:docMk/>
            <pc:sldMk cId="0" sldId="270"/>
            <ac:spMk id="9" creationId="{00000000-0000-0000-0000-000000000000}"/>
          </ac:spMkLst>
        </pc:spChg>
        <pc:spChg chg="mod">
          <ac:chgData name="Jenny TANG (MINDEF)" userId="35c7f7ec-77e6-4bd8-af07-d8d5f76e95fc" providerId="ADAL" clId="{913C49C8-EB64-4F81-B77E-574A925D5A1A}" dt="2026-07-06T10:30:04.135" v="135" actId="1037"/>
          <ac:spMkLst>
            <pc:docMk/>
            <pc:sldMk cId="0" sldId="270"/>
            <ac:spMk id="10" creationId="{00000000-0000-0000-0000-000000000000}"/>
          </ac:spMkLst>
        </pc:spChg>
        <pc:spChg chg="mod">
          <ac:chgData name="Jenny TANG (MINDEF)" userId="35c7f7ec-77e6-4bd8-af07-d8d5f76e95fc" providerId="ADAL" clId="{913C49C8-EB64-4F81-B77E-574A925D5A1A}" dt="2026-07-06T10:30:38.883" v="145" actId="1036"/>
          <ac:spMkLst>
            <pc:docMk/>
            <pc:sldMk cId="0" sldId="270"/>
            <ac:spMk id="11" creationId="{00000000-0000-0000-0000-000000000000}"/>
          </ac:spMkLst>
        </pc:spChg>
        <pc:spChg chg="del">
          <ac:chgData name="Jenny TANG (MINDEF)" userId="35c7f7ec-77e6-4bd8-af07-d8d5f76e95fc" providerId="ADAL" clId="{913C49C8-EB64-4F81-B77E-574A925D5A1A}" dt="2026-07-06T09:38:18.680" v="113" actId="478"/>
          <ac:spMkLst>
            <pc:docMk/>
            <pc:sldMk cId="0" sldId="270"/>
            <ac:spMk id="18" creationId="{00000000-0000-0000-0000-000000000000}"/>
          </ac:spMkLst>
        </pc:spChg>
        <pc:spChg chg="mod">
          <ac:chgData name="Jenny TANG (MINDEF)" userId="35c7f7ec-77e6-4bd8-af07-d8d5f76e95fc" providerId="ADAL" clId="{913C49C8-EB64-4F81-B77E-574A925D5A1A}" dt="2026-07-06T10:30:25.780" v="143" actId="1037"/>
          <ac:spMkLst>
            <pc:docMk/>
            <pc:sldMk cId="0" sldId="270"/>
            <ac:spMk id="22" creationId="{00000000-0000-0000-0000-000000000000}"/>
          </ac:spMkLst>
        </pc:spChg>
        <pc:spChg chg="mod">
          <ac:chgData name="Jenny TANG (MINDEF)" userId="35c7f7ec-77e6-4bd8-af07-d8d5f76e95fc" providerId="ADAL" clId="{913C49C8-EB64-4F81-B77E-574A925D5A1A}" dt="2026-07-06T10:30:25.780" v="143" actId="1037"/>
          <ac:spMkLst>
            <pc:docMk/>
            <pc:sldMk cId="0" sldId="270"/>
            <ac:spMk id="23" creationId="{00000000-0000-0000-0000-000000000000}"/>
          </ac:spMkLst>
        </pc:spChg>
        <pc:spChg chg="mod">
          <ac:chgData name="Jenny TANG (MINDEF)" userId="35c7f7ec-77e6-4bd8-af07-d8d5f76e95fc" providerId="ADAL" clId="{913C49C8-EB64-4F81-B77E-574A925D5A1A}" dt="2026-07-06T10:30:25.780" v="143" actId="1037"/>
          <ac:spMkLst>
            <pc:docMk/>
            <pc:sldMk cId="0" sldId="270"/>
            <ac:spMk id="24" creationId="{00000000-0000-0000-0000-000000000000}"/>
          </ac:spMkLst>
        </pc:spChg>
        <pc:spChg chg="del">
          <ac:chgData name="Jenny TANG (MINDEF)" userId="35c7f7ec-77e6-4bd8-af07-d8d5f76e95fc" providerId="ADAL" clId="{913C49C8-EB64-4F81-B77E-574A925D5A1A}" dt="2026-07-06T09:39:12.098" v="116" actId="478"/>
          <ac:spMkLst>
            <pc:docMk/>
            <pc:sldMk cId="0" sldId="270"/>
            <ac:spMk id="25" creationId="{00000000-0000-0000-0000-000000000000}"/>
          </ac:spMkLst>
        </pc:spChg>
        <pc:spChg chg="mod">
          <ac:chgData name="Jenny TANG (MINDEF)" userId="35c7f7ec-77e6-4bd8-af07-d8d5f76e95fc" providerId="ADAL" clId="{913C49C8-EB64-4F81-B77E-574A925D5A1A}" dt="2026-07-06T10:31:06.543" v="148" actId="1037"/>
          <ac:spMkLst>
            <pc:docMk/>
            <pc:sldMk cId="0" sldId="270"/>
            <ac:spMk id="26" creationId="{00000000-0000-0000-0000-000000000000}"/>
          </ac:spMkLst>
        </pc:spChg>
        <pc:spChg chg="del">
          <ac:chgData name="Jenny TANG (MINDEF)" userId="35c7f7ec-77e6-4bd8-af07-d8d5f76e95fc" providerId="ADAL" clId="{913C49C8-EB64-4F81-B77E-574A925D5A1A}" dt="2026-07-06T09:38:18.680" v="113" actId="478"/>
          <ac:spMkLst>
            <pc:docMk/>
            <pc:sldMk cId="0" sldId="270"/>
            <ac:spMk id="30" creationId="{00000000-0000-0000-0000-000000000000}"/>
          </ac:spMkLst>
        </pc:spChg>
        <pc:spChg chg="del">
          <ac:chgData name="Jenny TANG (MINDEF)" userId="35c7f7ec-77e6-4bd8-af07-d8d5f76e95fc" providerId="ADAL" clId="{913C49C8-EB64-4F81-B77E-574A925D5A1A}" dt="2026-07-06T09:38:18.680" v="113" actId="478"/>
          <ac:spMkLst>
            <pc:docMk/>
            <pc:sldMk cId="0" sldId="270"/>
            <ac:spMk id="31" creationId="{00000000-0000-0000-0000-000000000000}"/>
          </ac:spMkLst>
        </pc:spChg>
        <pc:spChg chg="del">
          <ac:chgData name="Jenny TANG (MINDEF)" userId="35c7f7ec-77e6-4bd8-af07-d8d5f76e95fc" providerId="ADAL" clId="{913C49C8-EB64-4F81-B77E-574A925D5A1A}" dt="2026-07-06T09:38:18.680" v="113" actId="478"/>
          <ac:spMkLst>
            <pc:docMk/>
            <pc:sldMk cId="0" sldId="270"/>
            <ac:spMk id="32" creationId="{00000000-0000-0000-0000-000000000000}"/>
          </ac:spMkLst>
        </pc:spChg>
        <pc:spChg chg="del">
          <ac:chgData name="Jenny TANG (MINDEF)" userId="35c7f7ec-77e6-4bd8-af07-d8d5f76e95fc" providerId="ADAL" clId="{913C49C8-EB64-4F81-B77E-574A925D5A1A}" dt="2026-07-06T09:38:21.197" v="114" actId="478"/>
          <ac:spMkLst>
            <pc:docMk/>
            <pc:sldMk cId="0" sldId="270"/>
            <ac:spMk id="33" creationId="{00000000-0000-0000-0000-000000000000}"/>
          </ac:spMkLst>
        </pc:spChg>
        <pc:spChg chg="mod">
          <ac:chgData name="Jenny TANG (MINDEF)" userId="35c7f7ec-77e6-4bd8-af07-d8d5f76e95fc" providerId="ADAL" clId="{913C49C8-EB64-4F81-B77E-574A925D5A1A}" dt="2026-07-06T10:30:13.954" v="136" actId="1037"/>
          <ac:spMkLst>
            <pc:docMk/>
            <pc:sldMk cId="0" sldId="270"/>
            <ac:spMk id="34" creationId="{00000000-0000-0000-0000-000000000000}"/>
          </ac:spMkLst>
        </pc:spChg>
        <pc:spChg chg="add mod">
          <ac:chgData name="Jenny TANG (MINDEF)" userId="35c7f7ec-77e6-4bd8-af07-d8d5f76e95fc" providerId="ADAL" clId="{913C49C8-EB64-4F81-B77E-574A925D5A1A}" dt="2026-07-06T10:30:13.954" v="136" actId="1037"/>
          <ac:spMkLst>
            <pc:docMk/>
            <pc:sldMk cId="0" sldId="270"/>
            <ac:spMk id="35" creationId="{B27074EA-7FEF-68A8-F63C-31914B379166}"/>
          </ac:spMkLst>
        </pc:spChg>
        <pc:spChg chg="add mod">
          <ac:chgData name="Jenny TANG (MINDEF)" userId="35c7f7ec-77e6-4bd8-af07-d8d5f76e95fc" providerId="ADAL" clId="{913C49C8-EB64-4F81-B77E-574A925D5A1A}" dt="2026-07-06T10:30:13.954" v="136" actId="1037"/>
          <ac:spMkLst>
            <pc:docMk/>
            <pc:sldMk cId="0" sldId="270"/>
            <ac:spMk id="36" creationId="{077B51C5-7A25-AF21-EA85-023F018B963F}"/>
          </ac:spMkLst>
        </pc:spChg>
        <pc:spChg chg="mod">
          <ac:chgData name="Jenny TANG (MINDEF)" userId="35c7f7ec-77e6-4bd8-af07-d8d5f76e95fc" providerId="ADAL" clId="{913C49C8-EB64-4F81-B77E-574A925D5A1A}" dt="2026-07-06T09:38:22.647" v="115"/>
          <ac:spMkLst>
            <pc:docMk/>
            <pc:sldMk cId="0" sldId="270"/>
            <ac:spMk id="41" creationId="{ECF56E33-DE77-F0F8-1633-F37B0376DA28}"/>
          </ac:spMkLst>
        </pc:spChg>
        <pc:spChg chg="mod">
          <ac:chgData name="Jenny TANG (MINDEF)" userId="35c7f7ec-77e6-4bd8-af07-d8d5f76e95fc" providerId="ADAL" clId="{913C49C8-EB64-4F81-B77E-574A925D5A1A}" dt="2026-07-06T09:38:22.647" v="115"/>
          <ac:spMkLst>
            <pc:docMk/>
            <pc:sldMk cId="0" sldId="270"/>
            <ac:spMk id="42" creationId="{68784420-9695-918D-495B-063BA63CC714}"/>
          </ac:spMkLst>
        </pc:spChg>
        <pc:spChg chg="add mod">
          <ac:chgData name="Jenny TANG (MINDEF)" userId="35c7f7ec-77e6-4bd8-af07-d8d5f76e95fc" providerId="ADAL" clId="{913C49C8-EB64-4F81-B77E-574A925D5A1A}" dt="2026-07-06T10:30:13.954" v="136" actId="1037"/>
          <ac:spMkLst>
            <pc:docMk/>
            <pc:sldMk cId="0" sldId="270"/>
            <ac:spMk id="43" creationId="{64B79E57-81F9-A3D4-3779-F0D7E64D3A2A}"/>
          </ac:spMkLst>
        </pc:spChg>
        <pc:spChg chg="add mod">
          <ac:chgData name="Jenny TANG (MINDEF)" userId="35c7f7ec-77e6-4bd8-af07-d8d5f76e95fc" providerId="ADAL" clId="{913C49C8-EB64-4F81-B77E-574A925D5A1A}" dt="2026-07-06T10:30:13.954" v="136" actId="1037"/>
          <ac:spMkLst>
            <pc:docMk/>
            <pc:sldMk cId="0" sldId="270"/>
            <ac:spMk id="44" creationId="{22059647-22BD-6D2C-7FDB-39E7EEFAAD2C}"/>
          </ac:spMkLst>
        </pc:spChg>
        <pc:spChg chg="add mod">
          <ac:chgData name="Jenny TANG (MINDEF)" userId="35c7f7ec-77e6-4bd8-af07-d8d5f76e95fc" providerId="ADAL" clId="{913C49C8-EB64-4F81-B77E-574A925D5A1A}" dt="2026-07-06T10:30:13.954" v="136" actId="1037"/>
          <ac:spMkLst>
            <pc:docMk/>
            <pc:sldMk cId="0" sldId="270"/>
            <ac:spMk id="45" creationId="{3CC55A22-884A-72AA-CC26-53B8DE37DE6F}"/>
          </ac:spMkLst>
        </pc:spChg>
        <pc:grpChg chg="mod">
          <ac:chgData name="Jenny TANG (MINDEF)" userId="35c7f7ec-77e6-4bd8-af07-d8d5f76e95fc" providerId="ADAL" clId="{913C49C8-EB64-4F81-B77E-574A925D5A1A}" dt="2026-07-06T10:30:04.135" v="135" actId="1037"/>
          <ac:grpSpMkLst>
            <pc:docMk/>
            <pc:sldMk cId="0" sldId="270"/>
            <ac:grpSpMk id="12" creationId="{00000000-0000-0000-0000-000000000000}"/>
          </ac:grpSpMkLst>
        </pc:grpChg>
        <pc:grpChg chg="mod">
          <ac:chgData name="Jenny TANG (MINDEF)" userId="35c7f7ec-77e6-4bd8-af07-d8d5f76e95fc" providerId="ADAL" clId="{913C49C8-EB64-4F81-B77E-574A925D5A1A}" dt="2026-07-06T10:30:25.780" v="143" actId="1037"/>
          <ac:grpSpMkLst>
            <pc:docMk/>
            <pc:sldMk cId="0" sldId="270"/>
            <ac:grpSpMk id="19" creationId="{00000000-0000-0000-0000-000000000000}"/>
          </ac:grpSpMkLst>
        </pc:grpChg>
        <pc:grpChg chg="del">
          <ac:chgData name="Jenny TANG (MINDEF)" userId="35c7f7ec-77e6-4bd8-af07-d8d5f76e95fc" providerId="ADAL" clId="{913C49C8-EB64-4F81-B77E-574A925D5A1A}" dt="2026-07-06T09:38:18.680" v="113" actId="478"/>
          <ac:grpSpMkLst>
            <pc:docMk/>
            <pc:sldMk cId="0" sldId="270"/>
            <ac:grpSpMk id="27" creationId="{00000000-0000-0000-0000-000000000000}"/>
          </ac:grpSpMkLst>
        </pc:grpChg>
        <pc:grpChg chg="add mod">
          <ac:chgData name="Jenny TANG (MINDEF)" userId="35c7f7ec-77e6-4bd8-af07-d8d5f76e95fc" providerId="ADAL" clId="{913C49C8-EB64-4F81-B77E-574A925D5A1A}" dt="2026-07-06T10:30:13.954" v="136" actId="1037"/>
          <ac:grpSpMkLst>
            <pc:docMk/>
            <pc:sldMk cId="0" sldId="270"/>
            <ac:grpSpMk id="40" creationId="{6CF3573C-477C-5FEB-4DB0-7C8273D37410}"/>
          </ac:grpSpMkLst>
        </pc:grpChg>
        <pc:picChg chg="add mod">
          <ac:chgData name="Jenny TANG (MINDEF)" userId="35c7f7ec-77e6-4bd8-af07-d8d5f76e95fc" providerId="ADAL" clId="{913C49C8-EB64-4F81-B77E-574A925D5A1A}" dt="2026-07-06T10:30:13.954" v="136" actId="1037"/>
          <ac:picMkLst>
            <pc:docMk/>
            <pc:sldMk cId="0" sldId="270"/>
            <ac:picMk id="46" creationId="{1DFC1C11-22C5-9BA6-2710-FF41D4524A85}"/>
          </ac:picMkLst>
        </pc:picChg>
        <pc:picChg chg="add mod">
          <ac:chgData name="Jenny TANG (MINDEF)" userId="35c7f7ec-77e6-4bd8-af07-d8d5f76e95fc" providerId="ADAL" clId="{913C49C8-EB64-4F81-B77E-574A925D5A1A}" dt="2026-07-06T10:30:25.780" v="143" actId="1037"/>
          <ac:picMkLst>
            <pc:docMk/>
            <pc:sldMk cId="0" sldId="270"/>
            <ac:picMk id="47" creationId="{2797D081-353D-C185-2EB0-92044A502D9E}"/>
          </ac:picMkLst>
        </pc:picChg>
      </pc:sldChg>
      <pc:sldChg chg="addSp delSp modSp mod">
        <pc:chgData name="Jenny TANG (MINDEF)" userId="35c7f7ec-77e6-4bd8-af07-d8d5f76e95fc" providerId="ADAL" clId="{913C49C8-EB64-4F81-B77E-574A925D5A1A}" dt="2026-07-06T09:48:28.383" v="119"/>
        <pc:sldMkLst>
          <pc:docMk/>
          <pc:sldMk cId="3030982505" sldId="334"/>
        </pc:sldMkLst>
        <pc:spChg chg="add mod">
          <ac:chgData name="Jenny TANG (MINDEF)" userId="35c7f7ec-77e6-4bd8-af07-d8d5f76e95fc" providerId="ADAL" clId="{913C49C8-EB64-4F81-B77E-574A925D5A1A}" dt="2026-07-06T09:48:28.383" v="119"/>
          <ac:spMkLst>
            <pc:docMk/>
            <pc:sldMk cId="3030982505" sldId="334"/>
            <ac:spMk id="3" creationId="{AC25AC18-32E2-E4D4-D5CD-C6F6D05EC841}"/>
          </ac:spMkLst>
        </pc:spChg>
        <pc:spChg chg="add mod">
          <ac:chgData name="Jenny TANG (MINDEF)" userId="35c7f7ec-77e6-4bd8-af07-d8d5f76e95fc" providerId="ADAL" clId="{913C49C8-EB64-4F81-B77E-574A925D5A1A}" dt="2026-07-06T09:48:28.383" v="119"/>
          <ac:spMkLst>
            <pc:docMk/>
            <pc:sldMk cId="3030982505" sldId="334"/>
            <ac:spMk id="4" creationId="{58348117-E6A5-451A-A3E8-69BFDBBEAC55}"/>
          </ac:spMkLst>
        </pc:spChg>
        <pc:spChg chg="del">
          <ac:chgData name="Jenny TANG (MINDEF)" userId="35c7f7ec-77e6-4bd8-af07-d8d5f76e95fc" providerId="ADAL" clId="{913C49C8-EB64-4F81-B77E-574A925D5A1A}" dt="2026-07-06T09:48:26.606" v="118" actId="478"/>
          <ac:spMkLst>
            <pc:docMk/>
            <pc:sldMk cId="3030982505" sldId="334"/>
            <ac:spMk id="32" creationId="{2931338F-3ACC-408D-987D-7F1FD68591E3}"/>
          </ac:spMkLst>
        </pc:spChg>
        <pc:grpChg chg="del">
          <ac:chgData name="Jenny TANG (MINDEF)" userId="35c7f7ec-77e6-4bd8-af07-d8d5f76e95fc" providerId="ADAL" clId="{913C49C8-EB64-4F81-B77E-574A925D5A1A}" dt="2026-07-06T09:48:26.606" v="118" actId="478"/>
          <ac:grpSpMkLst>
            <pc:docMk/>
            <pc:sldMk cId="3030982505" sldId="334"/>
            <ac:grpSpMk id="24" creationId="{479F57F3-9927-4AB1-9249-B01A0EE71333}"/>
          </ac:grpSpMkLst>
        </pc:grpChg>
        <pc:picChg chg="add mod">
          <ac:chgData name="Jenny TANG (MINDEF)" userId="35c7f7ec-77e6-4bd8-af07-d8d5f76e95fc" providerId="ADAL" clId="{913C49C8-EB64-4F81-B77E-574A925D5A1A}" dt="2026-07-06T09:48:28.383" v="119"/>
          <ac:picMkLst>
            <pc:docMk/>
            <pc:sldMk cId="3030982505" sldId="334"/>
            <ac:picMk id="5" creationId="{D304C780-77FF-6CD6-8249-54F109FEFCF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91ACA00-C455-41CB-98AC-6D7C1C774C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2813CA1-1B87-4520-8A42-1F130D82C65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4593CD-A612-47A4-BEBA-EECBC62F638F}" type="datetimeFigureOut">
              <a:rPr lang="en-US" smtClean="0"/>
              <a:t>7/17/2026</a:t>
            </a:fld>
            <a:endParaRPr lang="en-US"/>
          </a:p>
        </p:txBody>
      </p:sp>
      <p:sp>
        <p:nvSpPr>
          <p:cNvPr id="4" name="Footer Placeholder 3">
            <a:extLst>
              <a:ext uri="{FF2B5EF4-FFF2-40B4-BE49-F238E27FC236}">
                <a16:creationId xmlns:a16="http://schemas.microsoft.com/office/drawing/2014/main" id="{1CF894E3-AD14-4851-B5EF-4AD95D090C4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FB8F662-E516-47DC-A53E-273FB20EFC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14D271-A8CE-4DAE-938D-99C6B2898150}" type="slidenum">
              <a:rPr lang="en-US" smtClean="0"/>
              <a:t>‹#›</a:t>
            </a:fld>
            <a:endParaRPr lang="en-US"/>
          </a:p>
        </p:txBody>
      </p:sp>
    </p:spTree>
    <p:extLst>
      <p:ext uri="{BB962C8B-B14F-4D97-AF65-F5344CB8AC3E}">
        <p14:creationId xmlns:p14="http://schemas.microsoft.com/office/powerpoint/2010/main" val="37756224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6C76A-59D7-4113-85D1-6C54996933C1}" type="datetimeFigureOut">
              <a:rPr lang="en-SG" smtClean="0"/>
              <a:t>17/7/2026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CBE29-C2BE-42CE-9592-6679C324DEBF}" type="slidenum">
              <a:rPr lang="en-SG" smtClean="0"/>
              <a:t>‹#›</a:t>
            </a:fld>
            <a:endParaRPr lang="en-SG"/>
          </a:p>
        </p:txBody>
      </p:sp>
    </p:spTree>
    <p:extLst>
      <p:ext uri="{BB962C8B-B14F-4D97-AF65-F5344CB8AC3E}">
        <p14:creationId xmlns:p14="http://schemas.microsoft.com/office/powerpoint/2010/main" val="293260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C86CBE29-C2BE-42CE-9592-6679C324DEBF}" type="slidenum">
              <a:rPr lang="en-SG" smtClean="0"/>
              <a:t>1</a:t>
            </a:fld>
            <a:endParaRPr lang="en-SG"/>
          </a:p>
        </p:txBody>
      </p:sp>
      <p:sp>
        <p:nvSpPr>
          <p:cNvPr id="5" name="TextBox 4">
            <a:extLst>
              <a:ext uri="{FF2B5EF4-FFF2-40B4-BE49-F238E27FC236}">
                <a16:creationId xmlns:a16="http://schemas.microsoft.com/office/drawing/2014/main" id="{0524621E-F51C-4732-8D84-6FF758056F34}"/>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C222F223-4E47-4954-8632-FBA61DAC1C7D}"/>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2018923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r>
              <a:rPr lang="en-SG" dirty="0"/>
              <a:t>&lt;Facilitator to highlight points in the slide.&gt;</a:t>
            </a:r>
          </a:p>
          <a:p>
            <a:endParaRPr lang="en-SG" dirty="0"/>
          </a:p>
          <a:p>
            <a:pPr algn="just"/>
            <a:r>
              <a:rPr lang="en-SG" dirty="0"/>
              <a:t>We often take Singapore's social cohesion for granted. It's not always a given that people of different races, religions, and backgrounds can live together in harmony. </a:t>
            </a:r>
          </a:p>
        </p:txBody>
      </p:sp>
      <p:sp>
        <p:nvSpPr>
          <p:cNvPr id="4" name="Slide Number Placeholder 3"/>
          <p:cNvSpPr>
            <a:spLocks noGrp="1"/>
          </p:cNvSpPr>
          <p:nvPr>
            <p:ph type="sldNum" sz="quarter" idx="5"/>
          </p:nvPr>
        </p:nvSpPr>
        <p:spPr/>
        <p:txBody>
          <a:bodyPr/>
          <a:lstStyle/>
          <a:p>
            <a:fld id="{C86CBE29-C2BE-42CE-9592-6679C324DEBF}" type="slidenum">
              <a:rPr lang="en-SG" smtClean="0"/>
              <a:t>2</a:t>
            </a:fld>
            <a:endParaRPr lang="en-SG"/>
          </a:p>
        </p:txBody>
      </p:sp>
      <p:sp>
        <p:nvSpPr>
          <p:cNvPr id="5" name="TextBox 4">
            <a:extLst>
              <a:ext uri="{FF2B5EF4-FFF2-40B4-BE49-F238E27FC236}">
                <a16:creationId xmlns:a16="http://schemas.microsoft.com/office/drawing/2014/main" id="{6D5938F7-7B31-44AA-AFF6-44F12DD1E045}"/>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74F5690A-70F3-4E18-9EBD-EF96CC166CE1}"/>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1738971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As PM Wong notes, Singapore’s harmony did not happen by chance. It is the result of deliberate choices made over generations to trust, respect, and understand our fellow Singaporeans no matter what their race, religion, or background are.</a:t>
            </a:r>
          </a:p>
        </p:txBody>
      </p:sp>
      <p:sp>
        <p:nvSpPr>
          <p:cNvPr id="4" name="Slide Number Placeholder 3"/>
          <p:cNvSpPr>
            <a:spLocks noGrp="1"/>
          </p:cNvSpPr>
          <p:nvPr>
            <p:ph type="sldNum" sz="quarter" idx="5"/>
          </p:nvPr>
        </p:nvSpPr>
        <p:spPr/>
        <p:txBody>
          <a:bodyPr/>
          <a:lstStyle/>
          <a:p>
            <a:fld id="{C86CBE29-C2BE-42CE-9592-6679C324DEBF}" type="slidenum">
              <a:rPr lang="en-SG" smtClean="0"/>
              <a:t>3</a:t>
            </a:fld>
            <a:endParaRPr lang="en-SG"/>
          </a:p>
        </p:txBody>
      </p:sp>
      <p:sp>
        <p:nvSpPr>
          <p:cNvPr id="5" name="TextBox 4">
            <a:extLst>
              <a:ext uri="{FF2B5EF4-FFF2-40B4-BE49-F238E27FC236}">
                <a16:creationId xmlns:a16="http://schemas.microsoft.com/office/drawing/2014/main" id="{B98DEB22-95D4-4F3F-96C8-4ED0D9883E96}"/>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3C0CCDAC-A694-4412-BF53-2D033CE79099}"/>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59632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Talking Points:</a:t>
            </a:r>
          </a:p>
          <a:p>
            <a:pPr algn="just"/>
            <a:br>
              <a:rPr lang="en-GB" dirty="0"/>
            </a:br>
            <a:r>
              <a:rPr lang="en-GB" dirty="0"/>
              <a:t>Let’s look back at a time when racial tensions had very real consequences for Singapore. </a:t>
            </a:r>
            <a:r>
              <a:rPr lang="en-SG" dirty="0"/>
              <a:t>&lt;Facilitator to highlight points in the slide&gt;</a:t>
            </a:r>
          </a:p>
          <a:p>
            <a:pPr algn="just"/>
            <a:endParaRPr lang="en-GB" dirty="0"/>
          </a:p>
          <a:p>
            <a:r>
              <a:rPr lang="en-GB" dirty="0"/>
              <a:t>[For facilitator's information]</a:t>
            </a:r>
          </a:p>
          <a:p>
            <a:endParaRPr lang="en-GB" dirty="0"/>
          </a:p>
          <a:p>
            <a:r>
              <a:rPr lang="en-GB" u="sng" dirty="0"/>
              <a:t>The Albatross File</a:t>
            </a:r>
          </a:p>
          <a:p>
            <a:pPr marL="171450" indent="-171450" algn="just">
              <a:buFont typeface="Arial" panose="020B0604020202020204" pitchFamily="34" charset="0"/>
              <a:buChar char="•"/>
            </a:pPr>
            <a:r>
              <a:rPr lang="en-GB" dirty="0"/>
              <a:t>To mark Singapore’s 60 years of independence, a permanent exhibition, </a:t>
            </a:r>
            <a:r>
              <a:rPr lang="en-GB" i="1" dirty="0"/>
              <a:t>"The Albatross File: Singapore’s Independence Declassified"</a:t>
            </a:r>
            <a:r>
              <a:rPr lang="en-GB" dirty="0"/>
              <a:t>, invites visitors to an introspective experience of the nation’s defining moments, from merger to separation. </a:t>
            </a:r>
          </a:p>
          <a:p>
            <a:pPr marL="171450" indent="-171450" algn="just">
              <a:buFont typeface="Arial" panose="020B0604020202020204" pitchFamily="34" charset="0"/>
              <a:buChar char="•"/>
            </a:pPr>
            <a:r>
              <a:rPr lang="en-GB" dirty="0"/>
              <a:t>The exhibition, which is located at the National Library Building, is based on the book, </a:t>
            </a:r>
            <a:r>
              <a:rPr lang="en-GB" i="1" dirty="0"/>
              <a:t>"The Albatross File: Inside Separation"</a:t>
            </a:r>
            <a:r>
              <a:rPr lang="en-GB" dirty="0"/>
              <a:t>. </a:t>
            </a:r>
          </a:p>
          <a:p>
            <a:pPr marL="171450" indent="-171450" algn="just">
              <a:buFont typeface="Arial" panose="020B0604020202020204" pitchFamily="34" charset="0"/>
              <a:buChar char="•"/>
            </a:pPr>
            <a:r>
              <a:rPr lang="en-GB" dirty="0"/>
              <a:t>Visitors to the exhibition can view original artefacts on display for the first time, including declassified extracts of oral histories from Singapore’s founding Prime Minister Mr Lee Kuan Yew and former Deputy Prime Minister Dr Goh Keng Swee.</a:t>
            </a:r>
            <a:endParaRPr lang="en-SG" dirty="0"/>
          </a:p>
        </p:txBody>
      </p:sp>
      <p:sp>
        <p:nvSpPr>
          <p:cNvPr id="4" name="Slide Number Placeholder 3"/>
          <p:cNvSpPr>
            <a:spLocks noGrp="1"/>
          </p:cNvSpPr>
          <p:nvPr>
            <p:ph type="sldNum" sz="quarter" idx="5"/>
          </p:nvPr>
        </p:nvSpPr>
        <p:spPr/>
        <p:txBody>
          <a:bodyPr/>
          <a:lstStyle/>
          <a:p>
            <a:fld id="{C86CBE29-C2BE-42CE-9592-6679C324DEBF}" type="slidenum">
              <a:rPr lang="en-SG" smtClean="0"/>
              <a:t>4</a:t>
            </a:fld>
            <a:endParaRPr lang="en-SG"/>
          </a:p>
        </p:txBody>
      </p:sp>
      <p:sp>
        <p:nvSpPr>
          <p:cNvPr id="5" name="TextBox 4">
            <a:extLst>
              <a:ext uri="{FF2B5EF4-FFF2-40B4-BE49-F238E27FC236}">
                <a16:creationId xmlns:a16="http://schemas.microsoft.com/office/drawing/2014/main" id="{27DD1FD0-2323-4BC1-9B45-CF127A46B430}"/>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A7033A0F-63EC-4E0F-83E0-7BA99120C097}"/>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109103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For many Singaporeans today, these events feel distant. This reflection offers a glimpse into what life was like during the period of racial unrest and helps us better understand why racial harmony remains so important.</a:t>
            </a:r>
          </a:p>
          <a:p>
            <a:endParaRPr lang="en-SG" dirty="0"/>
          </a:p>
          <a:p>
            <a:r>
              <a:rPr lang="en-SG" dirty="0"/>
              <a:t>&lt;Facilitator to play video&gt;</a:t>
            </a:r>
          </a:p>
        </p:txBody>
      </p:sp>
      <p:sp>
        <p:nvSpPr>
          <p:cNvPr id="4" name="Slide Number Placeholder 3"/>
          <p:cNvSpPr>
            <a:spLocks noGrp="1"/>
          </p:cNvSpPr>
          <p:nvPr>
            <p:ph type="sldNum" sz="quarter" idx="5"/>
          </p:nvPr>
        </p:nvSpPr>
        <p:spPr/>
        <p:txBody>
          <a:bodyPr/>
          <a:lstStyle/>
          <a:p>
            <a:fld id="{C86CBE29-C2BE-42CE-9592-6679C324DEBF}" type="slidenum">
              <a:rPr lang="en-SG" smtClean="0"/>
              <a:t>5</a:t>
            </a:fld>
            <a:endParaRPr lang="en-SG"/>
          </a:p>
        </p:txBody>
      </p:sp>
      <p:sp>
        <p:nvSpPr>
          <p:cNvPr id="5" name="TextBox 4">
            <a:extLst>
              <a:ext uri="{FF2B5EF4-FFF2-40B4-BE49-F238E27FC236}">
                <a16:creationId xmlns:a16="http://schemas.microsoft.com/office/drawing/2014/main" id="{71532A3C-A7E9-44A4-B891-87BBEC329460}"/>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1C14DEA2-3F05-4E9B-9F23-694CFC913242}"/>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3336850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The lessons from that period shaped how Singapore approached nation-building, with a focus on creating opportunities for different backgrounds to live and learn together, and interact. </a:t>
            </a:r>
          </a:p>
          <a:p>
            <a:endParaRPr lang="en-SG" dirty="0"/>
          </a:p>
          <a:p>
            <a:r>
              <a:rPr lang="en-SG" dirty="0"/>
              <a:t>&lt;Facilitator to highlight reflection question and examples in the right column.&gt;</a:t>
            </a:r>
          </a:p>
        </p:txBody>
      </p:sp>
      <p:sp>
        <p:nvSpPr>
          <p:cNvPr id="4" name="Slide Number Placeholder 3"/>
          <p:cNvSpPr>
            <a:spLocks noGrp="1"/>
          </p:cNvSpPr>
          <p:nvPr>
            <p:ph type="sldNum" sz="quarter" idx="5"/>
          </p:nvPr>
        </p:nvSpPr>
        <p:spPr/>
        <p:txBody>
          <a:bodyPr/>
          <a:lstStyle/>
          <a:p>
            <a:fld id="{C86CBE29-C2BE-42CE-9592-6679C324DEBF}" type="slidenum">
              <a:rPr lang="en-SG" smtClean="0"/>
              <a:t>6</a:t>
            </a:fld>
            <a:endParaRPr lang="en-SG"/>
          </a:p>
        </p:txBody>
      </p:sp>
      <p:sp>
        <p:nvSpPr>
          <p:cNvPr id="5" name="TextBox 4">
            <a:extLst>
              <a:ext uri="{FF2B5EF4-FFF2-40B4-BE49-F238E27FC236}">
                <a16:creationId xmlns:a16="http://schemas.microsoft.com/office/drawing/2014/main" id="{39E0B5E1-D9E8-4E3A-B04A-A61DF7557B2B}"/>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2D39C990-FE31-4459-BB05-8EFAB8C5809B}"/>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1299377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r>
              <a:rPr lang="en-SG" dirty="0"/>
              <a:t>While progress has been made, biases and stereotypes have not disappeared entirely.</a:t>
            </a:r>
          </a:p>
          <a:p>
            <a:r>
              <a:rPr lang="en-SG"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&lt;Facilitator to highlight points in the slide.&gt;</a:t>
            </a:r>
          </a:p>
          <a:p>
            <a:endParaRPr lang="en-SG" dirty="0"/>
          </a:p>
        </p:txBody>
      </p:sp>
      <p:sp>
        <p:nvSpPr>
          <p:cNvPr id="4" name="Slide Number Placeholder 3"/>
          <p:cNvSpPr>
            <a:spLocks noGrp="1"/>
          </p:cNvSpPr>
          <p:nvPr>
            <p:ph type="sldNum" sz="quarter" idx="5"/>
          </p:nvPr>
        </p:nvSpPr>
        <p:spPr/>
        <p:txBody>
          <a:bodyPr/>
          <a:lstStyle/>
          <a:p>
            <a:fld id="{C86CBE29-C2BE-42CE-9592-6679C324DEBF}" type="slidenum">
              <a:rPr lang="en-SG" smtClean="0"/>
              <a:t>7</a:t>
            </a:fld>
            <a:endParaRPr lang="en-SG"/>
          </a:p>
        </p:txBody>
      </p:sp>
      <p:sp>
        <p:nvSpPr>
          <p:cNvPr id="5" name="TextBox 4">
            <a:extLst>
              <a:ext uri="{FF2B5EF4-FFF2-40B4-BE49-F238E27FC236}">
                <a16:creationId xmlns:a16="http://schemas.microsoft.com/office/drawing/2014/main" id="{43FC0D7D-8ECC-41F5-95C1-7033C6C79053}"/>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F99C4481-058C-4B5E-94F3-055205D3360C}"/>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2981652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These underlying biases still surface today, as seen from recent incidents. </a:t>
            </a:r>
          </a:p>
          <a:p>
            <a:pPr algn="just"/>
            <a:endParaRPr lang="en-SG" dirty="0"/>
          </a:p>
          <a:p>
            <a:r>
              <a:rPr lang="en-SG" dirty="0"/>
              <a:t>&lt;Facilitator to highlight examples in the slide.&gt;</a:t>
            </a:r>
          </a:p>
          <a:p>
            <a:endParaRPr lang="en-SG" dirty="0"/>
          </a:p>
        </p:txBody>
      </p:sp>
      <p:sp>
        <p:nvSpPr>
          <p:cNvPr id="4" name="Slide Number Placeholder 3"/>
          <p:cNvSpPr>
            <a:spLocks noGrp="1"/>
          </p:cNvSpPr>
          <p:nvPr>
            <p:ph type="sldNum" sz="quarter" idx="5"/>
          </p:nvPr>
        </p:nvSpPr>
        <p:spPr/>
        <p:txBody>
          <a:bodyPr/>
          <a:lstStyle/>
          <a:p>
            <a:fld id="{C86CBE29-C2BE-42CE-9592-6679C324DEBF}" type="slidenum">
              <a:rPr lang="en-SG" smtClean="0"/>
              <a:t>8</a:t>
            </a:fld>
            <a:endParaRPr lang="en-SG"/>
          </a:p>
        </p:txBody>
      </p:sp>
      <p:sp>
        <p:nvSpPr>
          <p:cNvPr id="5" name="TextBox 4">
            <a:extLst>
              <a:ext uri="{FF2B5EF4-FFF2-40B4-BE49-F238E27FC236}">
                <a16:creationId xmlns:a16="http://schemas.microsoft.com/office/drawing/2014/main" id="{909C50B7-9B59-4C50-9B64-B8E09E105C7B}"/>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62763CD3-D167-4ED8-A3AF-DA117586B99B}"/>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934915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23925" y="458788"/>
            <a:ext cx="4659313" cy="2620962"/>
          </a:xfrm>
        </p:spPr>
      </p:sp>
      <p:sp>
        <p:nvSpPr>
          <p:cNvPr id="3" name="Notes Placeholder 2"/>
          <p:cNvSpPr>
            <a:spLocks noGrp="1"/>
          </p:cNvSpPr>
          <p:nvPr>
            <p:ph type="body" idx="1"/>
          </p:nvPr>
        </p:nvSpPr>
        <p:spPr>
          <a:xfrm>
            <a:off x="228600" y="3200399"/>
            <a:ext cx="6400800" cy="5580379"/>
          </a:xfrm>
        </p:spPr>
        <p:txBody>
          <a:bodyPr/>
          <a:lstStyle/>
          <a:p>
            <a:pPr algn="just">
              <a:lnSpc>
                <a:spcPts val="1300"/>
              </a:lnSpc>
            </a:pPr>
            <a:r>
              <a:rPr lang="en-US" b="1" u="sng" dirty="0"/>
              <a:t>Talking Points:</a:t>
            </a:r>
          </a:p>
          <a:p>
            <a:pPr algn="just">
              <a:lnSpc>
                <a:spcPts val="1300"/>
              </a:lnSpc>
            </a:pPr>
            <a:endParaRPr lang="en-US" b="1" u="sng" dirty="0"/>
          </a:p>
          <a:p>
            <a:pPr algn="just">
              <a:lnSpc>
                <a:spcPts val="1300"/>
              </a:lnSpc>
            </a:pPr>
            <a:r>
              <a:rPr lang="en-US" dirty="0"/>
              <a:t>In today’s connected world, such incidents are no longer contained. They are quickly picked up, shared, and interpreted across communities online. </a:t>
            </a:r>
          </a:p>
          <a:p>
            <a:pPr algn="just">
              <a:lnSpc>
                <a:spcPts val="1300"/>
              </a:lnSpc>
            </a:pPr>
            <a:endParaRPr lang="en-US" dirty="0"/>
          </a:p>
          <a:p>
            <a:pPr algn="just">
              <a:lnSpc>
                <a:spcPts val="1300"/>
              </a:lnSpc>
            </a:pPr>
            <a:r>
              <a:rPr lang="en-US" dirty="0"/>
              <a:t>&lt;Facilitator to highlight recent incidents in Belfast and Southampton escalating as a result of online amplification and draw the link to why it matters for Singapore.&gt;</a:t>
            </a:r>
          </a:p>
          <a:p>
            <a:pPr algn="just">
              <a:lnSpc>
                <a:spcPts val="1300"/>
              </a:lnSpc>
            </a:pPr>
            <a:endParaRPr lang="en-US" dirty="0"/>
          </a:p>
          <a:p>
            <a:pPr algn="just">
              <a:lnSpc>
                <a:spcPts val="1300"/>
              </a:lnSpc>
            </a:pPr>
            <a:r>
              <a:rPr lang="en-US" dirty="0"/>
              <a:t>[For facilitator’s information]</a:t>
            </a:r>
          </a:p>
          <a:p>
            <a:pPr algn="just">
              <a:lnSpc>
                <a:spcPts val="1300"/>
              </a:lnSpc>
            </a:pPr>
            <a:endParaRPr lang="en-US" dirty="0"/>
          </a:p>
          <a:p>
            <a:pPr algn="just">
              <a:lnSpc>
                <a:spcPts val="1300"/>
              </a:lnSpc>
            </a:pPr>
            <a:r>
              <a:rPr lang="en-US" u="sng" dirty="0"/>
              <a:t>Belfast riots (9 Jun 2026)</a:t>
            </a:r>
          </a:p>
          <a:p>
            <a:pPr marL="171450" indent="-171450" algn="just">
              <a:lnSpc>
                <a:spcPts val="1300"/>
              </a:lnSpc>
              <a:buFont typeface="Arial" panose="020B0604020202020204" pitchFamily="34" charset="0"/>
              <a:buChar char="•"/>
            </a:pPr>
            <a:r>
              <a:rPr lang="en-SG" dirty="0"/>
              <a:t>On 9 Jun 2026, widespread anti-immigrant riots erupted across Belfast following a viral video of a violent knife attack involving a Sudanese man who was charged with attempted murder.</a:t>
            </a:r>
          </a:p>
          <a:p>
            <a:pPr marL="171450" indent="-171450" algn="just">
              <a:lnSpc>
                <a:spcPts val="1300"/>
              </a:lnSpc>
              <a:buFont typeface="Arial" panose="020B0604020202020204" pitchFamily="34" charset="0"/>
              <a:buChar char="•"/>
            </a:pPr>
            <a:r>
              <a:rPr lang="en-SG" dirty="0"/>
              <a:t>Masked groups engaged in coordinated attacks, setting vehicles and properties on fire and specifically targeting the homes of immigrant families, including those from Romanian, Sudanese, and Ukrainian backgrounds. </a:t>
            </a:r>
          </a:p>
          <a:p>
            <a:pPr marL="171450" indent="-171450" algn="just">
              <a:lnSpc>
                <a:spcPts val="1300"/>
              </a:lnSpc>
              <a:buFont typeface="Arial" panose="020B0604020202020204" pitchFamily="34" charset="0"/>
              <a:buChar char="•"/>
            </a:pPr>
            <a:r>
              <a:rPr lang="en-SG" dirty="0"/>
              <a:t>The unrest, which was fuelled by far-right agitation online, saw mobs going door-to-door in several neighbourhoods to identify and intimidate residents based on their race or perceived migrant status. </a:t>
            </a:r>
          </a:p>
          <a:p>
            <a:pPr marL="171450" indent="-171450" algn="just">
              <a:lnSpc>
                <a:spcPts val="1300"/>
              </a:lnSpc>
              <a:buFont typeface="Arial" panose="020B0604020202020204" pitchFamily="34" charset="0"/>
              <a:buChar char="•"/>
            </a:pPr>
            <a:r>
              <a:rPr lang="en-SG" dirty="0"/>
              <a:t>The violence caused significant destruction, left dozens of people homeless, and forced local authorities to deploy armoured police vehicles to manage the disorder. </a:t>
            </a:r>
          </a:p>
          <a:p>
            <a:pPr algn="just">
              <a:lnSpc>
                <a:spcPts val="1300"/>
              </a:lnSpc>
            </a:pPr>
            <a:endParaRPr lang="en-SG" dirty="0"/>
          </a:p>
          <a:p>
            <a:pPr algn="just">
              <a:lnSpc>
                <a:spcPts val="1300"/>
              </a:lnSpc>
            </a:pPr>
            <a:r>
              <a:rPr lang="en-SG" u="sng" dirty="0"/>
              <a:t>Southampton riots (2 Jun 2026)</a:t>
            </a:r>
          </a:p>
          <a:p>
            <a:pPr marL="171450" indent="-171450" algn="just">
              <a:lnSpc>
                <a:spcPts val="1300"/>
              </a:lnSpc>
              <a:buFont typeface="Arial" panose="020B0604020202020204" pitchFamily="34" charset="0"/>
              <a:buChar char="•"/>
            </a:pPr>
            <a:r>
              <a:rPr lang="en-SG" dirty="0"/>
              <a:t>In 2025, Henry Nowak, an 18-year-old white man, was handcuffed by the police as he lay dying from stab wounds after his killer falsely alleged a racial attack. The killer, a Sikh man, was sentenced on 1 Jun 2026 to life in prison.</a:t>
            </a:r>
          </a:p>
          <a:p>
            <a:pPr marL="171450" indent="-171450" algn="just">
              <a:lnSpc>
                <a:spcPts val="1300"/>
              </a:lnSpc>
              <a:buFont typeface="Arial" panose="020B0604020202020204" pitchFamily="34" charset="0"/>
              <a:buChar char="•"/>
            </a:pPr>
            <a:r>
              <a:rPr lang="en-SG" dirty="0"/>
              <a:t>On 2 Jun 2026, clashes broke out between protesters and police in Southampton after the release of bodycam footage linked to the fatal stabbing. The footage showed officers ignoring Nowak’s pleas as he lay dying, sparking questions over why the police had believed the allegation of racism and not Nowak, who said repeatedly that he had been stabbed and could not breathe.</a:t>
            </a:r>
          </a:p>
          <a:p>
            <a:pPr marL="171450" indent="-171450" algn="just">
              <a:lnSpc>
                <a:spcPts val="1300"/>
              </a:lnSpc>
              <a:buFont typeface="Arial" panose="020B0604020202020204" pitchFamily="34" charset="0"/>
              <a:buChar char="•"/>
            </a:pPr>
            <a:r>
              <a:rPr lang="en-SG" dirty="0"/>
              <a:t>The bodycam footage went viral on X and TikTok, where far-right activists amplified it to organise protests and spread anti-immigrant and anti-police misinformation. </a:t>
            </a:r>
          </a:p>
          <a:p>
            <a:pPr marL="171450" indent="-171450" algn="just">
              <a:lnSpc>
                <a:spcPts val="1300"/>
              </a:lnSpc>
              <a:buFont typeface="Arial" panose="020B0604020202020204" pitchFamily="34" charset="0"/>
              <a:buChar char="•"/>
            </a:pPr>
            <a:endParaRPr lang="en-SG" dirty="0"/>
          </a:p>
          <a:p>
            <a:pPr marL="171450" indent="-171450" algn="just">
              <a:buFont typeface="Arial" panose="020B0604020202020204" pitchFamily="34" charset="0"/>
              <a:buChar char="•"/>
            </a:pPr>
            <a:endParaRPr lang="en-SG" dirty="0"/>
          </a:p>
          <a:p>
            <a:pPr marL="171450" indent="-171450" algn="just">
              <a:buFont typeface="Arial" panose="020B0604020202020204" pitchFamily="34" charset="0"/>
              <a:buChar char="•"/>
            </a:pPr>
            <a:endParaRPr lang="en-SG" dirty="0"/>
          </a:p>
        </p:txBody>
      </p:sp>
      <p:sp>
        <p:nvSpPr>
          <p:cNvPr id="4" name="Slide Number Placeholder 3"/>
          <p:cNvSpPr>
            <a:spLocks noGrp="1"/>
          </p:cNvSpPr>
          <p:nvPr>
            <p:ph type="sldNum" sz="quarter" idx="5"/>
          </p:nvPr>
        </p:nvSpPr>
        <p:spPr/>
        <p:txBody>
          <a:bodyPr/>
          <a:lstStyle/>
          <a:p>
            <a:fld id="{C86CBE29-C2BE-42CE-9592-6679C324DEBF}" type="slidenum">
              <a:rPr lang="en-SG" smtClean="0"/>
              <a:t>9</a:t>
            </a:fld>
            <a:endParaRPr lang="en-SG" dirty="0"/>
          </a:p>
        </p:txBody>
      </p:sp>
      <p:sp>
        <p:nvSpPr>
          <p:cNvPr id="5" name="TextBox 4">
            <a:extLst>
              <a:ext uri="{FF2B5EF4-FFF2-40B4-BE49-F238E27FC236}">
                <a16:creationId xmlns:a16="http://schemas.microsoft.com/office/drawing/2014/main" id="{508EA967-82D1-417F-9EB9-D8CD0FFB902E}"/>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65A450C0-070F-434B-81AC-9CBFC20E50F8}"/>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110304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r>
              <a:rPr lang="en-SG" dirty="0"/>
              <a:t>&lt;Facilitator to go through above reflection questions and encourage sharing.&gt;</a:t>
            </a:r>
          </a:p>
        </p:txBody>
      </p:sp>
      <p:sp>
        <p:nvSpPr>
          <p:cNvPr id="4" name="Slide Number Placeholder 3"/>
          <p:cNvSpPr>
            <a:spLocks noGrp="1"/>
          </p:cNvSpPr>
          <p:nvPr>
            <p:ph type="sldNum" sz="quarter" idx="5"/>
          </p:nvPr>
        </p:nvSpPr>
        <p:spPr/>
        <p:txBody>
          <a:bodyPr/>
          <a:lstStyle/>
          <a:p>
            <a:fld id="{C86CBE29-C2BE-42CE-9592-6679C324DEBF}" type="slidenum">
              <a:rPr lang="en-SG" smtClean="0"/>
              <a:t>10</a:t>
            </a:fld>
            <a:endParaRPr lang="en-SG"/>
          </a:p>
        </p:txBody>
      </p:sp>
      <p:sp>
        <p:nvSpPr>
          <p:cNvPr id="5" name="TextBox 4">
            <a:extLst>
              <a:ext uri="{FF2B5EF4-FFF2-40B4-BE49-F238E27FC236}">
                <a16:creationId xmlns:a16="http://schemas.microsoft.com/office/drawing/2014/main" id="{8F28DD5A-3B54-4918-A5C3-329BA23E1BDD}"/>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8EB3A6DC-5E5D-463C-AFD8-98023440CC2B}"/>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3624377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Singapore has put in place strong national-level safeguards and frameworks to strengthen trust and protect social cohesion. </a:t>
            </a:r>
          </a:p>
          <a:p>
            <a:endParaRPr lang="en-SG" dirty="0"/>
          </a:p>
          <a:p>
            <a:r>
              <a:rPr lang="en-SG" dirty="0"/>
              <a:t>&lt;Facilitator to highlight points in the slide.&gt;</a:t>
            </a:r>
          </a:p>
        </p:txBody>
      </p:sp>
      <p:sp>
        <p:nvSpPr>
          <p:cNvPr id="4" name="Slide Number Placeholder 3"/>
          <p:cNvSpPr>
            <a:spLocks noGrp="1"/>
          </p:cNvSpPr>
          <p:nvPr>
            <p:ph type="sldNum" sz="quarter" idx="5"/>
          </p:nvPr>
        </p:nvSpPr>
        <p:spPr/>
        <p:txBody>
          <a:bodyPr/>
          <a:lstStyle/>
          <a:p>
            <a:fld id="{C86CBE29-C2BE-42CE-9592-6679C324DEBF}" type="slidenum">
              <a:rPr lang="en-SG" smtClean="0"/>
              <a:t>11</a:t>
            </a:fld>
            <a:endParaRPr lang="en-SG"/>
          </a:p>
        </p:txBody>
      </p:sp>
      <p:sp>
        <p:nvSpPr>
          <p:cNvPr id="5" name="TextBox 4">
            <a:extLst>
              <a:ext uri="{FF2B5EF4-FFF2-40B4-BE49-F238E27FC236}">
                <a16:creationId xmlns:a16="http://schemas.microsoft.com/office/drawing/2014/main" id="{BFA002CD-7DF7-4FDC-9D88-BE345801D1F5}"/>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45E171EC-6F9E-420F-BF0D-5BB9BF1783AE}"/>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1359918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Beyond national initiatives, what happens at the community level is important as we all have a role to play in building a harmonious society. </a:t>
            </a:r>
          </a:p>
          <a:p>
            <a:endParaRPr lang="en-SG" dirty="0"/>
          </a:p>
          <a:p>
            <a:r>
              <a:rPr lang="en-SG" dirty="0"/>
              <a:t>&lt;Facilitator to highlight points in the slide.&gt;</a:t>
            </a:r>
          </a:p>
          <a:p>
            <a:endParaRPr lang="en-SG" dirty="0"/>
          </a:p>
        </p:txBody>
      </p:sp>
      <p:sp>
        <p:nvSpPr>
          <p:cNvPr id="4" name="Slide Number Placeholder 3"/>
          <p:cNvSpPr>
            <a:spLocks noGrp="1"/>
          </p:cNvSpPr>
          <p:nvPr>
            <p:ph type="sldNum" sz="quarter" idx="5"/>
          </p:nvPr>
        </p:nvSpPr>
        <p:spPr/>
        <p:txBody>
          <a:bodyPr/>
          <a:lstStyle/>
          <a:p>
            <a:fld id="{C86CBE29-C2BE-42CE-9592-6679C324DEBF}" type="slidenum">
              <a:rPr lang="en-SG" smtClean="0"/>
              <a:t>12</a:t>
            </a:fld>
            <a:endParaRPr lang="en-SG"/>
          </a:p>
        </p:txBody>
      </p:sp>
      <p:sp>
        <p:nvSpPr>
          <p:cNvPr id="5" name="TextBox 4">
            <a:extLst>
              <a:ext uri="{FF2B5EF4-FFF2-40B4-BE49-F238E27FC236}">
                <a16:creationId xmlns:a16="http://schemas.microsoft.com/office/drawing/2014/main" id="{007DE23F-5DD0-4108-8989-4CE37454521A}"/>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08F00A0E-496C-480B-B0D4-B1BC6A68313B}"/>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4108961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Ultimately, we strengthen mutual trust and understanding when we play our part in our everyday interactions.</a:t>
            </a:r>
          </a:p>
          <a:p>
            <a:pPr algn="just"/>
            <a:endParaRPr lang="en-SG" dirty="0"/>
          </a:p>
          <a:p>
            <a:pPr marL="0" marR="0" lvl="0" indent="0" algn="l" defTabSz="914400" rtl="0" eaLnBrk="1" fontAlgn="auto" latinLnBrk="0" hangingPunct="1">
              <a:lnSpc>
                <a:spcPct val="100000"/>
              </a:lnSpc>
              <a:spcBef>
                <a:spcPts val="0"/>
              </a:spcBef>
              <a:spcAft>
                <a:spcPts val="0"/>
              </a:spcAft>
              <a:buClrTx/>
              <a:buSzTx/>
              <a:buFontTx/>
              <a:buNone/>
              <a:tabLst/>
              <a:defRPr/>
            </a:pPr>
            <a:r>
              <a:rPr lang="en-SG" dirty="0"/>
              <a:t>&lt;Facilitator to highlight examples </a:t>
            </a:r>
            <a:r>
              <a:rPr lang="en-SG"/>
              <a:t>in the slide</a:t>
            </a:r>
            <a:r>
              <a:rPr lang="en-SG" dirty="0"/>
              <a:t>.&gt;</a:t>
            </a:r>
          </a:p>
          <a:p>
            <a:endParaRPr lang="en-SG" dirty="0"/>
          </a:p>
        </p:txBody>
      </p:sp>
      <p:sp>
        <p:nvSpPr>
          <p:cNvPr id="4" name="Slide Number Placeholder 3"/>
          <p:cNvSpPr>
            <a:spLocks noGrp="1"/>
          </p:cNvSpPr>
          <p:nvPr>
            <p:ph type="sldNum" sz="quarter" idx="5"/>
          </p:nvPr>
        </p:nvSpPr>
        <p:spPr/>
        <p:txBody>
          <a:bodyPr/>
          <a:lstStyle/>
          <a:p>
            <a:fld id="{C86CBE29-C2BE-42CE-9592-6679C324DEBF}" type="slidenum">
              <a:rPr lang="en-SG" smtClean="0"/>
              <a:t>13</a:t>
            </a:fld>
            <a:endParaRPr lang="en-SG"/>
          </a:p>
        </p:txBody>
      </p:sp>
      <p:sp>
        <p:nvSpPr>
          <p:cNvPr id="5" name="TextBox 4">
            <a:extLst>
              <a:ext uri="{FF2B5EF4-FFF2-40B4-BE49-F238E27FC236}">
                <a16:creationId xmlns:a16="http://schemas.microsoft.com/office/drawing/2014/main" id="{47D71CE5-4DAC-442A-B600-D258535E06F4}"/>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FB07944F-07F4-4B8A-851C-5623DAB59579}"/>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1404123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b="1" u="sng" dirty="0"/>
              <a:t>Talking Points:</a:t>
            </a:r>
          </a:p>
          <a:p>
            <a:endParaRPr lang="en-SG" dirty="0"/>
          </a:p>
          <a:p>
            <a:pPr algn="just"/>
            <a:r>
              <a:rPr lang="en-SG" dirty="0"/>
              <a:t>As we look ahead, sustaining the harmony we have today remains a shared responsibility. As President Tharman puts it, we need to continue putting in effort to nurture what makes us distinctly Singaporean. </a:t>
            </a:r>
            <a:endParaRPr lang="en-SG" strike="sngStrike" dirty="0"/>
          </a:p>
        </p:txBody>
      </p:sp>
      <p:sp>
        <p:nvSpPr>
          <p:cNvPr id="4" name="Slide Number Placeholder 3"/>
          <p:cNvSpPr>
            <a:spLocks noGrp="1"/>
          </p:cNvSpPr>
          <p:nvPr>
            <p:ph type="sldNum" sz="quarter" idx="5"/>
          </p:nvPr>
        </p:nvSpPr>
        <p:spPr/>
        <p:txBody>
          <a:bodyPr/>
          <a:lstStyle/>
          <a:p>
            <a:fld id="{C86CBE29-C2BE-42CE-9592-6679C324DEBF}" type="slidenum">
              <a:rPr lang="en-SG" smtClean="0"/>
              <a:t>14</a:t>
            </a:fld>
            <a:endParaRPr lang="en-SG"/>
          </a:p>
        </p:txBody>
      </p:sp>
      <p:sp>
        <p:nvSpPr>
          <p:cNvPr id="5" name="TextBox 4">
            <a:extLst>
              <a:ext uri="{FF2B5EF4-FFF2-40B4-BE49-F238E27FC236}">
                <a16:creationId xmlns:a16="http://schemas.microsoft.com/office/drawing/2014/main" id="{13B30E36-6C9F-40E4-9761-213AA81DD6BF}"/>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AF6CC1D7-D108-4E7E-B9B7-F77E7A31A23F}"/>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4100447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86CBE29-C2BE-42CE-9592-6679C324DEBF}" type="slidenum">
              <a:rPr lang="en-SG" smtClean="0"/>
              <a:t>15</a:t>
            </a:fld>
            <a:endParaRPr lang="en-SG"/>
          </a:p>
        </p:txBody>
      </p:sp>
      <p:sp>
        <p:nvSpPr>
          <p:cNvPr id="5" name="TextBox 4">
            <a:extLst>
              <a:ext uri="{FF2B5EF4-FFF2-40B4-BE49-F238E27FC236}">
                <a16:creationId xmlns:a16="http://schemas.microsoft.com/office/drawing/2014/main" id="{198B30D9-ACEE-4BC4-8B12-A314AEF291F2}"/>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6F3FFC5E-29C1-4ED8-B37C-E2C64CF22774}"/>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3108549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E22D93-2889-4257-99F8-DE487CF0B7EC}" type="slidenum">
              <a:rPr lang="en-SG" smtClean="0"/>
              <a:t>16</a:t>
            </a:fld>
            <a:endParaRPr lang="en-SG" dirty="0"/>
          </a:p>
        </p:txBody>
      </p:sp>
      <p:sp>
        <p:nvSpPr>
          <p:cNvPr id="5" name="TextBox 4">
            <a:extLst>
              <a:ext uri="{FF2B5EF4-FFF2-40B4-BE49-F238E27FC236}">
                <a16:creationId xmlns:a16="http://schemas.microsoft.com/office/drawing/2014/main" id="{EC5D63EF-6B6D-4A84-878F-785C9D83D692}"/>
              </a:ext>
            </a:extLst>
          </p:cNvPr>
          <p:cNvSpPr txBox="1"/>
          <p:nvPr/>
        </p:nvSpPr>
        <p:spPr>
          <a:xfrm>
            <a:off x="2727894" y="58500"/>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
        <p:nvSpPr>
          <p:cNvPr id="6" name="TextBox 5">
            <a:extLst>
              <a:ext uri="{FF2B5EF4-FFF2-40B4-BE49-F238E27FC236}">
                <a16:creationId xmlns:a16="http://schemas.microsoft.com/office/drawing/2014/main" id="{45922B77-872D-45AE-9112-8BB4C0775F71}"/>
              </a:ext>
            </a:extLst>
          </p:cNvPr>
          <p:cNvSpPr txBox="1"/>
          <p:nvPr/>
        </p:nvSpPr>
        <p:spPr>
          <a:xfrm>
            <a:off x="2870396" y="8839279"/>
            <a:ext cx="1051891" cy="246221"/>
          </a:xfrm>
          <a:prstGeom prst="rect">
            <a:avLst/>
          </a:prstGeom>
          <a:noFill/>
        </p:spPr>
        <p:txBody>
          <a:bodyPr wrap="none" rtlCol="0">
            <a:spAutoFit/>
          </a:bodyPr>
          <a:lstStyle/>
          <a:p>
            <a:r>
              <a:rPr lang="en-SG" sz="10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rPr>
              <a:t>OFFICIAL (OPEN)</a:t>
            </a:r>
          </a:p>
        </p:txBody>
      </p:sp>
    </p:spTree>
    <p:extLst>
      <p:ext uri="{BB962C8B-B14F-4D97-AF65-F5344CB8AC3E}">
        <p14:creationId xmlns:p14="http://schemas.microsoft.com/office/powerpoint/2010/main" val="3654529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A65E933-B398-42EC-A664-0E10A07057BA}" type="datetime1">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81A2CE-D0F1-44A7-8058-A2C83E60DCBD}" type="datetime1">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B5D7149-05BB-45A2-9634-908FFBDEB103}" type="datetime1">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0C86C-C0FB-4CAC-9F9C-3881BB03144A}" type="datetime1">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97B96EC-E182-4061-A529-2EE80B1FB499}" type="datetime1">
              <a:rPr lang="en-US" smtClean="0"/>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B4BB0B-A934-4575-924C-2DC38669E09D}" type="datetime1">
              <a:rPr lang="en-US" smtClean="0"/>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399FE-BDD6-4FDD-8EC2-56000FF5AC07}" type="datetime1">
              <a:rPr lang="en-US" smtClean="0"/>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3F818E-1830-49D4-A259-281E920213ED}" type="datetime1">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92954A-B73B-45EE-94FC-E4586973DD10}" type="datetime1">
              <a:rPr lang="en-US" smtClean="0"/>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DBA4BF0-BAE9-48CC-8BD1-0E65D6F303CC}" type="datetime1">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A43692-3847-477D-A453-B03ACE84F4E9}" type="datetime1">
              <a:rPr lang="en-US" smtClean="0"/>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A77318-7772-484E-AC01-B13772F1EA65}" type="datetime1">
              <a:rPr lang="en-US" smtClean="0"/>
              <a:t>7/17/2026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arget="../media/image1.png" Type="http://schemas.openxmlformats.org/officeDocument/2006/relationships/image"/><Relationship Id="rId7" Target="../media/image5.png" Type="http://schemas.openxmlformats.org/officeDocument/2006/relationships/image"/><Relationship Id="rId2" Target="../notesSlides/notesSlide1.xml" Type="http://schemas.openxmlformats.org/officeDocument/2006/relationships/notesSlide"/><Relationship Id="rId1" Target="../slideLayouts/slideLayout7.xml" Type="http://schemas.openxmlformats.org/officeDocument/2006/relationships/slideLayout"/><Relationship Id="rId6" Target="../media/image4.svg" Type="http://schemas.openxmlformats.org/officeDocument/2006/relationships/image"/><Relationship Id="rId5" Target="../media/image3.png" Type="http://schemas.openxmlformats.org/officeDocument/2006/relationships/image"/><Relationship Id="rId4" Target="../media/image2.jpeg" Type="http://schemas.openxmlformats.org/officeDocument/2006/relationships/image"/></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4.png"/><Relationship Id="rId21" Type="http://schemas.microsoft.com/office/2007/relationships/hdphoto" Target="../media/hdphoto5.wdp"/><Relationship Id="rId7" Type="http://schemas.openxmlformats.org/officeDocument/2006/relationships/image" Target="../media/image18.png"/><Relationship Id="rId12" Type="http://schemas.openxmlformats.org/officeDocument/2006/relationships/image" Target="../media/image22.svg"/><Relationship Id="rId17" Type="http://schemas.microsoft.com/office/2007/relationships/hdphoto" Target="../media/hdphoto3.wdp"/><Relationship Id="rId2" Type="http://schemas.openxmlformats.org/officeDocument/2006/relationships/notesSlide" Target="../notesSlides/notesSlide3.xml"/><Relationship Id="rId16" Type="http://schemas.openxmlformats.org/officeDocument/2006/relationships/image" Target="../media/image25.png"/><Relationship Id="rId20"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1.png"/><Relationship Id="rId5" Type="http://schemas.openxmlformats.org/officeDocument/2006/relationships/image" Target="../media/image16.png"/><Relationship Id="rId15" Type="http://schemas.microsoft.com/office/2007/relationships/hdphoto" Target="../media/hdphoto2.wdp"/><Relationship Id="rId10" Type="http://schemas.openxmlformats.org/officeDocument/2006/relationships/image" Target="../media/image20.svg"/><Relationship Id="rId19" Type="http://schemas.microsoft.com/office/2007/relationships/hdphoto" Target="../media/hdphoto4.wdp"/><Relationship Id="rId4" Type="http://schemas.openxmlformats.org/officeDocument/2006/relationships/image" Target="../media/image15.svg"/><Relationship Id="rId9" Type="http://schemas.openxmlformats.org/officeDocument/2006/relationships/image" Target="../media/image19.png"/><Relationship Id="rId14" Type="http://schemas.openxmlformats.org/officeDocument/2006/relationships/image" Target="../media/image24.png"/></Relationships>
</file>

<file path=ppt/slides/_rels/slide4.xml.rels><?xml version="1.0" encoding="UTF-8" standalone="yes" ?><Relationships xmlns="http://schemas.openxmlformats.org/package/2006/relationships"><Relationship Id="rId3" Target="../media/image28.jpeg" Type="http://schemas.openxmlformats.org/officeDocument/2006/relationships/image"/><Relationship Id="rId2" Target="../notesSlides/notesSlide4.xml" Type="http://schemas.openxmlformats.org/officeDocument/2006/relationships/notesSlide"/><Relationship Id="rId1" Target="../slideLayouts/slideLayout7.xml" Type="http://schemas.openxmlformats.org/officeDocument/2006/relationships/slideLayout"/><Relationship Id="rId5" Target="../media/image30.jpeg" Type="http://schemas.openxmlformats.org/officeDocument/2006/relationships/image"/><Relationship Id="rId4" Target="../media/image29.jpeg" Type="http://schemas.openxmlformats.org/officeDocument/2006/relationships/image"/></Relationships>
</file>

<file path=ppt/slides/_rels/slide5.xml.rels><?xml version="1.0" encoding="UTF-8" standalone="yes" ?><Relationships xmlns="http://schemas.openxmlformats.org/package/2006/relationships"><Relationship Id="rId8" Target="../media/image33.jpeg" Type="http://schemas.openxmlformats.org/officeDocument/2006/relationships/image"/><Relationship Id="rId3" Target="../slideLayouts/slideLayout7.xml" Type="http://schemas.openxmlformats.org/officeDocument/2006/relationships/slideLayout"/><Relationship Id="rId7" Target="https://youtu.be/qH6e5VtAdpg?is=RQ2Zx6uaDyWcl6uu" TargetMode="External" Type="http://schemas.openxmlformats.org/officeDocument/2006/relationships/hyperlink"/><Relationship Id="rId2" Target="../media/media1.mp4" Type="http://schemas.openxmlformats.org/officeDocument/2006/relationships/video"/><Relationship Id="rId1" Target="../media/media1.mp4" Type="http://schemas.microsoft.com/office/2007/relationships/media"/><Relationship Id="rId6" Target="../media/image32.svg" Type="http://schemas.openxmlformats.org/officeDocument/2006/relationships/image"/><Relationship Id="rId5" Target="../media/image31.png" Type="http://schemas.openxmlformats.org/officeDocument/2006/relationships/image"/><Relationship Id="rId10" Target="../media/image35.svg" Type="http://schemas.openxmlformats.org/officeDocument/2006/relationships/image"/><Relationship Id="rId4" Target="../notesSlides/notesSlide5.xml" Type="http://schemas.openxmlformats.org/officeDocument/2006/relationships/notesSlide"/><Relationship Id="rId9" Target="../media/image34.png" Type="http://schemas.openxmlformats.org/officeDocument/2006/relationships/image"/></Relationships>
</file>

<file path=ppt/slides/_rels/slide6.xml.rels><?xml version="1.0" encoding="UTF-8" standalone="yes" ?><Relationships xmlns="http://schemas.openxmlformats.org/package/2006/relationships"><Relationship Id="rId8" Target="../media/image41.png" Type="http://schemas.openxmlformats.org/officeDocument/2006/relationships/image"/><Relationship Id="rId3" Target="../media/image36.png" Type="http://schemas.openxmlformats.org/officeDocument/2006/relationships/image"/><Relationship Id="rId7" Target="../media/image40.jpeg" Type="http://schemas.openxmlformats.org/officeDocument/2006/relationships/image"/><Relationship Id="rId2" Target="../notesSlides/notesSlide6.xml" Type="http://schemas.openxmlformats.org/officeDocument/2006/relationships/notesSlide"/><Relationship Id="rId1" Target="../slideLayouts/slideLayout7.xml" Type="http://schemas.openxmlformats.org/officeDocument/2006/relationships/slideLayout"/><Relationship Id="rId6" Target="../media/image39.jpeg" Type="http://schemas.openxmlformats.org/officeDocument/2006/relationships/image"/><Relationship Id="rId5" Target="../media/image38.jpeg" Type="http://schemas.openxmlformats.org/officeDocument/2006/relationships/image"/><Relationship Id="rId4" Target="../media/image37.png" Type="http://schemas.openxmlformats.org/officeDocument/2006/relationships/image"/></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svg"/><Relationship Id="rId9" Type="http://schemas.openxmlformats.org/officeDocument/2006/relationships/image" Target="../media/image51.png"/></Relationships>
</file>

<file path=ppt/slides/_rels/slide9.xml.rels><?xml version="1.0" encoding="UTF-8" standalone="yes" ?><Relationships xmlns="http://schemas.openxmlformats.org/package/2006/relationships"><Relationship Id="rId3" Target="../media/image53.jpeg" Type="http://schemas.openxmlformats.org/officeDocument/2006/relationships/image"/><Relationship Id="rId7" Target="../media/image41.png" Type="http://schemas.openxmlformats.org/officeDocument/2006/relationships/image"/><Relationship Id="rId2" Target="../notesSlides/notesSlide9.xml" Type="http://schemas.openxmlformats.org/officeDocument/2006/relationships/notesSlide"/><Relationship Id="rId1" Target="../slideLayouts/slideLayout7.xml" Type="http://schemas.openxmlformats.org/officeDocument/2006/relationships/slideLayout"/><Relationship Id="rId6" Target="../media/image56.png" Type="http://schemas.openxmlformats.org/officeDocument/2006/relationships/image"/><Relationship Id="rId5" Target="../media/image55.png" Type="http://schemas.openxmlformats.org/officeDocument/2006/relationships/image"/><Relationship Id="rId4" Target="../media/image54.jpeg" Type="http://schemas.openxmlformats.org/officeDocument/2006/relationships/image"/></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8.svg"/></Relationships>
</file>

<file path=ppt/slides/_rels/slide11.xml.rels><?xml version="1.0" encoding="UTF-8" standalone="yes" ?><Relationships xmlns="http://schemas.openxmlformats.org/package/2006/relationships"><Relationship Id="rId8" Target="../media/image64.jpeg" Type="http://schemas.openxmlformats.org/officeDocument/2006/relationships/image"/><Relationship Id="rId3" Target="../media/image59.jpeg" Type="http://schemas.openxmlformats.org/officeDocument/2006/relationships/image"/><Relationship Id="rId7" Target="../media/image63.png" Type="http://schemas.openxmlformats.org/officeDocument/2006/relationships/image"/><Relationship Id="rId2" Target="../notesSlides/notesSlide11.xml" Type="http://schemas.openxmlformats.org/officeDocument/2006/relationships/notesSlide"/><Relationship Id="rId1" Target="../slideLayouts/slideLayout7.xml" Type="http://schemas.openxmlformats.org/officeDocument/2006/relationships/slideLayout"/><Relationship Id="rId6" Target="../media/image62.jpeg" Type="http://schemas.openxmlformats.org/officeDocument/2006/relationships/image"/><Relationship Id="rId5" Target="../media/image61.jpeg" Type="http://schemas.openxmlformats.org/officeDocument/2006/relationships/image"/><Relationship Id="rId4" Target="../media/image60.jpeg" Type="http://schemas.openxmlformats.org/officeDocument/2006/relationships/image"/></Relationships>
</file>

<file path=ppt/slides/_rels/slide12.xml.rels><?xml version="1.0" encoding="UTF-8" standalone="yes" ?><Relationships xmlns="http://schemas.openxmlformats.org/package/2006/relationships"><Relationship Id="rId8" Target="../media/image70.svg" Type="http://schemas.openxmlformats.org/officeDocument/2006/relationships/image"/><Relationship Id="rId3" Target="../media/image65.png" Type="http://schemas.openxmlformats.org/officeDocument/2006/relationships/image"/><Relationship Id="rId7" Target="../media/image69.png" Type="http://schemas.openxmlformats.org/officeDocument/2006/relationships/image"/><Relationship Id="rId2" Target="../notesSlides/notesSlide12.xml" Type="http://schemas.openxmlformats.org/officeDocument/2006/relationships/notesSlide"/><Relationship Id="rId1" Target="../slideLayouts/slideLayout7.xml" Type="http://schemas.openxmlformats.org/officeDocument/2006/relationships/slideLayout"/><Relationship Id="rId6" Target="../media/image68.svg" Type="http://schemas.openxmlformats.org/officeDocument/2006/relationships/image"/><Relationship Id="rId5" Target="../media/image67.png" Type="http://schemas.openxmlformats.org/officeDocument/2006/relationships/image"/><Relationship Id="rId10" Target="../media/image72.png" Type="http://schemas.openxmlformats.org/officeDocument/2006/relationships/image"/><Relationship Id="rId4" Target="../media/image66.svg" Type="http://schemas.openxmlformats.org/officeDocument/2006/relationships/image"/><Relationship Id="rId9" Target="../media/image71.jpeg" Type="http://schemas.openxmlformats.org/officeDocument/2006/relationships/image"/></Relationships>
</file>

<file path=ppt/slides/_rels/slide13.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7.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svg"/></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3.png"/><Relationship Id="rId18" Type="http://schemas.openxmlformats.org/officeDocument/2006/relationships/image" Target="../media/image26.png"/><Relationship Id="rId3" Type="http://schemas.openxmlformats.org/officeDocument/2006/relationships/image" Target="../media/image14.png"/><Relationship Id="rId21" Type="http://schemas.microsoft.com/office/2007/relationships/hdphoto" Target="../media/hdphoto5.wdp"/><Relationship Id="rId7" Type="http://schemas.openxmlformats.org/officeDocument/2006/relationships/image" Target="../media/image18.png"/><Relationship Id="rId12" Type="http://schemas.openxmlformats.org/officeDocument/2006/relationships/image" Target="../media/image22.svg"/><Relationship Id="rId17" Type="http://schemas.microsoft.com/office/2007/relationships/hdphoto" Target="../media/hdphoto3.wdp"/><Relationship Id="rId2" Type="http://schemas.openxmlformats.org/officeDocument/2006/relationships/notesSlide" Target="../notesSlides/notesSlide14.xml"/><Relationship Id="rId16" Type="http://schemas.openxmlformats.org/officeDocument/2006/relationships/image" Target="../media/image25.png"/><Relationship Id="rId20"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1.png"/><Relationship Id="rId5" Type="http://schemas.openxmlformats.org/officeDocument/2006/relationships/image" Target="../media/image16.png"/><Relationship Id="rId15" Type="http://schemas.microsoft.com/office/2007/relationships/hdphoto" Target="../media/hdphoto2.wdp"/><Relationship Id="rId10" Type="http://schemas.openxmlformats.org/officeDocument/2006/relationships/image" Target="../media/image20.svg"/><Relationship Id="rId19" Type="http://schemas.microsoft.com/office/2007/relationships/hdphoto" Target="../media/hdphoto4.wdp"/><Relationship Id="rId4" Type="http://schemas.openxmlformats.org/officeDocument/2006/relationships/image" Target="../media/image15.svg"/><Relationship Id="rId9" Type="http://schemas.openxmlformats.org/officeDocument/2006/relationships/image" Target="../media/image19.png"/><Relationship Id="rId1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67.png"/><Relationship Id="rId7" Type="http://schemas.openxmlformats.org/officeDocument/2006/relationships/image" Target="../media/image70.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78.png"/><Relationship Id="rId4" Type="http://schemas.openxmlformats.org/officeDocument/2006/relationships/image" Target="../media/image68.svg"/><Relationship Id="rId9" Type="http://schemas.openxmlformats.org/officeDocument/2006/relationships/image" Target="../media/image80.png"/></Relationships>
</file>

<file path=ppt/slides/_rels/slide16.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0.png"/><Relationship Id="rId3" Type="http://schemas.openxmlformats.org/officeDocument/2006/relationships/image" Target="../media/image81.png"/><Relationship Id="rId7" Type="http://schemas.openxmlformats.org/officeDocument/2006/relationships/image" Target="../media/image85.png"/><Relationship Id="rId12" Type="http://schemas.microsoft.com/office/2007/relationships/hdphoto" Target="../media/hdphoto6.wdp"/><Relationship Id="rId2" Type="http://schemas.openxmlformats.org/officeDocument/2006/relationships/notesSlide" Target="../notesSlides/notesSlide16.xml"/><Relationship Id="rId16" Type="http://schemas.openxmlformats.org/officeDocument/2006/relationships/image" Target="../media/image91.png"/><Relationship Id="rId1" Type="http://schemas.openxmlformats.org/officeDocument/2006/relationships/slideLayout" Target="../slideLayouts/slideLayout7.xml"/><Relationship Id="rId6" Type="http://schemas.openxmlformats.org/officeDocument/2006/relationships/image" Target="../media/image84.svg"/><Relationship Id="rId11" Type="http://schemas.openxmlformats.org/officeDocument/2006/relationships/image" Target="../media/image89.png"/><Relationship Id="rId5" Type="http://schemas.openxmlformats.org/officeDocument/2006/relationships/image" Target="../media/image83.png"/><Relationship Id="rId15" Type="http://schemas.openxmlformats.org/officeDocument/2006/relationships/image" Target="../media/image68.sv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png"/><Relationship Id="rId1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10676" y="3576956"/>
            <a:ext cx="14666648" cy="1566544"/>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Racial Harmony Day 2026</a:t>
            </a:r>
          </a:p>
        </p:txBody>
      </p:sp>
      <p:sp>
        <p:nvSpPr>
          <p:cNvPr id="3" name="Freeform 3"/>
          <p:cNvSpPr/>
          <p:nvPr/>
        </p:nvSpPr>
        <p:spPr>
          <a:xfrm>
            <a:off x="0" y="9258300"/>
            <a:ext cx="1763564" cy="985661"/>
          </a:xfrm>
          <a:custGeom>
            <a:avLst/>
            <a:gdLst/>
            <a:ahLst/>
            <a:cxnLst/>
            <a:rect l="l" t="t" r="r" b="b"/>
            <a:pathLst>
              <a:path w="1763564" h="985661">
                <a:moveTo>
                  <a:pt x="0" y="0"/>
                </a:moveTo>
                <a:lnTo>
                  <a:pt x="1763564" y="0"/>
                </a:lnTo>
                <a:lnTo>
                  <a:pt x="1763564" y="985661"/>
                </a:lnTo>
                <a:lnTo>
                  <a:pt x="0" y="98566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SG"/>
          </a:p>
        </p:txBody>
      </p:sp>
      <p:sp>
        <p:nvSpPr>
          <p:cNvPr id="4" name="TextBox 4"/>
          <p:cNvSpPr txBox="1"/>
          <p:nvPr/>
        </p:nvSpPr>
        <p:spPr>
          <a:xfrm>
            <a:off x="5205611" y="5632891"/>
            <a:ext cx="7876778"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NE Engagement Package</a:t>
            </a:r>
          </a:p>
        </p:txBody>
      </p:sp>
      <p:sp>
        <p:nvSpPr>
          <p:cNvPr id="5" name="Freeform 5"/>
          <p:cNvSpPr/>
          <p:nvPr/>
        </p:nvSpPr>
        <p:spPr>
          <a:xfrm>
            <a:off x="10475" y="0"/>
            <a:ext cx="18277525" cy="10287000"/>
          </a:xfrm>
          <a:custGeom>
            <a:avLst/>
            <a:gdLst/>
            <a:ahLst/>
            <a:cxnLst/>
            <a:rect l="l" t="t" r="r" b="b"/>
            <a:pathLst>
              <a:path w="18292788" h="10243961">
                <a:moveTo>
                  <a:pt x="0" y="0"/>
                </a:moveTo>
                <a:lnTo>
                  <a:pt x="18292788" y="0"/>
                </a:lnTo>
                <a:lnTo>
                  <a:pt x="18292788" y="10243961"/>
                </a:lnTo>
                <a:lnTo>
                  <a:pt x="0" y="10243961"/>
                </a:lnTo>
                <a:lnTo>
                  <a:pt x="0" y="0"/>
                </a:lnTo>
                <a:close/>
              </a:path>
            </a:pathLst>
          </a:custGeom>
          <a:blipFill>
            <a:blip r:embed="rId4"/>
            <a:stretch>
              <a:fillRect/>
            </a:stretch>
          </a:blipFill>
        </p:spPr>
        <p:txBody>
          <a:bodyPr/>
          <a:lstStyle/>
          <a:p>
            <a:endParaRPr lang="en-SG" dirty="0"/>
          </a:p>
        </p:txBody>
      </p:sp>
      <p:sp>
        <p:nvSpPr>
          <p:cNvPr id="6" name="Freeform 6"/>
          <p:cNvSpPr/>
          <p:nvPr/>
        </p:nvSpPr>
        <p:spPr>
          <a:xfrm>
            <a:off x="15299647" y="7006188"/>
            <a:ext cx="2820817" cy="3039978"/>
          </a:xfrm>
          <a:custGeom>
            <a:avLst/>
            <a:gdLst/>
            <a:ahLst/>
            <a:cxnLst/>
            <a:rect l="l" t="t" r="r" b="b"/>
            <a:pathLst>
              <a:path w="2820817" h="3039978">
                <a:moveTo>
                  <a:pt x="0" y="0"/>
                </a:moveTo>
                <a:lnTo>
                  <a:pt x="2820816" y="0"/>
                </a:lnTo>
                <a:lnTo>
                  <a:pt x="2820816" y="3039978"/>
                </a:lnTo>
                <a:lnTo>
                  <a:pt x="0" y="3039978"/>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txBody>
          <a:bodyPr/>
          <a:lstStyle/>
          <a:p>
            <a:endParaRPr lang="en-SG"/>
          </a:p>
        </p:txBody>
      </p:sp>
      <p:grpSp>
        <p:nvGrpSpPr>
          <p:cNvPr id="7" name="Group 7"/>
          <p:cNvGrpSpPr/>
          <p:nvPr/>
        </p:nvGrpSpPr>
        <p:grpSpPr>
          <a:xfrm>
            <a:off x="3215287" y="3636879"/>
            <a:ext cx="11883163" cy="3076270"/>
            <a:chOff x="0" y="0"/>
            <a:chExt cx="4690863" cy="1214353"/>
          </a:xfrm>
        </p:grpSpPr>
        <p:sp>
          <p:nvSpPr>
            <p:cNvPr id="8" name="Freeform 8"/>
            <p:cNvSpPr/>
            <p:nvPr/>
          </p:nvSpPr>
          <p:spPr>
            <a:xfrm>
              <a:off x="0" y="0"/>
              <a:ext cx="4690863" cy="1214353"/>
            </a:xfrm>
            <a:custGeom>
              <a:avLst/>
              <a:gdLst/>
              <a:ahLst/>
              <a:cxnLst/>
              <a:rect l="l" t="t" r="r" b="b"/>
              <a:pathLst>
                <a:path w="4690863" h="1214353">
                  <a:moveTo>
                    <a:pt x="0" y="0"/>
                  </a:moveTo>
                  <a:lnTo>
                    <a:pt x="4690863" y="0"/>
                  </a:lnTo>
                  <a:lnTo>
                    <a:pt x="4690863" y="1214353"/>
                  </a:lnTo>
                  <a:lnTo>
                    <a:pt x="0" y="1214353"/>
                  </a:lnTo>
                  <a:close/>
                </a:path>
              </a:pathLst>
            </a:custGeom>
            <a:solidFill>
              <a:srgbClr val="7A1A20"/>
            </a:solidFill>
          </p:spPr>
          <p:txBody>
            <a:bodyPr/>
            <a:lstStyle/>
            <a:p>
              <a:endParaRPr lang="en-SG"/>
            </a:p>
          </p:txBody>
        </p:sp>
      </p:grpSp>
      <p:sp>
        <p:nvSpPr>
          <p:cNvPr id="9" name="TextBox 9"/>
          <p:cNvSpPr txBox="1"/>
          <p:nvPr/>
        </p:nvSpPr>
        <p:spPr>
          <a:xfrm>
            <a:off x="3385442" y="4067167"/>
            <a:ext cx="11542853" cy="1431417"/>
          </a:xfrm>
          <a:prstGeom prst="rect">
            <a:avLst/>
          </a:prstGeom>
        </p:spPr>
        <p:txBody>
          <a:bodyPr lIns="0" tIns="0" rIns="0" bIns="0" rtlCol="0" anchor="t">
            <a:spAutoFit/>
          </a:bodyPr>
          <a:lstStyle/>
          <a:p>
            <a:pPr algn="ctr">
              <a:lnSpc>
                <a:spcPts val="5663"/>
              </a:lnSpc>
            </a:pPr>
            <a:r>
              <a:rPr lang="en-US" sz="4799" b="1">
                <a:solidFill>
                  <a:srgbClr val="FFE8AB"/>
                </a:solidFill>
                <a:latin typeface="Century Gothic Paneuropean Bold"/>
                <a:ea typeface="Century Gothic Paneuropean Bold"/>
                <a:cs typeface="Century Gothic Paneuropean Bold"/>
                <a:sym typeface="Century Gothic Paneuropean Bold"/>
              </a:rPr>
              <a:t>From one generation to the next: </a:t>
            </a:r>
          </a:p>
          <a:p>
            <a:pPr algn="ctr">
              <a:lnSpc>
                <a:spcPts val="5663"/>
              </a:lnSpc>
            </a:pPr>
            <a:r>
              <a:rPr lang="en-US" sz="4799" b="1">
                <a:solidFill>
                  <a:srgbClr val="FFE8AB"/>
                </a:solidFill>
                <a:latin typeface="Century Gothic Paneuropean Bold"/>
                <a:ea typeface="Century Gothic Paneuropean Bold"/>
                <a:cs typeface="Century Gothic Paneuropean Bold"/>
                <a:sym typeface="Century Gothic Paneuropean Bold"/>
              </a:rPr>
              <a:t>A uniquely multicultural Singapore</a:t>
            </a:r>
          </a:p>
        </p:txBody>
      </p:sp>
      <p:sp>
        <p:nvSpPr>
          <p:cNvPr id="10" name="TextBox 10"/>
          <p:cNvSpPr txBox="1"/>
          <p:nvPr/>
        </p:nvSpPr>
        <p:spPr>
          <a:xfrm>
            <a:off x="4853972" y="5884278"/>
            <a:ext cx="8605792" cy="521407"/>
          </a:xfrm>
          <a:prstGeom prst="rect">
            <a:avLst/>
          </a:prstGeom>
        </p:spPr>
        <p:txBody>
          <a:bodyPr lIns="0" tIns="0" rIns="0" bIns="0" rtlCol="0" anchor="t">
            <a:spAutoFit/>
          </a:bodyPr>
          <a:lstStyle/>
          <a:p>
            <a:pPr algn="ctr">
              <a:lnSpc>
                <a:spcPts val="4336"/>
              </a:lnSpc>
              <a:spcBef>
                <a:spcPct val="0"/>
              </a:spcBef>
            </a:pPr>
            <a:r>
              <a:rPr lang="en-US" sz="3097" dirty="0">
                <a:solidFill>
                  <a:srgbClr val="C7B8BF"/>
                </a:solidFill>
                <a:latin typeface="Aptos"/>
                <a:ea typeface="Aptos"/>
                <a:cs typeface="Aptos"/>
                <a:sym typeface="Aptos"/>
              </a:rPr>
              <a:t>Racial Harmony Day 2026 Engagement Package</a:t>
            </a:r>
          </a:p>
        </p:txBody>
      </p:sp>
      <p:grpSp>
        <p:nvGrpSpPr>
          <p:cNvPr id="11" name="Group 11"/>
          <p:cNvGrpSpPr/>
          <p:nvPr/>
        </p:nvGrpSpPr>
        <p:grpSpPr>
          <a:xfrm>
            <a:off x="0" y="9383099"/>
            <a:ext cx="3215287" cy="1015142"/>
            <a:chOff x="0" y="0"/>
            <a:chExt cx="1923918" cy="607440"/>
          </a:xfrm>
        </p:grpSpPr>
        <p:sp>
          <p:nvSpPr>
            <p:cNvPr id="12" name="Freeform 12"/>
            <p:cNvSpPr/>
            <p:nvPr/>
          </p:nvSpPr>
          <p:spPr>
            <a:xfrm>
              <a:off x="0" y="0"/>
              <a:ext cx="1923918" cy="607440"/>
            </a:xfrm>
            <a:custGeom>
              <a:avLst/>
              <a:gdLst/>
              <a:ahLst/>
              <a:cxnLst/>
              <a:rect l="l" t="t" r="r" b="b"/>
              <a:pathLst>
                <a:path w="1923918" h="607440">
                  <a:moveTo>
                    <a:pt x="1923918" y="19263"/>
                  </a:moveTo>
                  <a:lnTo>
                    <a:pt x="1923918" y="588177"/>
                  </a:lnTo>
                  <a:cubicBezTo>
                    <a:pt x="1923918" y="598816"/>
                    <a:pt x="1915294" y="607440"/>
                    <a:pt x="1904655" y="607440"/>
                  </a:cubicBezTo>
                  <a:lnTo>
                    <a:pt x="19263" y="607440"/>
                  </a:lnTo>
                  <a:cubicBezTo>
                    <a:pt x="8624" y="607440"/>
                    <a:pt x="0" y="598816"/>
                    <a:pt x="0" y="588177"/>
                  </a:cubicBezTo>
                  <a:lnTo>
                    <a:pt x="0" y="19263"/>
                  </a:lnTo>
                  <a:cubicBezTo>
                    <a:pt x="0" y="8624"/>
                    <a:pt x="8624" y="0"/>
                    <a:pt x="19263" y="0"/>
                  </a:cubicBezTo>
                  <a:lnTo>
                    <a:pt x="1904655" y="0"/>
                  </a:lnTo>
                  <a:cubicBezTo>
                    <a:pt x="1915294" y="0"/>
                    <a:pt x="1923918" y="8624"/>
                    <a:pt x="1923918" y="19263"/>
                  </a:cubicBezTo>
                  <a:close/>
                </a:path>
              </a:pathLst>
            </a:custGeom>
            <a:solidFill>
              <a:srgbClr val="D2B19B">
                <a:alpha val="54902"/>
              </a:srgbClr>
            </a:solidFill>
          </p:spPr>
          <p:txBody>
            <a:bodyPr/>
            <a:lstStyle/>
            <a:p>
              <a:endParaRPr lang="en-SG"/>
            </a:p>
          </p:txBody>
        </p:sp>
        <p:sp>
          <p:nvSpPr>
            <p:cNvPr id="13" name="TextBox 13"/>
            <p:cNvSpPr txBox="1"/>
            <p:nvPr/>
          </p:nvSpPr>
          <p:spPr>
            <a:xfrm>
              <a:off x="0" y="-38100"/>
              <a:ext cx="1923918" cy="645540"/>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799005" y="9340060"/>
            <a:ext cx="1617277" cy="903901"/>
          </a:xfrm>
          <a:custGeom>
            <a:avLst/>
            <a:gdLst/>
            <a:ahLst/>
            <a:cxnLst/>
            <a:rect l="l" t="t" r="r" b="b"/>
            <a:pathLst>
              <a:path w="1617277" h="903901">
                <a:moveTo>
                  <a:pt x="0" y="0"/>
                </a:moveTo>
                <a:lnTo>
                  <a:pt x="1617277" y="0"/>
                </a:lnTo>
                <a:lnTo>
                  <a:pt x="1617277" y="903901"/>
                </a:lnTo>
                <a:lnTo>
                  <a:pt x="0" y="90390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SG"/>
          </a:p>
        </p:txBody>
      </p:sp>
      <p:sp>
        <p:nvSpPr>
          <p:cNvPr id="18" name="Google Shape;97;p1">
            <a:extLst>
              <a:ext uri="{FF2B5EF4-FFF2-40B4-BE49-F238E27FC236}">
                <a16:creationId xmlns:a16="http://schemas.microsoft.com/office/drawing/2014/main" id="{17E001D7-7DEE-456B-91B2-2C3D8EA95D92}"/>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Google Shape;97;p1">
            <a:extLst>
              <a:ext uri="{FF2B5EF4-FFF2-40B4-BE49-F238E27FC236}">
                <a16:creationId xmlns:a16="http://schemas.microsoft.com/office/drawing/2014/main" id="{FB6CCE2B-9C6C-41D1-A530-BB02441E808F}"/>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B4D7F"/>
        </a:solidFill>
        <a:effectLst/>
      </p:bgPr>
    </p:bg>
    <p:spTree>
      <p:nvGrpSpPr>
        <p:cNvPr id="1" name=""/>
        <p:cNvGrpSpPr/>
        <p:nvPr/>
      </p:nvGrpSpPr>
      <p:grpSpPr>
        <a:xfrm>
          <a:off x="0" y="0"/>
          <a:ext cx="0" cy="0"/>
          <a:chOff x="0" y="0"/>
          <a:chExt cx="0" cy="0"/>
        </a:xfrm>
      </p:grpSpPr>
      <p:grpSp>
        <p:nvGrpSpPr>
          <p:cNvPr id="2" name="Group 2"/>
          <p:cNvGrpSpPr>
            <a:grpSpLocks noChangeAspect="1"/>
          </p:cNvGrpSpPr>
          <p:nvPr/>
        </p:nvGrpSpPr>
        <p:grpSpPr>
          <a:xfrm rot="-332399">
            <a:off x="823950" y="3544869"/>
            <a:ext cx="4424532" cy="3515429"/>
            <a:chOff x="0" y="0"/>
            <a:chExt cx="3901440" cy="3099816"/>
          </a:xfrm>
        </p:grpSpPr>
        <p:sp>
          <p:nvSpPr>
            <p:cNvPr id="3" name="Freeform 3"/>
            <p:cNvSpPr/>
            <p:nvPr/>
          </p:nvSpPr>
          <p:spPr>
            <a:xfrm>
              <a:off x="127000" y="190500"/>
              <a:ext cx="3657600" cy="2413000"/>
            </a:xfrm>
            <a:custGeom>
              <a:avLst/>
              <a:gdLst/>
              <a:ahLst/>
              <a:cxnLst/>
              <a:rect l="l" t="t" r="r" b="b"/>
              <a:pathLst>
                <a:path w="3657600" h="2413000">
                  <a:moveTo>
                    <a:pt x="3657600" y="2413000"/>
                  </a:moveTo>
                  <a:lnTo>
                    <a:pt x="0" y="2413000"/>
                  </a:lnTo>
                  <a:lnTo>
                    <a:pt x="0" y="0"/>
                  </a:lnTo>
                  <a:lnTo>
                    <a:pt x="3657600" y="0"/>
                  </a:lnTo>
                  <a:lnTo>
                    <a:pt x="3657600" y="2413000"/>
                  </a:lnTo>
                  <a:close/>
                </a:path>
              </a:pathLst>
            </a:custGeom>
            <a:blipFill>
              <a:blip r:embed="rId3" cstate="email">
                <a:extLst>
                  <a:ext uri="{28A0092B-C50C-407E-A947-70E740481C1C}">
                    <a14:useLocalDpi xmlns:a14="http://schemas.microsoft.com/office/drawing/2010/main"/>
                  </a:ext>
                </a:extLst>
              </a:blip>
              <a:stretch>
                <a:fillRect l="-8511" r="-8511"/>
              </a:stretch>
            </a:blipFill>
          </p:spPr>
          <p:txBody>
            <a:bodyPr/>
            <a:lstStyle/>
            <a:p>
              <a:endParaRPr lang="en-SG"/>
            </a:p>
          </p:txBody>
        </p:sp>
        <p:sp>
          <p:nvSpPr>
            <p:cNvPr id="4" name="Freeform 4"/>
            <p:cNvSpPr/>
            <p:nvPr/>
          </p:nvSpPr>
          <p:spPr>
            <a:xfrm>
              <a:off x="0" y="0"/>
              <a:ext cx="3901440" cy="3099816"/>
            </a:xfrm>
            <a:custGeom>
              <a:avLst/>
              <a:gdLst/>
              <a:ahLst/>
              <a:cxnLst/>
              <a:rect l="l" t="t" r="r" b="b"/>
              <a:pathLst>
                <a:path w="3901440" h="3099816">
                  <a:moveTo>
                    <a:pt x="3901440" y="3099816"/>
                  </a:moveTo>
                  <a:lnTo>
                    <a:pt x="0" y="3099816"/>
                  </a:lnTo>
                  <a:lnTo>
                    <a:pt x="0" y="0"/>
                  </a:lnTo>
                  <a:lnTo>
                    <a:pt x="3901440" y="0"/>
                  </a:lnTo>
                  <a:lnTo>
                    <a:pt x="3901440" y="3099816"/>
                  </a:lnTo>
                  <a:close/>
                </a:path>
              </a:pathLst>
            </a:custGeom>
            <a:blipFill>
              <a:blip r:embed="rId4" cstate="email">
                <a:extLst>
                  <a:ext uri="{28A0092B-C50C-407E-A947-70E740481C1C}">
                    <a14:useLocalDpi xmlns:a14="http://schemas.microsoft.com/office/drawing/2010/main"/>
                  </a:ext>
                </a:extLst>
              </a:blip>
              <a:stretch>
                <a:fillRect t="-29" b="-29"/>
              </a:stretch>
            </a:blipFill>
          </p:spPr>
          <p:txBody>
            <a:bodyPr/>
            <a:lstStyle/>
            <a:p>
              <a:endParaRPr lang="en-SG"/>
            </a:p>
          </p:txBody>
        </p:sp>
      </p:grpSp>
      <p:grpSp>
        <p:nvGrpSpPr>
          <p:cNvPr id="5" name="Group 5"/>
          <p:cNvGrpSpPr>
            <a:grpSpLocks noChangeAspect="1"/>
          </p:cNvGrpSpPr>
          <p:nvPr/>
        </p:nvGrpSpPr>
        <p:grpSpPr>
          <a:xfrm>
            <a:off x="5015914" y="4420113"/>
            <a:ext cx="4333652" cy="3443222"/>
            <a:chOff x="0" y="0"/>
            <a:chExt cx="3901440" cy="3099816"/>
          </a:xfrm>
        </p:grpSpPr>
        <p:sp>
          <p:nvSpPr>
            <p:cNvPr id="6" name="Freeform 6"/>
            <p:cNvSpPr/>
            <p:nvPr/>
          </p:nvSpPr>
          <p:spPr>
            <a:xfrm>
              <a:off x="127000" y="190500"/>
              <a:ext cx="3657600" cy="2413000"/>
            </a:xfrm>
            <a:custGeom>
              <a:avLst/>
              <a:gdLst/>
              <a:ahLst/>
              <a:cxnLst/>
              <a:rect l="l" t="t" r="r" b="b"/>
              <a:pathLst>
                <a:path w="3657600" h="2413000">
                  <a:moveTo>
                    <a:pt x="3657600" y="2413000"/>
                  </a:moveTo>
                  <a:lnTo>
                    <a:pt x="0" y="2413000"/>
                  </a:lnTo>
                  <a:lnTo>
                    <a:pt x="0" y="0"/>
                  </a:lnTo>
                  <a:lnTo>
                    <a:pt x="3657600" y="0"/>
                  </a:lnTo>
                  <a:lnTo>
                    <a:pt x="3657600" y="2413000"/>
                  </a:lnTo>
                  <a:close/>
                </a:path>
              </a:pathLst>
            </a:custGeom>
            <a:blipFill>
              <a:blip r:embed="rId5" cstate="email">
                <a:extLst>
                  <a:ext uri="{28A0092B-C50C-407E-A947-70E740481C1C}">
                    <a14:useLocalDpi xmlns:a14="http://schemas.microsoft.com/office/drawing/2010/main"/>
                  </a:ext>
                </a:extLst>
              </a:blip>
              <a:stretch>
                <a:fillRect t="-6842" b="-6842"/>
              </a:stretch>
            </a:blipFill>
          </p:spPr>
          <p:txBody>
            <a:bodyPr/>
            <a:lstStyle/>
            <a:p>
              <a:endParaRPr lang="en-SG"/>
            </a:p>
          </p:txBody>
        </p:sp>
        <p:sp>
          <p:nvSpPr>
            <p:cNvPr id="7" name="Freeform 7"/>
            <p:cNvSpPr/>
            <p:nvPr/>
          </p:nvSpPr>
          <p:spPr>
            <a:xfrm>
              <a:off x="0" y="0"/>
              <a:ext cx="3901440" cy="3099816"/>
            </a:xfrm>
            <a:custGeom>
              <a:avLst/>
              <a:gdLst/>
              <a:ahLst/>
              <a:cxnLst/>
              <a:rect l="l" t="t" r="r" b="b"/>
              <a:pathLst>
                <a:path w="3901440" h="3099816">
                  <a:moveTo>
                    <a:pt x="3901440" y="3099816"/>
                  </a:moveTo>
                  <a:lnTo>
                    <a:pt x="0" y="3099816"/>
                  </a:lnTo>
                  <a:lnTo>
                    <a:pt x="0" y="0"/>
                  </a:lnTo>
                  <a:lnTo>
                    <a:pt x="3901440" y="0"/>
                  </a:lnTo>
                  <a:lnTo>
                    <a:pt x="3901440" y="3099816"/>
                  </a:lnTo>
                  <a:close/>
                </a:path>
              </a:pathLst>
            </a:custGeom>
            <a:blipFill>
              <a:blip r:embed="rId6" cstate="email">
                <a:extLst>
                  <a:ext uri="{28A0092B-C50C-407E-A947-70E740481C1C}">
                    <a14:useLocalDpi xmlns:a14="http://schemas.microsoft.com/office/drawing/2010/main"/>
                  </a:ext>
                </a:extLst>
              </a:blip>
              <a:stretch>
                <a:fillRect t="-29" b="-29"/>
              </a:stretch>
            </a:blipFill>
          </p:spPr>
          <p:txBody>
            <a:bodyPr/>
            <a:lstStyle/>
            <a:p>
              <a:endParaRPr lang="en-SG"/>
            </a:p>
          </p:txBody>
        </p:sp>
      </p:grpSp>
      <p:grpSp>
        <p:nvGrpSpPr>
          <p:cNvPr id="8" name="Group 8"/>
          <p:cNvGrpSpPr>
            <a:grpSpLocks noChangeAspect="1"/>
          </p:cNvGrpSpPr>
          <p:nvPr/>
        </p:nvGrpSpPr>
        <p:grpSpPr>
          <a:xfrm rot="470295">
            <a:off x="9204681" y="3457107"/>
            <a:ext cx="4645448" cy="3690953"/>
            <a:chOff x="0" y="0"/>
            <a:chExt cx="3901440" cy="3099816"/>
          </a:xfrm>
        </p:grpSpPr>
        <p:sp>
          <p:nvSpPr>
            <p:cNvPr id="9" name="Freeform 9"/>
            <p:cNvSpPr/>
            <p:nvPr/>
          </p:nvSpPr>
          <p:spPr>
            <a:xfrm>
              <a:off x="127000" y="190500"/>
              <a:ext cx="3657600" cy="2413000"/>
            </a:xfrm>
            <a:custGeom>
              <a:avLst/>
              <a:gdLst/>
              <a:ahLst/>
              <a:cxnLst/>
              <a:rect l="l" t="t" r="r" b="b"/>
              <a:pathLst>
                <a:path w="3657600" h="2413000">
                  <a:moveTo>
                    <a:pt x="3657600" y="2413000"/>
                  </a:moveTo>
                  <a:lnTo>
                    <a:pt x="0" y="2413000"/>
                  </a:lnTo>
                  <a:lnTo>
                    <a:pt x="0" y="0"/>
                  </a:lnTo>
                  <a:lnTo>
                    <a:pt x="3657600" y="0"/>
                  </a:lnTo>
                  <a:lnTo>
                    <a:pt x="3657600" y="2413000"/>
                  </a:lnTo>
                  <a:close/>
                </a:path>
              </a:pathLst>
            </a:custGeom>
            <a:blipFill>
              <a:blip r:embed="rId7" cstate="email">
                <a:extLst>
                  <a:ext uri="{28A0092B-C50C-407E-A947-70E740481C1C}">
                    <a14:useLocalDpi xmlns:a14="http://schemas.microsoft.com/office/drawing/2010/main"/>
                  </a:ext>
                </a:extLst>
              </a:blip>
              <a:stretch>
                <a:fillRect t="-494" b="-494"/>
              </a:stretch>
            </a:blipFill>
          </p:spPr>
          <p:txBody>
            <a:bodyPr/>
            <a:lstStyle/>
            <a:p>
              <a:endParaRPr lang="en-SG"/>
            </a:p>
          </p:txBody>
        </p:sp>
        <p:sp>
          <p:nvSpPr>
            <p:cNvPr id="10" name="Freeform 10"/>
            <p:cNvSpPr/>
            <p:nvPr/>
          </p:nvSpPr>
          <p:spPr>
            <a:xfrm>
              <a:off x="0" y="0"/>
              <a:ext cx="3901440" cy="3099816"/>
            </a:xfrm>
            <a:custGeom>
              <a:avLst/>
              <a:gdLst/>
              <a:ahLst/>
              <a:cxnLst/>
              <a:rect l="l" t="t" r="r" b="b"/>
              <a:pathLst>
                <a:path w="3901440" h="3099816">
                  <a:moveTo>
                    <a:pt x="3901440" y="3099816"/>
                  </a:moveTo>
                  <a:lnTo>
                    <a:pt x="0" y="3099816"/>
                  </a:lnTo>
                  <a:lnTo>
                    <a:pt x="0" y="0"/>
                  </a:lnTo>
                  <a:lnTo>
                    <a:pt x="3901440" y="0"/>
                  </a:lnTo>
                  <a:lnTo>
                    <a:pt x="3901440" y="3099816"/>
                  </a:lnTo>
                  <a:close/>
                </a:path>
              </a:pathLst>
            </a:custGeom>
            <a:blipFill>
              <a:blip r:embed="rId8" cstate="email">
                <a:extLst>
                  <a:ext uri="{28A0092B-C50C-407E-A947-70E740481C1C}">
                    <a14:useLocalDpi xmlns:a14="http://schemas.microsoft.com/office/drawing/2010/main"/>
                  </a:ext>
                </a:extLst>
              </a:blip>
              <a:stretch>
                <a:fillRect t="-29" b="-29"/>
              </a:stretch>
            </a:blipFill>
          </p:spPr>
          <p:txBody>
            <a:bodyPr/>
            <a:lstStyle/>
            <a:p>
              <a:endParaRPr lang="en-SG"/>
            </a:p>
          </p:txBody>
        </p:sp>
      </p:grpSp>
      <p:grpSp>
        <p:nvGrpSpPr>
          <p:cNvPr id="11" name="Group 11"/>
          <p:cNvGrpSpPr>
            <a:grpSpLocks noChangeAspect="1"/>
          </p:cNvGrpSpPr>
          <p:nvPr/>
        </p:nvGrpSpPr>
        <p:grpSpPr>
          <a:xfrm rot="-208995">
            <a:off x="13256166" y="4545316"/>
            <a:ext cx="4223472" cy="3355680"/>
            <a:chOff x="0" y="0"/>
            <a:chExt cx="3901440" cy="3099816"/>
          </a:xfrm>
        </p:grpSpPr>
        <p:sp>
          <p:nvSpPr>
            <p:cNvPr id="12" name="Freeform 12"/>
            <p:cNvSpPr/>
            <p:nvPr/>
          </p:nvSpPr>
          <p:spPr>
            <a:xfrm>
              <a:off x="127000" y="190500"/>
              <a:ext cx="3657600" cy="2413000"/>
            </a:xfrm>
            <a:custGeom>
              <a:avLst/>
              <a:gdLst/>
              <a:ahLst/>
              <a:cxnLst/>
              <a:rect l="l" t="t" r="r" b="b"/>
              <a:pathLst>
                <a:path w="3657600" h="2413000">
                  <a:moveTo>
                    <a:pt x="3657600" y="2413000"/>
                  </a:moveTo>
                  <a:lnTo>
                    <a:pt x="0" y="2413000"/>
                  </a:lnTo>
                  <a:lnTo>
                    <a:pt x="0" y="0"/>
                  </a:lnTo>
                  <a:lnTo>
                    <a:pt x="3657600" y="0"/>
                  </a:lnTo>
                  <a:lnTo>
                    <a:pt x="3657600" y="2413000"/>
                  </a:lnTo>
                  <a:close/>
                </a:path>
              </a:pathLst>
            </a:custGeom>
            <a:blipFill>
              <a:blip r:embed="rId9" cstate="email">
                <a:extLst>
                  <a:ext uri="{28A0092B-C50C-407E-A947-70E740481C1C}">
                    <a14:useLocalDpi xmlns:a14="http://schemas.microsoft.com/office/drawing/2010/main"/>
                  </a:ext>
                </a:extLst>
              </a:blip>
              <a:stretch>
                <a:fillRect t="-494" b="-494"/>
              </a:stretch>
            </a:blipFill>
          </p:spPr>
          <p:txBody>
            <a:bodyPr/>
            <a:lstStyle/>
            <a:p>
              <a:endParaRPr lang="en-SG"/>
            </a:p>
          </p:txBody>
        </p:sp>
        <p:sp>
          <p:nvSpPr>
            <p:cNvPr id="13" name="Freeform 13"/>
            <p:cNvSpPr/>
            <p:nvPr/>
          </p:nvSpPr>
          <p:spPr>
            <a:xfrm>
              <a:off x="0" y="0"/>
              <a:ext cx="3901440" cy="3099816"/>
            </a:xfrm>
            <a:custGeom>
              <a:avLst/>
              <a:gdLst/>
              <a:ahLst/>
              <a:cxnLst/>
              <a:rect l="l" t="t" r="r" b="b"/>
              <a:pathLst>
                <a:path w="3901440" h="3099816">
                  <a:moveTo>
                    <a:pt x="3901440" y="3099816"/>
                  </a:moveTo>
                  <a:lnTo>
                    <a:pt x="0" y="3099816"/>
                  </a:lnTo>
                  <a:lnTo>
                    <a:pt x="0" y="0"/>
                  </a:lnTo>
                  <a:lnTo>
                    <a:pt x="3901440" y="0"/>
                  </a:lnTo>
                  <a:lnTo>
                    <a:pt x="3901440" y="3099816"/>
                  </a:lnTo>
                  <a:close/>
                </a:path>
              </a:pathLst>
            </a:custGeom>
            <a:blipFill>
              <a:blip r:embed="rId10" cstate="email">
                <a:extLst>
                  <a:ext uri="{28A0092B-C50C-407E-A947-70E740481C1C}">
                    <a14:useLocalDpi xmlns:a14="http://schemas.microsoft.com/office/drawing/2010/main"/>
                  </a:ext>
                </a:extLst>
              </a:blip>
              <a:stretch>
                <a:fillRect t="-29" b="-29"/>
              </a:stretch>
            </a:blipFill>
          </p:spPr>
          <p:txBody>
            <a:bodyPr/>
            <a:lstStyle/>
            <a:p>
              <a:endParaRPr lang="en-SG"/>
            </a:p>
          </p:txBody>
        </p:sp>
      </p:grpSp>
      <p:grpSp>
        <p:nvGrpSpPr>
          <p:cNvPr id="14" name="Group 14"/>
          <p:cNvGrpSpPr/>
          <p:nvPr/>
        </p:nvGrpSpPr>
        <p:grpSpPr>
          <a:xfrm>
            <a:off x="2258694" y="253406"/>
            <a:ext cx="13770613" cy="2170752"/>
            <a:chOff x="0" y="0"/>
            <a:chExt cx="3626839" cy="571735"/>
          </a:xfrm>
        </p:grpSpPr>
        <p:sp>
          <p:nvSpPr>
            <p:cNvPr id="15" name="Freeform 15"/>
            <p:cNvSpPr/>
            <p:nvPr/>
          </p:nvSpPr>
          <p:spPr>
            <a:xfrm>
              <a:off x="0" y="0"/>
              <a:ext cx="3626839" cy="571735"/>
            </a:xfrm>
            <a:custGeom>
              <a:avLst/>
              <a:gdLst/>
              <a:ahLst/>
              <a:cxnLst/>
              <a:rect l="l" t="t" r="r" b="b"/>
              <a:pathLst>
                <a:path w="3626839" h="571735">
                  <a:moveTo>
                    <a:pt x="3626839" y="37106"/>
                  </a:moveTo>
                  <a:lnTo>
                    <a:pt x="3626839" y="534630"/>
                  </a:lnTo>
                  <a:cubicBezTo>
                    <a:pt x="3626839" y="544471"/>
                    <a:pt x="3622929" y="553909"/>
                    <a:pt x="3615971" y="560867"/>
                  </a:cubicBezTo>
                  <a:cubicBezTo>
                    <a:pt x="3609012" y="567826"/>
                    <a:pt x="3599574" y="571735"/>
                    <a:pt x="3589733" y="571735"/>
                  </a:cubicBezTo>
                  <a:lnTo>
                    <a:pt x="37106" y="571735"/>
                  </a:lnTo>
                  <a:cubicBezTo>
                    <a:pt x="27265" y="571735"/>
                    <a:pt x="17827" y="567826"/>
                    <a:pt x="10868" y="560867"/>
                  </a:cubicBezTo>
                  <a:cubicBezTo>
                    <a:pt x="3909" y="553909"/>
                    <a:pt x="0" y="544471"/>
                    <a:pt x="0" y="534630"/>
                  </a:cubicBezTo>
                  <a:lnTo>
                    <a:pt x="0" y="37106"/>
                  </a:lnTo>
                  <a:cubicBezTo>
                    <a:pt x="0" y="27265"/>
                    <a:pt x="3909" y="17827"/>
                    <a:pt x="10868" y="10868"/>
                  </a:cubicBezTo>
                  <a:cubicBezTo>
                    <a:pt x="17827" y="3909"/>
                    <a:pt x="27265" y="0"/>
                    <a:pt x="37106" y="0"/>
                  </a:cubicBezTo>
                  <a:lnTo>
                    <a:pt x="3589733" y="0"/>
                  </a:lnTo>
                  <a:cubicBezTo>
                    <a:pt x="3599574" y="0"/>
                    <a:pt x="3609012" y="3909"/>
                    <a:pt x="3615971" y="10868"/>
                  </a:cubicBezTo>
                  <a:cubicBezTo>
                    <a:pt x="3622929" y="17827"/>
                    <a:pt x="3626839" y="27265"/>
                    <a:pt x="3626839" y="37106"/>
                  </a:cubicBezTo>
                  <a:close/>
                </a:path>
              </a:pathLst>
            </a:custGeom>
            <a:solidFill>
              <a:srgbClr val="77937E"/>
            </a:solidFill>
          </p:spPr>
          <p:txBody>
            <a:bodyPr/>
            <a:lstStyle/>
            <a:p>
              <a:endParaRPr lang="en-SG"/>
            </a:p>
          </p:txBody>
        </p:sp>
        <p:sp>
          <p:nvSpPr>
            <p:cNvPr id="16" name="TextBox 16"/>
            <p:cNvSpPr txBox="1"/>
            <p:nvPr/>
          </p:nvSpPr>
          <p:spPr>
            <a:xfrm>
              <a:off x="0" y="-38100"/>
              <a:ext cx="3626839" cy="609835"/>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4427232" y="649421"/>
            <a:ext cx="9433535" cy="904671"/>
          </a:xfrm>
          <a:prstGeom prst="rect">
            <a:avLst/>
          </a:prstGeom>
        </p:spPr>
        <p:txBody>
          <a:bodyPr lIns="0" tIns="0" rIns="0" bIns="0" rtlCol="0" anchor="t">
            <a:spAutoFit/>
          </a:bodyPr>
          <a:lstStyle/>
          <a:p>
            <a:pPr algn="ctr">
              <a:lnSpc>
                <a:spcPts val="7017"/>
              </a:lnSpc>
            </a:pPr>
            <a:r>
              <a:rPr lang="en-US" sz="7000" b="1" dirty="0">
                <a:solidFill>
                  <a:srgbClr val="FFE8AB"/>
                </a:solidFill>
                <a:latin typeface="Century Gothic Paneuropean Bold"/>
                <a:ea typeface="Century Gothic Paneuropean Bold"/>
                <a:cs typeface="Century Gothic Paneuropean Bold"/>
                <a:sym typeface="Century Gothic Paneuropean Bold"/>
              </a:rPr>
              <a:t>Harmony in Action</a:t>
            </a:r>
          </a:p>
        </p:txBody>
      </p:sp>
      <p:sp>
        <p:nvSpPr>
          <p:cNvPr id="18" name="TextBox 18"/>
          <p:cNvSpPr txBox="1"/>
          <p:nvPr/>
        </p:nvSpPr>
        <p:spPr>
          <a:xfrm>
            <a:off x="2258694" y="1592434"/>
            <a:ext cx="13770613" cy="545973"/>
          </a:xfrm>
          <a:prstGeom prst="rect">
            <a:avLst/>
          </a:prstGeom>
        </p:spPr>
        <p:txBody>
          <a:bodyPr lIns="0" tIns="0" rIns="0" bIns="0" rtlCol="0" anchor="t">
            <a:spAutoFit/>
          </a:bodyPr>
          <a:lstStyle/>
          <a:p>
            <a:pPr algn="ctr">
              <a:lnSpc>
                <a:spcPts val="4116"/>
              </a:lnSpc>
            </a:pPr>
            <a:r>
              <a:rPr lang="en-US" sz="4200">
                <a:solidFill>
                  <a:srgbClr val="FFFFFF"/>
                </a:solidFill>
                <a:latin typeface="Century Gothic Paneuropean"/>
                <a:ea typeface="Century Gothic Paneuropean"/>
                <a:cs typeface="Century Gothic Paneuropean"/>
                <a:sym typeface="Century Gothic Paneuropean"/>
              </a:rPr>
              <a:t>What makes Singapore feel like Singapore?</a:t>
            </a:r>
          </a:p>
        </p:txBody>
      </p:sp>
      <p:sp>
        <p:nvSpPr>
          <p:cNvPr id="19" name="TextBox 19"/>
          <p:cNvSpPr txBox="1"/>
          <p:nvPr/>
        </p:nvSpPr>
        <p:spPr>
          <a:xfrm>
            <a:off x="1941287" y="8264432"/>
            <a:ext cx="14405426" cy="1511935"/>
          </a:xfrm>
          <a:prstGeom prst="rect">
            <a:avLst/>
          </a:prstGeom>
        </p:spPr>
        <p:txBody>
          <a:bodyPr lIns="0" tIns="0" rIns="0" bIns="0" rtlCol="0" anchor="t">
            <a:spAutoFit/>
          </a:bodyPr>
          <a:lstStyle/>
          <a:p>
            <a:pPr algn="ctr">
              <a:lnSpc>
                <a:spcPts val="3919"/>
              </a:lnSpc>
            </a:pPr>
            <a:r>
              <a:rPr lang="en-US" sz="3999" dirty="0">
                <a:solidFill>
                  <a:srgbClr val="FFE8AB"/>
                </a:solidFill>
                <a:latin typeface="Aptos"/>
                <a:ea typeface="Aptos"/>
                <a:cs typeface="Aptos"/>
                <a:sym typeface="Aptos"/>
              </a:rPr>
              <a:t>Multiculturalism in Singapore is deeply woven into everyday life. Regardless of race, language, or religion, Singaporeans live, work, and celebrate together every day.</a:t>
            </a:r>
          </a:p>
        </p:txBody>
      </p:sp>
      <p:sp>
        <p:nvSpPr>
          <p:cNvPr id="22" name="Google Shape;97;p1">
            <a:extLst>
              <a:ext uri="{FF2B5EF4-FFF2-40B4-BE49-F238E27FC236}">
                <a16:creationId xmlns:a16="http://schemas.microsoft.com/office/drawing/2014/main" id="{2637BCBE-EAF6-4826-B631-A2E8C5009ACD}"/>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97;p1">
            <a:extLst>
              <a:ext uri="{FF2B5EF4-FFF2-40B4-BE49-F238E27FC236}">
                <a16:creationId xmlns:a16="http://schemas.microsoft.com/office/drawing/2014/main" id="{88E1A55A-4277-4472-9EE1-1F8391A7B19B}"/>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Slide Number Placeholder 3">
            <a:extLst>
              <a:ext uri="{FF2B5EF4-FFF2-40B4-BE49-F238E27FC236}">
                <a16:creationId xmlns:a16="http://schemas.microsoft.com/office/drawing/2014/main" id="{1DE4FCA9-AEE0-E842-C7CA-780639B47D37}"/>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71E40"/>
        </a:solidFill>
        <a:effectLst/>
      </p:bgPr>
    </p:bg>
    <p:spTree>
      <p:nvGrpSpPr>
        <p:cNvPr id="1" name=""/>
        <p:cNvGrpSpPr/>
        <p:nvPr/>
      </p:nvGrpSpPr>
      <p:grpSpPr>
        <a:xfrm>
          <a:off x="0" y="0"/>
          <a:ext cx="0" cy="0"/>
          <a:chOff x="0" y="0"/>
          <a:chExt cx="0" cy="0"/>
        </a:xfrm>
      </p:grpSpPr>
      <p:sp>
        <p:nvSpPr>
          <p:cNvPr id="2" name="Freeform 2"/>
          <p:cNvSpPr/>
          <p:nvPr/>
        </p:nvSpPr>
        <p:spPr>
          <a:xfrm>
            <a:off x="796261" y="-448277"/>
            <a:ext cx="3739181" cy="2953953"/>
          </a:xfrm>
          <a:custGeom>
            <a:avLst/>
            <a:gdLst/>
            <a:ahLst/>
            <a:cxnLst/>
            <a:rect l="l" t="t" r="r" b="b"/>
            <a:pathLst>
              <a:path w="3739181" h="2953953">
                <a:moveTo>
                  <a:pt x="0" y="0"/>
                </a:moveTo>
                <a:lnTo>
                  <a:pt x="3739182" y="0"/>
                </a:lnTo>
                <a:lnTo>
                  <a:pt x="3739182" y="2953954"/>
                </a:lnTo>
                <a:lnTo>
                  <a:pt x="0" y="29539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SG"/>
          </a:p>
        </p:txBody>
      </p:sp>
      <p:sp>
        <p:nvSpPr>
          <p:cNvPr id="3" name="TextBox 3"/>
          <p:cNvSpPr txBox="1"/>
          <p:nvPr/>
        </p:nvSpPr>
        <p:spPr>
          <a:xfrm>
            <a:off x="1643697" y="2928942"/>
            <a:ext cx="15000606" cy="5078313"/>
          </a:xfrm>
          <a:prstGeom prst="rect">
            <a:avLst/>
          </a:prstGeom>
        </p:spPr>
        <p:txBody>
          <a:bodyPr lIns="0" tIns="0" rIns="0" bIns="0" rtlCol="0" anchor="t">
            <a:spAutoFit/>
          </a:bodyPr>
          <a:lstStyle/>
          <a:p>
            <a:pPr algn="ctr">
              <a:lnSpc>
                <a:spcPts val="4410"/>
              </a:lnSpc>
            </a:pPr>
            <a:r>
              <a:rPr lang="en-US" sz="4500" dirty="0">
                <a:solidFill>
                  <a:srgbClr val="FFE8AB"/>
                </a:solidFill>
                <a:latin typeface="Century Gothic Paneuropean"/>
                <a:ea typeface="Century Gothic Paneuropean"/>
                <a:cs typeface="Century Gothic Paneuropean"/>
                <a:sym typeface="Century Gothic Paneuropean"/>
              </a:rPr>
              <a:t>This harmony did not happen by chance. It was built patiently over generations through mutual respect, trust, and understanding. Our harmony must be actively renewed, and not taken for granted. Each generation has a responsibility to strengthen it – through how we live, interact, and treat one another.</a:t>
            </a:r>
            <a:r>
              <a:rPr lang="en-US" sz="4500" dirty="0">
                <a:solidFill>
                  <a:srgbClr val="F3D55B"/>
                </a:solidFill>
                <a:latin typeface="Century Gothic Paneuropean"/>
                <a:ea typeface="Century Gothic Paneuropean"/>
                <a:cs typeface="Century Gothic Paneuropean"/>
                <a:sym typeface="Century Gothic Paneuropean"/>
              </a:rPr>
              <a:t> </a:t>
            </a:r>
          </a:p>
          <a:p>
            <a:pPr algn="ctr">
              <a:lnSpc>
                <a:spcPts val="4410"/>
              </a:lnSpc>
            </a:pPr>
            <a:r>
              <a:rPr lang="en-US" sz="4500" dirty="0">
                <a:solidFill>
                  <a:srgbClr val="F3D55B"/>
                </a:solidFill>
                <a:latin typeface="Bryndan Write"/>
                <a:ea typeface="Bryndan Write"/>
                <a:cs typeface="Bryndan Write"/>
                <a:sym typeface="Bryndan Write"/>
              </a:rPr>
              <a:t> </a:t>
            </a:r>
          </a:p>
          <a:p>
            <a:pPr algn="ctr">
              <a:lnSpc>
                <a:spcPts val="4410"/>
              </a:lnSpc>
            </a:pPr>
            <a:r>
              <a:rPr lang="en-US" sz="4500" dirty="0">
                <a:solidFill>
                  <a:srgbClr val="F3D55B"/>
                </a:solidFill>
                <a:latin typeface="Bryndan Write"/>
                <a:ea typeface="Bryndan Write"/>
                <a:cs typeface="Bryndan Write"/>
                <a:sym typeface="Bryndan Write"/>
              </a:rPr>
              <a:t> </a:t>
            </a:r>
          </a:p>
          <a:p>
            <a:pPr algn="ctr">
              <a:lnSpc>
                <a:spcPts val="4410"/>
              </a:lnSpc>
            </a:pPr>
            <a:endParaRPr lang="en-US" sz="4500" dirty="0">
              <a:solidFill>
                <a:srgbClr val="F3D55B"/>
              </a:solidFill>
              <a:latin typeface="Bryndan Write"/>
              <a:ea typeface="Bryndan Write"/>
              <a:cs typeface="Bryndan Write"/>
              <a:sym typeface="Bryndan Write"/>
            </a:endParaRPr>
          </a:p>
        </p:txBody>
      </p:sp>
      <p:sp>
        <p:nvSpPr>
          <p:cNvPr id="5" name="TextBox 5"/>
          <p:cNvSpPr txBox="1"/>
          <p:nvPr/>
        </p:nvSpPr>
        <p:spPr>
          <a:xfrm>
            <a:off x="2149785" y="6669141"/>
            <a:ext cx="14427650" cy="412750"/>
          </a:xfrm>
          <a:prstGeom prst="rect">
            <a:avLst/>
          </a:prstGeom>
        </p:spPr>
        <p:txBody>
          <a:bodyPr lIns="0" tIns="0" rIns="0" bIns="0" rtlCol="0" anchor="t">
            <a:spAutoFit/>
          </a:bodyPr>
          <a:lstStyle/>
          <a:p>
            <a:pPr algn="ctr">
              <a:lnSpc>
                <a:spcPts val="3499"/>
              </a:lnSpc>
              <a:spcBef>
                <a:spcPct val="0"/>
              </a:spcBef>
            </a:pPr>
            <a:r>
              <a:rPr lang="en-US" sz="2499" spc="-54" dirty="0">
                <a:solidFill>
                  <a:srgbClr val="C7B8BF"/>
                </a:solidFill>
                <a:latin typeface="Aptos"/>
                <a:ea typeface="Aptos"/>
                <a:cs typeface="Aptos"/>
                <a:sym typeface="Aptos"/>
              </a:rPr>
              <a:t>- Prime Minister Lawrence Wong, in his 2026 Chinese New Year Message on 16 Feb 2026</a:t>
            </a:r>
          </a:p>
        </p:txBody>
      </p:sp>
      <p:grpSp>
        <p:nvGrpSpPr>
          <p:cNvPr id="25" name="Group 24">
            <a:extLst>
              <a:ext uri="{FF2B5EF4-FFF2-40B4-BE49-F238E27FC236}">
                <a16:creationId xmlns:a16="http://schemas.microsoft.com/office/drawing/2014/main" id="{CE9F444F-7910-47FB-AC82-8909ACCE29E9}"/>
              </a:ext>
            </a:extLst>
          </p:cNvPr>
          <p:cNvGrpSpPr/>
          <p:nvPr/>
        </p:nvGrpSpPr>
        <p:grpSpPr>
          <a:xfrm>
            <a:off x="-708689" y="7239788"/>
            <a:ext cx="19018191" cy="3161512"/>
            <a:chOff x="-708689" y="7239788"/>
            <a:chExt cx="19018191" cy="3161512"/>
          </a:xfrm>
        </p:grpSpPr>
        <p:sp>
          <p:nvSpPr>
            <p:cNvPr id="7" name="Freeform 7"/>
            <p:cNvSpPr/>
            <p:nvPr/>
          </p:nvSpPr>
          <p:spPr>
            <a:xfrm>
              <a:off x="3581400" y="7364576"/>
              <a:ext cx="2737298" cy="2936250"/>
            </a:xfrm>
            <a:custGeom>
              <a:avLst/>
              <a:gdLst/>
              <a:ahLst/>
              <a:cxnLst/>
              <a:rect l="l" t="t" r="r" b="b"/>
              <a:pathLst>
                <a:path w="2943148" h="3182879">
                  <a:moveTo>
                    <a:pt x="0" y="0"/>
                  </a:moveTo>
                  <a:lnTo>
                    <a:pt x="2943148" y="0"/>
                  </a:lnTo>
                  <a:lnTo>
                    <a:pt x="2943148" y="3182878"/>
                  </a:lnTo>
                  <a:lnTo>
                    <a:pt x="0" y="3182878"/>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txBody>
            <a:bodyPr/>
            <a:lstStyle/>
            <a:p>
              <a:endParaRPr lang="en-US" dirty="0"/>
            </a:p>
          </p:txBody>
        </p:sp>
        <p:pic>
          <p:nvPicPr>
            <p:cNvPr id="14" name="Picture 13">
              <a:extLst>
                <a:ext uri="{FF2B5EF4-FFF2-40B4-BE49-F238E27FC236}">
                  <a16:creationId xmlns:a16="http://schemas.microsoft.com/office/drawing/2014/main" id="{9888B099-0442-4196-94C8-F3AE0531EAC9}"/>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369" b="98726" l="2963" r="95556">
                          <a14:foregroundMark x1="48889" y1="80255" x2="39259" y2="95541"/>
                          <a14:foregroundMark x1="46667" y1="72611" x2="15556" y2="93631"/>
                          <a14:foregroundMark x1="42222" y1="87898" x2="68889" y2="98726"/>
                          <a14:foregroundMark x1="68889" y1="92357" x2="56296" y2="86624"/>
                          <a14:foregroundMark x1="56296" y1="86624" x2="71852" y2="92994"/>
                          <a14:foregroundMark x1="91111" y1="98089" x2="46667" y2="83439"/>
                          <a14:foregroundMark x1="46667" y1="83439" x2="45926" y2="82803"/>
                          <a14:foregroundMark x1="8599" y1="96195" x2="34074" y2="79618"/>
                          <a14:foregroundMark x1="58519" y1="78981" x2="88148" y2="90446"/>
                          <a14:foregroundMark x1="88148" y1="92357" x2="96296" y2="99363"/>
                          <a14:foregroundMark x1="20000" y1="85987" x2="5322" y2="93670"/>
                          <a14:foregroundMark x1="61481" y1="70701" x2="63704" y2="75796"/>
                          <a14:foregroundMark x1="77778" y1="52866" x2="78519" y2="49045"/>
                          <a14:foregroundMark x1="71959" y1="55845" x2="73333" y2="51592"/>
                          <a14:foregroundMark x1="74690" y1="55076" x2="76296" y2="52866"/>
                          <a14:foregroundMark x1="73644" y1="56516" x2="73909" y2="56151"/>
                          <a14:foregroundMark x1="73333" y1="55414" x2="72871" y2="56208"/>
                          <a14:backgroundMark x1="79259" y1="53503" x2="80741" y2="51592"/>
                          <a14:backgroundMark x1="78519" y1="52866" x2="80741" y2="48408"/>
                          <a14:backgroundMark x1="74074" y1="59236" x2="71111" y2="66242"/>
                          <a14:backgroundMark x1="74074" y1="58848" x2="74074" y2="61783"/>
                          <a14:backgroundMark x1="74815" y1="56005" x2="74815" y2="55414"/>
                          <a14:backgroundMark x1="74074" y1="58848" x2="74074" y2="59236"/>
                          <a14:backgroundMark x1="74815" y1="57325" x2="75556" y2="60510"/>
                          <a14:backgroundMark x1="74074" y1="56688" x2="69630" y2="64331"/>
                          <a14:backgroundMark x1="2222" y1="94268" x2="741" y2="95541"/>
                          <a14:backgroundMark x1="4444" y1="92994" x2="741" y2="95541"/>
                        </a14:backgroundRemoval>
                      </a14:imgEffect>
                    </a14:imgLayer>
                  </a14:imgProps>
                </a:ext>
              </a:extLst>
            </a:blip>
            <a:stretch>
              <a:fillRect/>
            </a:stretch>
          </p:blipFill>
          <p:spPr>
            <a:xfrm>
              <a:off x="6019800" y="7625749"/>
              <a:ext cx="2328467" cy="2707924"/>
            </a:xfrm>
            <a:prstGeom prst="rect">
              <a:avLst/>
            </a:prstGeom>
          </p:spPr>
        </p:pic>
        <p:sp>
          <p:nvSpPr>
            <p:cNvPr id="4" name="Freeform 4"/>
            <p:cNvSpPr/>
            <p:nvPr/>
          </p:nvSpPr>
          <p:spPr>
            <a:xfrm>
              <a:off x="16161750" y="7364576"/>
              <a:ext cx="2147752" cy="2956773"/>
            </a:xfrm>
            <a:custGeom>
              <a:avLst/>
              <a:gdLst/>
              <a:ahLst/>
              <a:cxnLst/>
              <a:rect l="l" t="t" r="r" b="b"/>
              <a:pathLst>
                <a:path w="3077627" h="3301315">
                  <a:moveTo>
                    <a:pt x="0" y="0"/>
                  </a:moveTo>
                  <a:lnTo>
                    <a:pt x="3077628" y="0"/>
                  </a:lnTo>
                  <a:lnTo>
                    <a:pt x="3077628" y="3301314"/>
                  </a:lnTo>
                  <a:lnTo>
                    <a:pt x="0" y="3301314"/>
                  </a:lnTo>
                  <a:lnTo>
                    <a:pt x="0" y="0"/>
                  </a:lnTo>
                  <a:close/>
                </a:path>
              </a:pathLst>
            </a:custGeom>
            <a: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r="-28838"/>
              </a:stretch>
            </a:blipFill>
          </p:spPr>
          <p:txBody>
            <a:bodyPr/>
            <a:lstStyle/>
            <a:p>
              <a:endParaRPr lang="en-SG"/>
            </a:p>
          </p:txBody>
        </p:sp>
        <p:sp>
          <p:nvSpPr>
            <p:cNvPr id="6" name="Freeform 6"/>
            <p:cNvSpPr/>
            <p:nvPr/>
          </p:nvSpPr>
          <p:spPr>
            <a:xfrm>
              <a:off x="1219200" y="7239788"/>
              <a:ext cx="2493379" cy="3061038"/>
            </a:xfrm>
            <a:custGeom>
              <a:avLst/>
              <a:gdLst/>
              <a:ahLst/>
              <a:cxnLst/>
              <a:rect l="l" t="t" r="r" b="b"/>
              <a:pathLst>
                <a:path w="3074036" h="3301315">
                  <a:moveTo>
                    <a:pt x="0" y="0"/>
                  </a:moveTo>
                  <a:lnTo>
                    <a:pt x="3074036" y="0"/>
                  </a:lnTo>
                  <a:lnTo>
                    <a:pt x="3074036" y="3301314"/>
                  </a:lnTo>
                  <a:lnTo>
                    <a:pt x="0" y="3301314"/>
                  </a:lnTo>
                  <a:lnTo>
                    <a:pt x="0" y="0"/>
                  </a:lnTo>
                  <a:close/>
                </a:path>
              </a:pathLst>
            </a:custGeom>
            <a: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r="-10184"/>
              </a:stretch>
            </a:blipFill>
          </p:spPr>
          <p:txBody>
            <a:bodyPr/>
            <a:lstStyle/>
            <a:p>
              <a:endParaRPr lang="en-SG"/>
            </a:p>
          </p:txBody>
        </p:sp>
        <p:sp>
          <p:nvSpPr>
            <p:cNvPr id="8" name="Freeform 6">
              <a:extLst>
                <a:ext uri="{FF2B5EF4-FFF2-40B4-BE49-F238E27FC236}">
                  <a16:creationId xmlns:a16="http://schemas.microsoft.com/office/drawing/2014/main" id="{AD87BA19-CC98-4FF7-B8DE-646DF85186B5}"/>
                </a:ext>
              </a:extLst>
            </p:cNvPr>
            <p:cNvSpPr/>
            <p:nvPr/>
          </p:nvSpPr>
          <p:spPr>
            <a:xfrm>
              <a:off x="-708689" y="7679200"/>
              <a:ext cx="2737298" cy="2648908"/>
            </a:xfrm>
            <a:custGeom>
              <a:avLst/>
              <a:gdLst/>
              <a:ahLst/>
              <a:cxnLst/>
              <a:rect l="l" t="t" r="r" b="b"/>
              <a:pathLst>
                <a:path w="6918666" h="7369506">
                  <a:moveTo>
                    <a:pt x="0" y="0"/>
                  </a:moveTo>
                  <a:lnTo>
                    <a:pt x="6918666" y="0"/>
                  </a:lnTo>
                  <a:lnTo>
                    <a:pt x="6918666" y="7369506"/>
                  </a:lnTo>
                  <a:lnTo>
                    <a:pt x="0" y="7369506"/>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SG"/>
            </a:p>
          </p:txBody>
        </p:sp>
        <p:pic>
          <p:nvPicPr>
            <p:cNvPr id="16" name="Picture 15">
              <a:extLst>
                <a:ext uri="{FF2B5EF4-FFF2-40B4-BE49-F238E27FC236}">
                  <a16:creationId xmlns:a16="http://schemas.microsoft.com/office/drawing/2014/main" id="{CDBFED6F-7387-42EF-8526-E1B054B1EEF0}"/>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9896" b="99479" l="2381" r="98810">
                          <a14:foregroundMark x1="38095" y1="89583" x2="26190" y2="98958"/>
                          <a14:foregroundMark x1="5952" y1="95833" x2="2976" y2="98958"/>
                          <a14:foregroundMark x1="87500" y1="95313" x2="90476" y2="96875"/>
                          <a14:foregroundMark x1="91667" y1="94271" x2="98810" y2="99479"/>
                          <a14:foregroundMark x1="54167" y1="11458" x2="57143" y2="14063"/>
                          <a14:foregroundMark x1="71429" y1="19792" x2="59524" y2="13021"/>
                          <a14:foregroundMark x1="50000" y1="9896" x2="41667" y2="10417"/>
                          <a14:foregroundMark x1="38095" y1="15104" x2="29762" y2="15625"/>
                          <a14:foregroundMark x1="33929" y1="14583" x2="27381" y2="15104"/>
                          <a14:foregroundMark x1="27381" y1="17708" x2="22024" y2="23958"/>
                          <a14:foregroundMark x1="23214" y1="24479" x2="18353" y2="25897"/>
                          <a14:foregroundMark x1="22619" y1="22396" x2="26786" y2="16667"/>
                          <a14:backgroundMark x1="17857" y1="26563" x2="11310" y2="27083"/>
                          <a14:backgroundMark x1="18452" y1="26042" x2="11905" y2="25521"/>
                          <a14:backgroundMark x1="18452" y1="26042" x2="10714" y2="20833"/>
                        </a14:backgroundRemoval>
                      </a14:imgEffect>
                    </a14:imgLayer>
                  </a14:imgProps>
                </a:ext>
              </a:extLst>
            </a:blip>
            <a:stretch>
              <a:fillRect/>
            </a:stretch>
          </p:blipFill>
          <p:spPr>
            <a:xfrm>
              <a:off x="14478000" y="7704372"/>
              <a:ext cx="2359812" cy="2696928"/>
            </a:xfrm>
            <a:prstGeom prst="rect">
              <a:avLst/>
            </a:prstGeom>
          </p:spPr>
        </p:pic>
        <p:pic>
          <p:nvPicPr>
            <p:cNvPr id="20" name="Picture 19">
              <a:extLst>
                <a:ext uri="{FF2B5EF4-FFF2-40B4-BE49-F238E27FC236}">
                  <a16:creationId xmlns:a16="http://schemas.microsoft.com/office/drawing/2014/main" id="{9CF1F588-64F7-44EA-A9B1-0ABD5E1FFA4F}"/>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8176" b="98742" l="5109" r="94161">
                          <a14:foregroundMark x1="51095" y1="84906" x2="61314" y2="95597"/>
                          <a14:foregroundMark x1="51095" y1="50943" x2="45255" y2="74214"/>
                          <a14:foregroundMark x1="29197" y1="84906" x2="15328" y2="98742"/>
                          <a14:foregroundMark x1="12409" y1="92453" x2="6569" y2="99371"/>
                          <a14:foregroundMark x1="79562" y1="91824" x2="80292" y2="93082"/>
                          <a14:foregroundMark x1="90511" y1="94969" x2="94161" y2="99371"/>
                          <a14:foregroundMark x1="40146" y1="8176" x2="45255" y2="9434"/>
                          <a14:foregroundMark x1="49635" y1="8805" x2="57664" y2="9434"/>
                          <a14:backgroundMark x1="87591" y1="53459" x2="84672" y2="48428"/>
                          <a14:backgroundMark x1="83942" y1="48428" x2="83212" y2="46541"/>
                        </a14:backgroundRemoval>
                      </a14:imgEffect>
                    </a14:imgLayer>
                  </a14:imgProps>
                </a:ext>
              </a:extLst>
            </a:blip>
            <a:stretch>
              <a:fillRect/>
            </a:stretch>
          </p:blipFill>
          <p:spPr>
            <a:xfrm>
              <a:off x="12192001" y="7444590"/>
              <a:ext cx="2547606" cy="2956710"/>
            </a:xfrm>
            <a:prstGeom prst="rect">
              <a:avLst/>
            </a:prstGeom>
          </p:spPr>
        </p:pic>
        <p:pic>
          <p:nvPicPr>
            <p:cNvPr id="22" name="Picture 21">
              <a:extLst>
                <a:ext uri="{FF2B5EF4-FFF2-40B4-BE49-F238E27FC236}">
                  <a16:creationId xmlns:a16="http://schemas.microsoft.com/office/drawing/2014/main" id="{A58DF8C9-1530-4692-8E1A-E46E5B1BDCE3}"/>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9362" b="98298" l="8293" r="88293">
                          <a14:foregroundMark x1="38537" y1="92766" x2="58049" y2="91489"/>
                          <a14:foregroundMark x1="72683" y1="93617" x2="18537" y2="88085"/>
                          <a14:foregroundMark x1="59512" y1="74043" x2="85854" y2="93617"/>
                          <a14:foregroundMark x1="34634" y1="90638" x2="14146" y2="98298"/>
                          <a14:foregroundMark x1="36585" y1="10213" x2="57561" y2="14043"/>
                        </a14:backgroundRemoval>
                      </a14:imgEffect>
                    </a14:imgLayer>
                  </a14:imgProps>
                </a:ext>
              </a:extLst>
            </a:blip>
            <a:stretch>
              <a:fillRect/>
            </a:stretch>
          </p:blipFill>
          <p:spPr>
            <a:xfrm>
              <a:off x="10210800" y="7715107"/>
              <a:ext cx="2276803" cy="2609993"/>
            </a:xfrm>
            <a:prstGeom prst="rect">
              <a:avLst/>
            </a:prstGeom>
          </p:spPr>
        </p:pic>
        <p:pic>
          <p:nvPicPr>
            <p:cNvPr id="24" name="Picture 23">
              <a:extLst>
                <a:ext uri="{FF2B5EF4-FFF2-40B4-BE49-F238E27FC236}">
                  <a16:creationId xmlns:a16="http://schemas.microsoft.com/office/drawing/2014/main" id="{0ABBF18D-4500-4094-956B-1EBABDC647A4}"/>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9283" b="97890" l="6019" r="93519">
                          <a14:foregroundMark x1="40278" y1="84810" x2="31019" y2="96203"/>
                          <a14:foregroundMark x1="50926" y1="82700" x2="58333" y2="93249"/>
                          <a14:foregroundMark x1="61111" y1="77637" x2="77778" y2="96203"/>
                          <a14:foregroundMark x1="39815" y1="85654" x2="6481" y2="96203"/>
                          <a14:foregroundMark x1="35648" y1="95781" x2="75000" y2="97890"/>
                          <a14:foregroundMark x1="93519" y1="98312" x2="88426" y2="94093"/>
                          <a14:foregroundMark x1="42130" y1="9283" x2="65741" y2="13924"/>
                        </a14:backgroundRemoval>
                      </a14:imgEffect>
                    </a14:imgLayer>
                  </a14:imgProps>
                </a:ext>
              </a:extLst>
            </a:blip>
            <a:stretch>
              <a:fillRect/>
            </a:stretch>
          </p:blipFill>
          <p:spPr>
            <a:xfrm>
              <a:off x="8001000" y="7457770"/>
              <a:ext cx="2613263" cy="2867330"/>
            </a:xfrm>
            <a:prstGeom prst="rect">
              <a:avLst/>
            </a:prstGeom>
          </p:spPr>
        </p:pic>
      </p:grpSp>
      <p:sp>
        <p:nvSpPr>
          <p:cNvPr id="28" name="Google Shape;97;p1">
            <a:extLst>
              <a:ext uri="{FF2B5EF4-FFF2-40B4-BE49-F238E27FC236}">
                <a16:creationId xmlns:a16="http://schemas.microsoft.com/office/drawing/2014/main" id="{61607127-4781-4907-9363-87E2BF401D90}"/>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Google Shape;97;p1">
            <a:extLst>
              <a:ext uri="{FF2B5EF4-FFF2-40B4-BE49-F238E27FC236}">
                <a16:creationId xmlns:a16="http://schemas.microsoft.com/office/drawing/2014/main" id="{6C39E84D-9B10-4129-98E3-BF595F2C3EF1}"/>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Slide Number Placeholder 3">
            <a:extLst>
              <a:ext uri="{FF2B5EF4-FFF2-40B4-BE49-F238E27FC236}">
                <a16:creationId xmlns:a16="http://schemas.microsoft.com/office/drawing/2014/main" id="{9B06731B-E61A-FF47-7E8C-CC3F0D5A05D3}"/>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B728"/>
        </a:solidFill>
        <a:effectLst/>
      </p:bgPr>
    </p:bg>
    <p:spTree>
      <p:nvGrpSpPr>
        <p:cNvPr id="1" name=""/>
        <p:cNvGrpSpPr/>
        <p:nvPr/>
      </p:nvGrpSpPr>
      <p:grpSpPr>
        <a:xfrm>
          <a:off x="0" y="0"/>
          <a:ext cx="0" cy="0"/>
          <a:chOff x="0" y="0"/>
          <a:chExt cx="0" cy="0"/>
        </a:xfrm>
      </p:grpSpPr>
      <p:grpSp>
        <p:nvGrpSpPr>
          <p:cNvPr id="2" name="Group 2"/>
          <p:cNvGrpSpPr/>
          <p:nvPr/>
        </p:nvGrpSpPr>
        <p:grpSpPr>
          <a:xfrm>
            <a:off x="661007" y="723934"/>
            <a:ext cx="7304855" cy="2589848"/>
            <a:chOff x="0" y="0"/>
            <a:chExt cx="1923918" cy="682117"/>
          </a:xfrm>
        </p:grpSpPr>
        <p:sp>
          <p:nvSpPr>
            <p:cNvPr id="3" name="Freeform 3"/>
            <p:cNvSpPr/>
            <p:nvPr/>
          </p:nvSpPr>
          <p:spPr>
            <a:xfrm>
              <a:off x="0" y="0"/>
              <a:ext cx="1923918" cy="682117"/>
            </a:xfrm>
            <a:custGeom>
              <a:avLst/>
              <a:gdLst/>
              <a:ahLst/>
              <a:cxnLst/>
              <a:rect l="l" t="t" r="r" b="b"/>
              <a:pathLst>
                <a:path w="1923918" h="682117">
                  <a:moveTo>
                    <a:pt x="1923918" y="69949"/>
                  </a:moveTo>
                  <a:lnTo>
                    <a:pt x="1923918" y="612168"/>
                  </a:lnTo>
                  <a:cubicBezTo>
                    <a:pt x="1923918" y="630720"/>
                    <a:pt x="1916549" y="648511"/>
                    <a:pt x="1903431" y="661629"/>
                  </a:cubicBezTo>
                  <a:cubicBezTo>
                    <a:pt x="1890313" y="674747"/>
                    <a:pt x="1872521" y="682117"/>
                    <a:pt x="1853969" y="682117"/>
                  </a:cubicBezTo>
                  <a:lnTo>
                    <a:pt x="69949" y="682117"/>
                  </a:lnTo>
                  <a:cubicBezTo>
                    <a:pt x="51397" y="682117"/>
                    <a:pt x="33606" y="674747"/>
                    <a:pt x="20488" y="661629"/>
                  </a:cubicBezTo>
                  <a:cubicBezTo>
                    <a:pt x="7370" y="648511"/>
                    <a:pt x="0" y="630720"/>
                    <a:pt x="0" y="612168"/>
                  </a:cubicBezTo>
                  <a:lnTo>
                    <a:pt x="0" y="69949"/>
                  </a:lnTo>
                  <a:cubicBezTo>
                    <a:pt x="0" y="51397"/>
                    <a:pt x="7370" y="33606"/>
                    <a:pt x="20488" y="20488"/>
                  </a:cubicBezTo>
                  <a:cubicBezTo>
                    <a:pt x="33606" y="7370"/>
                    <a:pt x="51397" y="0"/>
                    <a:pt x="69949" y="0"/>
                  </a:cubicBezTo>
                  <a:lnTo>
                    <a:pt x="1853969" y="0"/>
                  </a:lnTo>
                  <a:cubicBezTo>
                    <a:pt x="1892601" y="0"/>
                    <a:pt x="1923918" y="31317"/>
                    <a:pt x="1923918" y="69949"/>
                  </a:cubicBezTo>
                  <a:close/>
                </a:path>
              </a:pathLst>
            </a:custGeom>
            <a:solidFill>
              <a:srgbClr val="77937E"/>
            </a:solidFill>
          </p:spPr>
          <p:txBody>
            <a:bodyPr/>
            <a:lstStyle/>
            <a:p>
              <a:endParaRPr lang="en-SG"/>
            </a:p>
          </p:txBody>
        </p:sp>
        <p:sp>
          <p:nvSpPr>
            <p:cNvPr id="4" name="TextBox 4"/>
            <p:cNvSpPr txBox="1"/>
            <p:nvPr/>
          </p:nvSpPr>
          <p:spPr>
            <a:xfrm>
              <a:off x="0" y="-38100"/>
              <a:ext cx="1923918" cy="720217"/>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935161" y="423337"/>
            <a:ext cx="8803588" cy="3195772"/>
            <a:chOff x="0" y="0"/>
            <a:chExt cx="2318641" cy="841685"/>
          </a:xfrm>
        </p:grpSpPr>
        <p:sp>
          <p:nvSpPr>
            <p:cNvPr id="6" name="Freeform 6"/>
            <p:cNvSpPr/>
            <p:nvPr/>
          </p:nvSpPr>
          <p:spPr>
            <a:xfrm>
              <a:off x="0" y="0"/>
              <a:ext cx="2318641" cy="841685"/>
            </a:xfrm>
            <a:custGeom>
              <a:avLst/>
              <a:gdLst/>
              <a:ahLst/>
              <a:cxnLst/>
              <a:rect l="l" t="t" r="r" b="b"/>
              <a:pathLst>
                <a:path w="2318641" h="841685">
                  <a:moveTo>
                    <a:pt x="44850" y="0"/>
                  </a:moveTo>
                  <a:lnTo>
                    <a:pt x="2273791" y="0"/>
                  </a:lnTo>
                  <a:cubicBezTo>
                    <a:pt x="2298561" y="0"/>
                    <a:pt x="2318641" y="20080"/>
                    <a:pt x="2318641" y="44850"/>
                  </a:cubicBezTo>
                  <a:lnTo>
                    <a:pt x="2318641" y="796835"/>
                  </a:lnTo>
                  <a:cubicBezTo>
                    <a:pt x="2318641" y="821605"/>
                    <a:pt x="2298561" y="841685"/>
                    <a:pt x="2273791" y="841685"/>
                  </a:cubicBezTo>
                  <a:lnTo>
                    <a:pt x="44850" y="841685"/>
                  </a:lnTo>
                  <a:cubicBezTo>
                    <a:pt x="20080" y="841685"/>
                    <a:pt x="0" y="821605"/>
                    <a:pt x="0" y="796835"/>
                  </a:cubicBezTo>
                  <a:lnTo>
                    <a:pt x="0" y="44850"/>
                  </a:lnTo>
                  <a:cubicBezTo>
                    <a:pt x="0" y="20080"/>
                    <a:pt x="20080" y="0"/>
                    <a:pt x="44850" y="0"/>
                  </a:cubicBezTo>
                  <a:close/>
                </a:path>
              </a:pathLst>
            </a:custGeom>
            <a:solidFill>
              <a:srgbClr val="42632F"/>
            </a:solidFill>
          </p:spPr>
          <p:txBody>
            <a:bodyPr/>
            <a:lstStyle/>
            <a:p>
              <a:endParaRPr lang="en-SG"/>
            </a:p>
          </p:txBody>
        </p:sp>
        <p:sp>
          <p:nvSpPr>
            <p:cNvPr id="7" name="TextBox 7"/>
            <p:cNvSpPr txBox="1"/>
            <p:nvPr/>
          </p:nvSpPr>
          <p:spPr>
            <a:xfrm>
              <a:off x="0" y="-38100"/>
              <a:ext cx="2318641" cy="879785"/>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9462971" y="618091"/>
            <a:ext cx="3650526" cy="2653067"/>
          </a:xfrm>
          <a:custGeom>
            <a:avLst/>
            <a:gdLst/>
            <a:ahLst/>
            <a:cxnLst/>
            <a:rect l="l" t="t" r="r" b="b"/>
            <a:pathLst>
              <a:path w="3650526" h="2653067">
                <a:moveTo>
                  <a:pt x="0" y="0"/>
                </a:moveTo>
                <a:lnTo>
                  <a:pt x="3650526" y="0"/>
                </a:lnTo>
                <a:lnTo>
                  <a:pt x="3650526" y="2653067"/>
                </a:lnTo>
                <a:lnTo>
                  <a:pt x="0" y="2653067"/>
                </a:lnTo>
                <a:lnTo>
                  <a:pt x="0" y="0"/>
                </a:lnTo>
                <a:close/>
              </a:path>
            </a:pathLst>
          </a:custGeom>
          <a:blipFill>
            <a:blip r:embed="rId3" cstate="email">
              <a:extLst>
                <a:ext uri="{28A0092B-C50C-407E-A947-70E740481C1C}">
                  <a14:useLocalDpi xmlns:a14="http://schemas.microsoft.com/office/drawing/2010/main"/>
                </a:ext>
              </a:extLst>
            </a:blip>
            <a:stretch>
              <a:fillRect r="-7873"/>
            </a:stretch>
          </a:blipFill>
        </p:spPr>
        <p:txBody>
          <a:bodyPr/>
          <a:lstStyle/>
          <a:p>
            <a:endParaRPr lang="en-SG"/>
          </a:p>
        </p:txBody>
      </p:sp>
      <p:grpSp>
        <p:nvGrpSpPr>
          <p:cNvPr id="9" name="Group 9"/>
          <p:cNvGrpSpPr/>
          <p:nvPr/>
        </p:nvGrpSpPr>
        <p:grpSpPr>
          <a:xfrm>
            <a:off x="8935161" y="3778622"/>
            <a:ext cx="8739685" cy="2998906"/>
            <a:chOff x="0" y="0"/>
            <a:chExt cx="2301810" cy="789835"/>
          </a:xfrm>
        </p:grpSpPr>
        <p:sp>
          <p:nvSpPr>
            <p:cNvPr id="10" name="Freeform 10"/>
            <p:cNvSpPr/>
            <p:nvPr/>
          </p:nvSpPr>
          <p:spPr>
            <a:xfrm>
              <a:off x="0" y="0"/>
              <a:ext cx="2301810" cy="789835"/>
            </a:xfrm>
            <a:custGeom>
              <a:avLst/>
              <a:gdLst/>
              <a:ahLst/>
              <a:cxnLst/>
              <a:rect l="l" t="t" r="r" b="b"/>
              <a:pathLst>
                <a:path w="2301810" h="789835">
                  <a:moveTo>
                    <a:pt x="45178" y="0"/>
                  </a:moveTo>
                  <a:lnTo>
                    <a:pt x="2256632" y="0"/>
                  </a:lnTo>
                  <a:cubicBezTo>
                    <a:pt x="2268614" y="0"/>
                    <a:pt x="2280105" y="4760"/>
                    <a:pt x="2288578" y="13232"/>
                  </a:cubicBezTo>
                  <a:cubicBezTo>
                    <a:pt x="2297050" y="21705"/>
                    <a:pt x="2301810" y="33196"/>
                    <a:pt x="2301810" y="45178"/>
                  </a:cubicBezTo>
                  <a:lnTo>
                    <a:pt x="2301810" y="744658"/>
                  </a:lnTo>
                  <a:cubicBezTo>
                    <a:pt x="2301810" y="769609"/>
                    <a:pt x="2281583" y="789835"/>
                    <a:pt x="2256632" y="789835"/>
                  </a:cubicBezTo>
                  <a:lnTo>
                    <a:pt x="45178" y="789835"/>
                  </a:lnTo>
                  <a:cubicBezTo>
                    <a:pt x="33196" y="789835"/>
                    <a:pt x="21705" y="785075"/>
                    <a:pt x="13232" y="776603"/>
                  </a:cubicBezTo>
                  <a:cubicBezTo>
                    <a:pt x="4760" y="768131"/>
                    <a:pt x="0" y="756639"/>
                    <a:pt x="0" y="744658"/>
                  </a:cubicBezTo>
                  <a:lnTo>
                    <a:pt x="0" y="45178"/>
                  </a:lnTo>
                  <a:cubicBezTo>
                    <a:pt x="0" y="20227"/>
                    <a:pt x="20227" y="0"/>
                    <a:pt x="45178" y="0"/>
                  </a:cubicBezTo>
                  <a:close/>
                </a:path>
              </a:pathLst>
            </a:custGeom>
            <a:solidFill>
              <a:srgbClr val="42632F"/>
            </a:solidFill>
          </p:spPr>
          <p:txBody>
            <a:bodyPr/>
            <a:lstStyle/>
            <a:p>
              <a:endParaRPr lang="en-SG"/>
            </a:p>
          </p:txBody>
        </p:sp>
        <p:sp>
          <p:nvSpPr>
            <p:cNvPr id="11" name="TextBox 11"/>
            <p:cNvSpPr txBox="1"/>
            <p:nvPr/>
          </p:nvSpPr>
          <p:spPr>
            <a:xfrm>
              <a:off x="0" y="-38100"/>
              <a:ext cx="2301810" cy="827935"/>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8690061" y="190501"/>
            <a:ext cx="3661608" cy="791898"/>
            <a:chOff x="0" y="-29716"/>
            <a:chExt cx="964374" cy="208566"/>
          </a:xfrm>
        </p:grpSpPr>
        <p:sp>
          <p:nvSpPr>
            <p:cNvPr id="13" name="Freeform 13"/>
            <p:cNvSpPr/>
            <p:nvPr/>
          </p:nvSpPr>
          <p:spPr>
            <a:xfrm>
              <a:off x="0" y="0"/>
              <a:ext cx="964374" cy="160941"/>
            </a:xfrm>
            <a:custGeom>
              <a:avLst/>
              <a:gdLst/>
              <a:ahLst/>
              <a:cxnLst/>
              <a:rect l="l" t="t" r="r" b="b"/>
              <a:pathLst>
                <a:path w="964374" h="160941">
                  <a:moveTo>
                    <a:pt x="0" y="0"/>
                  </a:moveTo>
                  <a:lnTo>
                    <a:pt x="964374" y="0"/>
                  </a:lnTo>
                  <a:lnTo>
                    <a:pt x="964374" y="160941"/>
                  </a:lnTo>
                  <a:lnTo>
                    <a:pt x="0" y="160941"/>
                  </a:lnTo>
                  <a:close/>
                </a:path>
              </a:pathLst>
            </a:custGeom>
            <a:solidFill>
              <a:srgbClr val="7C201A"/>
            </a:solidFill>
          </p:spPr>
          <p:txBody>
            <a:bodyPr/>
            <a:lstStyle/>
            <a:p>
              <a:endParaRPr lang="en-SG"/>
            </a:p>
          </p:txBody>
        </p:sp>
        <p:sp>
          <p:nvSpPr>
            <p:cNvPr id="14" name="TextBox 14"/>
            <p:cNvSpPr txBox="1"/>
            <p:nvPr/>
          </p:nvSpPr>
          <p:spPr>
            <a:xfrm>
              <a:off x="0" y="-29716"/>
              <a:ext cx="964374" cy="208566"/>
            </a:xfrm>
            <a:prstGeom prst="rect">
              <a:avLst/>
            </a:prstGeom>
          </p:spPr>
          <p:txBody>
            <a:bodyPr lIns="50800" tIns="50800" rIns="50800" bIns="50800" rtlCol="0" anchor="ctr"/>
            <a:lstStyle/>
            <a:p>
              <a:pPr algn="ctr">
                <a:lnSpc>
                  <a:spcPts val="3219"/>
                </a:lnSpc>
              </a:pPr>
              <a:r>
                <a:rPr lang="en-US" sz="2299" dirty="0">
                  <a:solidFill>
                    <a:srgbClr val="FFFFFF"/>
                  </a:solidFill>
                  <a:latin typeface="Century Gothic Paneuropean"/>
                  <a:ea typeface="Century Gothic Paneuropean"/>
                  <a:cs typeface="Century Gothic Paneuropean"/>
                  <a:sym typeface="Century Gothic Paneuropean"/>
                </a:rPr>
                <a:t>1950 Maria </a:t>
              </a:r>
              <a:r>
                <a:rPr lang="en-US" sz="2299" dirty="0" err="1">
                  <a:solidFill>
                    <a:srgbClr val="FFFFFF"/>
                  </a:solidFill>
                  <a:latin typeface="Century Gothic Paneuropean"/>
                  <a:ea typeface="Century Gothic Paneuropean"/>
                  <a:cs typeface="Century Gothic Paneuropean"/>
                  <a:sym typeface="Century Gothic Paneuropean"/>
                </a:rPr>
                <a:t>Hertogh</a:t>
              </a:r>
              <a:r>
                <a:rPr lang="en-US" sz="2299" dirty="0">
                  <a:solidFill>
                    <a:srgbClr val="FFFFFF"/>
                  </a:solidFill>
                  <a:latin typeface="Century Gothic Paneuropean"/>
                  <a:ea typeface="Century Gothic Paneuropean"/>
                  <a:cs typeface="Century Gothic Paneuropean"/>
                  <a:sym typeface="Century Gothic Paneuropean"/>
                </a:rPr>
                <a:t> Riots</a:t>
              </a:r>
            </a:p>
          </p:txBody>
        </p:sp>
      </p:grpSp>
      <p:sp>
        <p:nvSpPr>
          <p:cNvPr id="15" name="Freeform 15"/>
          <p:cNvSpPr/>
          <p:nvPr/>
        </p:nvSpPr>
        <p:spPr>
          <a:xfrm>
            <a:off x="13768544" y="4063888"/>
            <a:ext cx="3410579" cy="2310609"/>
          </a:xfrm>
          <a:custGeom>
            <a:avLst/>
            <a:gdLst/>
            <a:ahLst/>
            <a:cxnLst/>
            <a:rect l="l" t="t" r="r" b="b"/>
            <a:pathLst>
              <a:path w="3410579" h="2310609">
                <a:moveTo>
                  <a:pt x="0" y="0"/>
                </a:moveTo>
                <a:lnTo>
                  <a:pt x="3410579" y="0"/>
                </a:lnTo>
                <a:lnTo>
                  <a:pt x="3410579" y="2310609"/>
                </a:lnTo>
                <a:lnTo>
                  <a:pt x="0" y="2310609"/>
                </a:lnTo>
                <a:lnTo>
                  <a:pt x="0" y="0"/>
                </a:lnTo>
                <a:close/>
              </a:path>
            </a:pathLst>
          </a:custGeom>
          <a:blipFill>
            <a:blip r:embed="rId4" cstate="email">
              <a:extLst>
                <a:ext uri="{28A0092B-C50C-407E-A947-70E740481C1C}">
                  <a14:useLocalDpi xmlns:a14="http://schemas.microsoft.com/office/drawing/2010/main"/>
                </a:ext>
              </a:extLst>
            </a:blip>
            <a:stretch>
              <a:fillRect t="-4152" b="-4152"/>
            </a:stretch>
          </a:blipFill>
        </p:spPr>
        <p:txBody>
          <a:bodyPr/>
          <a:lstStyle/>
          <a:p>
            <a:endParaRPr lang="en-SG"/>
          </a:p>
        </p:txBody>
      </p:sp>
      <p:grpSp>
        <p:nvGrpSpPr>
          <p:cNvPr id="16" name="Group 16"/>
          <p:cNvGrpSpPr/>
          <p:nvPr/>
        </p:nvGrpSpPr>
        <p:grpSpPr>
          <a:xfrm>
            <a:off x="14446361" y="3581331"/>
            <a:ext cx="3333636" cy="723968"/>
            <a:chOff x="0" y="-30668"/>
            <a:chExt cx="877995" cy="190674"/>
          </a:xfrm>
        </p:grpSpPr>
        <p:sp>
          <p:nvSpPr>
            <p:cNvPr id="17" name="Freeform 17"/>
            <p:cNvSpPr/>
            <p:nvPr/>
          </p:nvSpPr>
          <p:spPr>
            <a:xfrm>
              <a:off x="0" y="0"/>
              <a:ext cx="877995" cy="143049"/>
            </a:xfrm>
            <a:custGeom>
              <a:avLst/>
              <a:gdLst/>
              <a:ahLst/>
              <a:cxnLst/>
              <a:rect l="l" t="t" r="r" b="b"/>
              <a:pathLst>
                <a:path w="877995" h="143049">
                  <a:moveTo>
                    <a:pt x="0" y="0"/>
                  </a:moveTo>
                  <a:lnTo>
                    <a:pt x="877995" y="0"/>
                  </a:lnTo>
                  <a:lnTo>
                    <a:pt x="877995" y="143049"/>
                  </a:lnTo>
                  <a:lnTo>
                    <a:pt x="0" y="143049"/>
                  </a:lnTo>
                  <a:close/>
                </a:path>
              </a:pathLst>
            </a:custGeom>
            <a:solidFill>
              <a:srgbClr val="7C201A"/>
            </a:solidFill>
          </p:spPr>
          <p:txBody>
            <a:bodyPr/>
            <a:lstStyle/>
            <a:p>
              <a:endParaRPr lang="en-SG"/>
            </a:p>
          </p:txBody>
        </p:sp>
        <p:sp>
          <p:nvSpPr>
            <p:cNvPr id="18" name="TextBox 18"/>
            <p:cNvSpPr txBox="1"/>
            <p:nvPr/>
          </p:nvSpPr>
          <p:spPr>
            <a:xfrm>
              <a:off x="0" y="-30668"/>
              <a:ext cx="877995" cy="190674"/>
            </a:xfrm>
            <a:prstGeom prst="rect">
              <a:avLst/>
            </a:prstGeom>
          </p:spPr>
          <p:txBody>
            <a:bodyPr lIns="50800" tIns="50800" rIns="50800" bIns="50800" rtlCol="0" anchor="ctr"/>
            <a:lstStyle/>
            <a:p>
              <a:pPr marL="0" lvl="0" indent="0" algn="ctr">
                <a:lnSpc>
                  <a:spcPts val="3219"/>
                </a:lnSpc>
                <a:spcBef>
                  <a:spcPct val="0"/>
                </a:spcBef>
              </a:pPr>
              <a:r>
                <a:rPr lang="en-US" sz="2299" u="none" strike="noStrike" dirty="0">
                  <a:solidFill>
                    <a:srgbClr val="FFFFFF"/>
                  </a:solidFill>
                  <a:latin typeface="Century Gothic Paneuropean"/>
                  <a:ea typeface="Century Gothic Paneuropean"/>
                  <a:cs typeface="Century Gothic Paneuropean"/>
                  <a:sym typeface="Century Gothic Paneuropean"/>
                </a:rPr>
                <a:t>Separation Tensions</a:t>
              </a:r>
            </a:p>
          </p:txBody>
        </p:sp>
      </p:grpSp>
      <p:sp>
        <p:nvSpPr>
          <p:cNvPr id="19" name="TextBox 19"/>
          <p:cNvSpPr txBox="1"/>
          <p:nvPr/>
        </p:nvSpPr>
        <p:spPr>
          <a:xfrm>
            <a:off x="1067381" y="1088619"/>
            <a:ext cx="6919105" cy="1928605"/>
          </a:xfrm>
          <a:prstGeom prst="rect">
            <a:avLst/>
          </a:prstGeom>
        </p:spPr>
        <p:txBody>
          <a:bodyPr lIns="0" tIns="0" rIns="0" bIns="0" rtlCol="0" anchor="t">
            <a:spAutoFit/>
          </a:bodyPr>
          <a:lstStyle/>
          <a:p>
            <a:pPr algn="l">
              <a:lnSpc>
                <a:spcPts val="4968"/>
              </a:lnSpc>
            </a:pPr>
            <a:r>
              <a:rPr lang="en-US" sz="5000" b="1" dirty="0">
                <a:solidFill>
                  <a:srgbClr val="FFE8AB"/>
                </a:solidFill>
                <a:latin typeface="Century Gothic Paneuropean Bold"/>
                <a:ea typeface="Century Gothic Paneuropean Bold"/>
                <a:cs typeface="Century Gothic Paneuropean Bold"/>
                <a:sym typeface="Century Gothic Paneuropean Bold"/>
              </a:rPr>
              <a:t>Singapore’s harmony was built gradually over generations</a:t>
            </a:r>
          </a:p>
        </p:txBody>
      </p:sp>
      <p:sp>
        <p:nvSpPr>
          <p:cNvPr id="20" name="TextBox 20"/>
          <p:cNvSpPr txBox="1"/>
          <p:nvPr/>
        </p:nvSpPr>
        <p:spPr>
          <a:xfrm>
            <a:off x="692416" y="3699057"/>
            <a:ext cx="7252535" cy="5976251"/>
          </a:xfrm>
          <a:prstGeom prst="rect">
            <a:avLst/>
          </a:prstGeom>
        </p:spPr>
        <p:txBody>
          <a:bodyPr lIns="0" tIns="0" rIns="0" bIns="0" rtlCol="0" anchor="t">
            <a:spAutoFit/>
          </a:bodyPr>
          <a:lstStyle/>
          <a:p>
            <a:pPr algn="just">
              <a:lnSpc>
                <a:spcPts val="3090"/>
              </a:lnSpc>
            </a:pPr>
            <a:r>
              <a:rPr lang="en-US" sz="3000" dirty="0">
                <a:solidFill>
                  <a:srgbClr val="34203E"/>
                </a:solidFill>
                <a:latin typeface="Aptos"/>
                <a:ea typeface="Aptos"/>
                <a:cs typeface="Aptos"/>
                <a:sym typeface="Aptos"/>
              </a:rPr>
              <a:t>Singapore’s early years revealed a hard truth: in a </a:t>
            </a:r>
            <a:r>
              <a:rPr lang="en-US" sz="3000" dirty="0">
                <a:solidFill>
                  <a:srgbClr val="34203E"/>
                </a:solidFill>
                <a:latin typeface="Aptos"/>
                <a:sym typeface="Aptos"/>
              </a:rPr>
              <a:t>young and fragile nation, race and religion were fault lines that posed a real threat to our survival.</a:t>
            </a:r>
          </a:p>
          <a:p>
            <a:pPr algn="just">
              <a:lnSpc>
                <a:spcPts val="3090"/>
              </a:lnSpc>
            </a:pPr>
            <a:endParaRPr lang="en-US" sz="3000" dirty="0">
              <a:solidFill>
                <a:srgbClr val="34203E"/>
              </a:solidFill>
              <a:latin typeface="Aptos"/>
              <a:ea typeface="Aptos"/>
              <a:cs typeface="Aptos"/>
              <a:sym typeface="Aptos"/>
            </a:endParaRPr>
          </a:p>
          <a:p>
            <a:pPr algn="just">
              <a:lnSpc>
                <a:spcPts val="3090"/>
              </a:lnSpc>
            </a:pPr>
            <a:r>
              <a:rPr lang="en-US" sz="3000" dirty="0">
                <a:solidFill>
                  <a:srgbClr val="34203E"/>
                </a:solidFill>
                <a:latin typeface="Aptos"/>
                <a:ea typeface="Aptos"/>
                <a:cs typeface="Aptos"/>
                <a:sym typeface="Aptos"/>
              </a:rPr>
              <a:t>The Maria Hertogh riots in 1950 and 1964 racial riots showed how quickly </a:t>
            </a:r>
            <a:r>
              <a:rPr lang="en-US" sz="3000" dirty="0">
                <a:solidFill>
                  <a:srgbClr val="4B323B"/>
                </a:solidFill>
                <a:latin typeface="Aptos"/>
                <a:ea typeface="Aptos"/>
                <a:cs typeface="Aptos"/>
                <a:sym typeface="Aptos"/>
              </a:rPr>
              <a:t>trust among communities could break down, and how </a:t>
            </a:r>
            <a:r>
              <a:rPr lang="en-US" sz="3000" dirty="0">
                <a:solidFill>
                  <a:srgbClr val="34203E"/>
                </a:solidFill>
                <a:latin typeface="Aptos"/>
                <a:ea typeface="Aptos"/>
                <a:cs typeface="Aptos"/>
                <a:sym typeface="Aptos"/>
              </a:rPr>
              <a:t>difficult it was to rebuild that trust, once lost.</a:t>
            </a:r>
          </a:p>
          <a:p>
            <a:pPr algn="just">
              <a:lnSpc>
                <a:spcPts val="3090"/>
              </a:lnSpc>
            </a:pPr>
            <a:endParaRPr lang="en-US" sz="3000" dirty="0">
              <a:solidFill>
                <a:srgbClr val="34203E"/>
              </a:solidFill>
              <a:latin typeface="Aptos"/>
              <a:ea typeface="Aptos"/>
              <a:cs typeface="Aptos"/>
              <a:sym typeface="Aptos"/>
            </a:endParaRPr>
          </a:p>
          <a:p>
            <a:pPr algn="just">
              <a:lnSpc>
                <a:spcPts val="3090"/>
              </a:lnSpc>
            </a:pPr>
            <a:r>
              <a:rPr lang="en-US" sz="3000" dirty="0">
                <a:solidFill>
                  <a:srgbClr val="34203E"/>
                </a:solidFill>
                <a:latin typeface="Aptos"/>
                <a:ea typeface="Aptos"/>
                <a:cs typeface="Aptos"/>
                <a:sym typeface="Aptos"/>
              </a:rPr>
              <a:t>Against the backdrop of </a:t>
            </a:r>
            <a:r>
              <a:rPr lang="en-US" sz="3000" dirty="0">
                <a:solidFill>
                  <a:srgbClr val="4B323B"/>
                </a:solidFill>
                <a:latin typeface="Aptos"/>
                <a:ea typeface="Aptos"/>
                <a:cs typeface="Aptos"/>
                <a:sym typeface="Aptos"/>
              </a:rPr>
              <a:t>Singapore’s independence in 1965, our leaders faced </a:t>
            </a:r>
            <a:r>
              <a:rPr lang="en-US" sz="3000" dirty="0">
                <a:solidFill>
                  <a:srgbClr val="34203E"/>
                </a:solidFill>
                <a:latin typeface="Aptos"/>
                <a:ea typeface="Aptos"/>
                <a:cs typeface="Aptos"/>
                <a:sym typeface="Aptos"/>
              </a:rPr>
              <a:t>a defining challenge</a:t>
            </a:r>
            <a:r>
              <a:rPr lang="en-US" sz="3000" dirty="0">
                <a:solidFill>
                  <a:srgbClr val="4B323B"/>
                </a:solidFill>
                <a:latin typeface="Aptos"/>
                <a:ea typeface="Aptos"/>
                <a:cs typeface="Aptos"/>
                <a:sym typeface="Aptos"/>
              </a:rPr>
              <a:t>:</a:t>
            </a:r>
            <a:r>
              <a:rPr lang="en-US" sz="3000" b="1" i="1" dirty="0">
                <a:solidFill>
                  <a:srgbClr val="4B323B"/>
                </a:solidFill>
                <a:latin typeface="Aptos"/>
                <a:ea typeface="Aptos"/>
                <a:cs typeface="Aptos"/>
                <a:sym typeface="Aptos"/>
              </a:rPr>
              <a:t> </a:t>
            </a:r>
            <a:r>
              <a:rPr lang="en-SG" sz="3200" b="1" i="1" dirty="0">
                <a:solidFill>
                  <a:srgbClr val="4B323B"/>
                </a:solidFill>
                <a:latin typeface="Aptos"/>
                <a:ea typeface="Aptos"/>
                <a:cs typeface="Aptos"/>
                <a:sym typeface="Aptos"/>
              </a:rPr>
              <a:t>H</a:t>
            </a:r>
            <a:r>
              <a:rPr lang="en-SG" sz="3200" b="1" i="1" dirty="0">
                <a:solidFill>
                  <a:srgbClr val="4B323B"/>
                </a:solidFill>
              </a:rPr>
              <a:t>ow to prevent divisions from taking root in a diverse society, and build a cohesive nation? </a:t>
            </a:r>
            <a:endParaRPr lang="en-US" sz="3000" b="1" i="1" strike="sngStrike" dirty="0">
              <a:solidFill>
                <a:srgbClr val="FF0000"/>
              </a:solidFill>
              <a:latin typeface="Aptos Bold Italics"/>
              <a:ea typeface="Aptos Bold Italics"/>
              <a:cs typeface="Aptos Bold Italics"/>
              <a:sym typeface="Aptos Bold Italics"/>
            </a:endParaRPr>
          </a:p>
        </p:txBody>
      </p:sp>
      <p:sp>
        <p:nvSpPr>
          <p:cNvPr id="21" name="TextBox 21"/>
          <p:cNvSpPr txBox="1"/>
          <p:nvPr/>
        </p:nvSpPr>
        <p:spPr>
          <a:xfrm>
            <a:off x="13451581" y="870920"/>
            <a:ext cx="3807719" cy="2311658"/>
          </a:xfrm>
          <a:prstGeom prst="rect">
            <a:avLst/>
          </a:prstGeom>
        </p:spPr>
        <p:txBody>
          <a:bodyPr lIns="0" tIns="0" rIns="0" bIns="0" rtlCol="0" anchor="t">
            <a:spAutoFit/>
          </a:bodyPr>
          <a:lstStyle/>
          <a:p>
            <a:pPr algn="just">
              <a:lnSpc>
                <a:spcPts val="1956"/>
              </a:lnSpc>
            </a:pPr>
            <a:r>
              <a:rPr lang="en-US" sz="1899" dirty="0">
                <a:solidFill>
                  <a:srgbClr val="FFFFFF"/>
                </a:solidFill>
                <a:latin typeface="Aptos"/>
                <a:ea typeface="Aptos"/>
                <a:cs typeface="Aptos"/>
                <a:sym typeface="Aptos"/>
              </a:rPr>
              <a:t>Triggered by a custody dispute involving a Dutch girl raised by a Muslim family, the riots escalated amid emotional media coverage and religious sensitivities. </a:t>
            </a:r>
            <a:r>
              <a:rPr lang="en-US" sz="1899" dirty="0">
                <a:solidFill>
                  <a:schemeClr val="bg1"/>
                </a:solidFill>
                <a:latin typeface="Aptos"/>
                <a:ea typeface="Aptos"/>
                <a:cs typeface="Aptos"/>
                <a:sym typeface="Aptos"/>
              </a:rPr>
              <a:t>The unrest, which left 18 dead and 173 injured, </a:t>
            </a:r>
            <a:r>
              <a:rPr lang="en-US" sz="1899" dirty="0">
                <a:solidFill>
                  <a:srgbClr val="FFFFFF"/>
                </a:solidFill>
                <a:latin typeface="Aptos"/>
                <a:ea typeface="Aptos"/>
                <a:cs typeface="Aptos"/>
                <a:sym typeface="Aptos"/>
              </a:rPr>
              <a:t>revealed how quickly </a:t>
            </a:r>
            <a:r>
              <a:rPr lang="en-US" sz="1899" dirty="0" err="1">
                <a:solidFill>
                  <a:srgbClr val="FFFFFF"/>
                </a:solidFill>
                <a:latin typeface="Aptos"/>
                <a:ea typeface="Aptos"/>
                <a:cs typeface="Aptos"/>
                <a:sym typeface="Aptos"/>
              </a:rPr>
              <a:t>rumours</a:t>
            </a:r>
            <a:r>
              <a:rPr lang="en-US" sz="1899" dirty="0">
                <a:solidFill>
                  <a:srgbClr val="FFFFFF"/>
                </a:solidFill>
                <a:latin typeface="Aptos"/>
                <a:ea typeface="Aptos"/>
                <a:cs typeface="Aptos"/>
                <a:sym typeface="Aptos"/>
              </a:rPr>
              <a:t>, misinformation, and communal tensions could spiral into violence.</a:t>
            </a:r>
          </a:p>
        </p:txBody>
      </p:sp>
      <p:sp>
        <p:nvSpPr>
          <p:cNvPr id="22" name="TextBox 22"/>
          <p:cNvSpPr txBox="1"/>
          <p:nvPr/>
        </p:nvSpPr>
        <p:spPr>
          <a:xfrm>
            <a:off x="9421545" y="4076700"/>
            <a:ext cx="3954297" cy="2568139"/>
          </a:xfrm>
          <a:prstGeom prst="rect">
            <a:avLst/>
          </a:prstGeom>
        </p:spPr>
        <p:txBody>
          <a:bodyPr lIns="0" tIns="0" rIns="0" bIns="0" rtlCol="0" anchor="t">
            <a:spAutoFit/>
          </a:bodyPr>
          <a:lstStyle/>
          <a:p>
            <a:pPr algn="just">
              <a:lnSpc>
                <a:spcPts val="1956"/>
              </a:lnSpc>
            </a:pPr>
            <a:r>
              <a:rPr lang="en-US" sz="1899" dirty="0">
                <a:solidFill>
                  <a:srgbClr val="FFFFFF"/>
                </a:solidFill>
                <a:latin typeface="Aptos"/>
                <a:ea typeface="Aptos"/>
                <a:cs typeface="Aptos"/>
                <a:sym typeface="Aptos"/>
              </a:rPr>
              <a:t>In the years leading up to Singapore’s separation from Malaysia </a:t>
            </a:r>
            <a:r>
              <a:rPr lang="en-US" sz="1899" dirty="0">
                <a:solidFill>
                  <a:schemeClr val="bg1"/>
                </a:solidFill>
                <a:latin typeface="Aptos"/>
                <a:ea typeface="Aptos"/>
                <a:cs typeface="Aptos"/>
                <a:sym typeface="Aptos"/>
              </a:rPr>
              <a:t>in 1965, communal politics and racial tensions created deep uncertainty about the future. Documents referenced in </a:t>
            </a:r>
            <a:r>
              <a:rPr lang="en-US" sz="1899" i="1" dirty="0">
                <a:solidFill>
                  <a:schemeClr val="bg1"/>
                </a:solidFill>
                <a:latin typeface="Aptos"/>
                <a:ea typeface="Aptos"/>
                <a:cs typeface="Aptos"/>
                <a:sym typeface="Aptos"/>
              </a:rPr>
              <a:t>The Albatross File </a:t>
            </a:r>
            <a:r>
              <a:rPr lang="en-US" sz="1899" dirty="0">
                <a:solidFill>
                  <a:schemeClr val="bg1"/>
                </a:solidFill>
                <a:latin typeface="Aptos"/>
                <a:ea typeface="Aptos"/>
                <a:cs typeface="Aptos"/>
                <a:sym typeface="Aptos"/>
              </a:rPr>
              <a:t>book and exhibition</a:t>
            </a:r>
            <a:r>
              <a:rPr lang="en-US" sz="1899" i="1" dirty="0">
                <a:solidFill>
                  <a:schemeClr val="bg1"/>
                </a:solidFill>
                <a:latin typeface="Aptos"/>
                <a:ea typeface="Aptos"/>
                <a:cs typeface="Aptos"/>
                <a:sym typeface="Aptos"/>
              </a:rPr>
              <a:t> </a:t>
            </a:r>
            <a:r>
              <a:rPr lang="en-US" sz="1899" dirty="0">
                <a:solidFill>
                  <a:srgbClr val="FFFFFF"/>
                </a:solidFill>
                <a:latin typeface="Aptos"/>
                <a:ea typeface="Aptos"/>
                <a:cs typeface="Aptos"/>
                <a:sym typeface="Aptos"/>
              </a:rPr>
              <a:t>highlight concerns that worsening divisions could </a:t>
            </a:r>
            <a:r>
              <a:rPr lang="en-US" sz="1899" dirty="0" err="1">
                <a:solidFill>
                  <a:srgbClr val="FFFFFF"/>
                </a:solidFill>
                <a:latin typeface="Aptos"/>
                <a:ea typeface="Aptos"/>
                <a:cs typeface="Aptos"/>
                <a:sym typeface="Aptos"/>
              </a:rPr>
              <a:t>destabilise</a:t>
            </a:r>
            <a:r>
              <a:rPr lang="en-US" sz="1899" dirty="0">
                <a:solidFill>
                  <a:srgbClr val="FFFFFF"/>
                </a:solidFill>
                <a:latin typeface="Aptos"/>
                <a:ea typeface="Aptos"/>
                <a:cs typeface="Aptos"/>
                <a:sym typeface="Aptos"/>
              </a:rPr>
              <a:t> the young nation and threaten its survival.</a:t>
            </a:r>
          </a:p>
        </p:txBody>
      </p:sp>
      <p:sp>
        <p:nvSpPr>
          <p:cNvPr id="23" name="TextBox 23"/>
          <p:cNvSpPr txBox="1"/>
          <p:nvPr/>
        </p:nvSpPr>
        <p:spPr>
          <a:xfrm>
            <a:off x="9980777" y="3269719"/>
            <a:ext cx="2616628" cy="240665"/>
          </a:xfrm>
          <a:prstGeom prst="rect">
            <a:avLst/>
          </a:prstGeom>
        </p:spPr>
        <p:txBody>
          <a:bodyPr lIns="0" tIns="0" rIns="0" bIns="0" rtlCol="0" anchor="t">
            <a:spAutoFit/>
          </a:bodyPr>
          <a:lstStyle/>
          <a:p>
            <a:pPr algn="ctr">
              <a:lnSpc>
                <a:spcPts val="1960"/>
              </a:lnSpc>
            </a:pPr>
            <a:r>
              <a:rPr lang="en-US" sz="1400" dirty="0">
                <a:solidFill>
                  <a:srgbClr val="FFE8AB"/>
                </a:solidFill>
                <a:latin typeface="Aptos"/>
                <a:ea typeface="Aptos"/>
                <a:cs typeface="Aptos"/>
                <a:sym typeface="Aptos"/>
              </a:rPr>
              <a:t>Image: </a:t>
            </a:r>
            <a:r>
              <a:rPr lang="en-US" sz="1400" i="1" dirty="0">
                <a:solidFill>
                  <a:srgbClr val="FFE8AB"/>
                </a:solidFill>
                <a:latin typeface="Aptos Italics"/>
                <a:ea typeface="Aptos Italics"/>
                <a:cs typeface="Aptos Italics"/>
                <a:sym typeface="Aptos Italics"/>
              </a:rPr>
              <a:t>The Straits Times</a:t>
            </a:r>
          </a:p>
        </p:txBody>
      </p:sp>
      <p:sp>
        <p:nvSpPr>
          <p:cNvPr id="24" name="TextBox 24"/>
          <p:cNvSpPr txBox="1"/>
          <p:nvPr/>
        </p:nvSpPr>
        <p:spPr>
          <a:xfrm>
            <a:off x="13768545" y="6376164"/>
            <a:ext cx="3410578" cy="251351"/>
          </a:xfrm>
          <a:prstGeom prst="rect">
            <a:avLst/>
          </a:prstGeom>
        </p:spPr>
        <p:txBody>
          <a:bodyPr wrap="square" lIns="0" tIns="0" rIns="0" bIns="0" rtlCol="0" anchor="t">
            <a:spAutoFit/>
          </a:bodyPr>
          <a:lstStyle/>
          <a:p>
            <a:pPr marL="0" lvl="0" indent="0" algn="ctr">
              <a:lnSpc>
                <a:spcPts val="1960"/>
              </a:lnSpc>
              <a:spcBef>
                <a:spcPct val="0"/>
              </a:spcBef>
            </a:pPr>
            <a:r>
              <a:rPr lang="en-US" sz="1400" dirty="0">
                <a:solidFill>
                  <a:srgbClr val="FFE8AB"/>
                </a:solidFill>
                <a:latin typeface="Aptos"/>
                <a:ea typeface="Aptos"/>
                <a:cs typeface="Aptos"/>
                <a:sym typeface="Aptos"/>
              </a:rPr>
              <a:t>Image: </a:t>
            </a:r>
            <a:r>
              <a:rPr lang="en-US" sz="1400" i="1" u="none" strike="noStrike" dirty="0">
                <a:solidFill>
                  <a:srgbClr val="FFE8AB"/>
                </a:solidFill>
                <a:latin typeface="Aptos Italics"/>
                <a:ea typeface="Aptos Italics"/>
                <a:cs typeface="Aptos Italics"/>
                <a:sym typeface="Aptos Italics"/>
              </a:rPr>
              <a:t>The Straits Times</a:t>
            </a:r>
          </a:p>
        </p:txBody>
      </p:sp>
      <p:grpSp>
        <p:nvGrpSpPr>
          <p:cNvPr id="25" name="Group 25"/>
          <p:cNvGrpSpPr/>
          <p:nvPr/>
        </p:nvGrpSpPr>
        <p:grpSpPr>
          <a:xfrm>
            <a:off x="8935161" y="6958502"/>
            <a:ext cx="8739685" cy="3180273"/>
            <a:chOff x="0" y="0"/>
            <a:chExt cx="2301810" cy="837603"/>
          </a:xfrm>
        </p:grpSpPr>
        <p:sp>
          <p:nvSpPr>
            <p:cNvPr id="26" name="Freeform 26"/>
            <p:cNvSpPr/>
            <p:nvPr/>
          </p:nvSpPr>
          <p:spPr>
            <a:xfrm>
              <a:off x="0" y="0"/>
              <a:ext cx="2301810" cy="837603"/>
            </a:xfrm>
            <a:custGeom>
              <a:avLst/>
              <a:gdLst/>
              <a:ahLst/>
              <a:cxnLst/>
              <a:rect l="l" t="t" r="r" b="b"/>
              <a:pathLst>
                <a:path w="2301810" h="837603">
                  <a:moveTo>
                    <a:pt x="45178" y="0"/>
                  </a:moveTo>
                  <a:lnTo>
                    <a:pt x="2256632" y="0"/>
                  </a:lnTo>
                  <a:cubicBezTo>
                    <a:pt x="2268614" y="0"/>
                    <a:pt x="2280105" y="4760"/>
                    <a:pt x="2288578" y="13232"/>
                  </a:cubicBezTo>
                  <a:cubicBezTo>
                    <a:pt x="2297050" y="21705"/>
                    <a:pt x="2301810" y="33196"/>
                    <a:pt x="2301810" y="45178"/>
                  </a:cubicBezTo>
                  <a:lnTo>
                    <a:pt x="2301810" y="792425"/>
                  </a:lnTo>
                  <a:cubicBezTo>
                    <a:pt x="2301810" y="817376"/>
                    <a:pt x="2281583" y="837603"/>
                    <a:pt x="2256632" y="837603"/>
                  </a:cubicBezTo>
                  <a:lnTo>
                    <a:pt x="45178" y="837603"/>
                  </a:lnTo>
                  <a:cubicBezTo>
                    <a:pt x="33196" y="837603"/>
                    <a:pt x="21705" y="832843"/>
                    <a:pt x="13232" y="824371"/>
                  </a:cubicBezTo>
                  <a:cubicBezTo>
                    <a:pt x="4760" y="815898"/>
                    <a:pt x="0" y="804407"/>
                    <a:pt x="0" y="792425"/>
                  </a:cubicBezTo>
                  <a:lnTo>
                    <a:pt x="0" y="45178"/>
                  </a:lnTo>
                  <a:cubicBezTo>
                    <a:pt x="0" y="20227"/>
                    <a:pt x="20227" y="0"/>
                    <a:pt x="45178" y="0"/>
                  </a:cubicBezTo>
                  <a:close/>
                </a:path>
              </a:pathLst>
            </a:custGeom>
            <a:solidFill>
              <a:srgbClr val="42632F"/>
            </a:solidFill>
          </p:spPr>
          <p:txBody>
            <a:bodyPr/>
            <a:lstStyle/>
            <a:p>
              <a:endParaRPr lang="en-SG"/>
            </a:p>
          </p:txBody>
        </p:sp>
        <p:sp>
          <p:nvSpPr>
            <p:cNvPr id="27" name="TextBox 27"/>
            <p:cNvSpPr txBox="1"/>
            <p:nvPr/>
          </p:nvSpPr>
          <p:spPr>
            <a:xfrm>
              <a:off x="0" y="-38100"/>
              <a:ext cx="2301810" cy="875703"/>
            </a:xfrm>
            <a:prstGeom prst="rect">
              <a:avLst/>
            </a:prstGeom>
          </p:spPr>
          <p:txBody>
            <a:bodyPr lIns="50800" tIns="50800" rIns="50800" bIns="50800" rtlCol="0" anchor="ctr"/>
            <a:lstStyle/>
            <a:p>
              <a:pPr algn="ctr">
                <a:lnSpc>
                  <a:spcPts val="2659"/>
                </a:lnSpc>
                <a:spcBef>
                  <a:spcPct val="0"/>
                </a:spcBef>
              </a:pPr>
              <a:endParaRPr/>
            </a:p>
          </p:txBody>
        </p:sp>
      </p:grpSp>
      <p:sp>
        <p:nvSpPr>
          <p:cNvPr id="28" name="Freeform 28"/>
          <p:cNvSpPr/>
          <p:nvPr/>
        </p:nvSpPr>
        <p:spPr>
          <a:xfrm>
            <a:off x="9383233" y="7320452"/>
            <a:ext cx="3652240" cy="2380256"/>
          </a:xfrm>
          <a:custGeom>
            <a:avLst/>
            <a:gdLst/>
            <a:ahLst/>
            <a:cxnLst/>
            <a:rect l="l" t="t" r="r" b="b"/>
            <a:pathLst>
              <a:path w="3652240" h="2380256">
                <a:moveTo>
                  <a:pt x="0" y="0"/>
                </a:moveTo>
                <a:lnTo>
                  <a:pt x="3652240" y="0"/>
                </a:lnTo>
                <a:lnTo>
                  <a:pt x="3652240" y="2380256"/>
                </a:lnTo>
                <a:lnTo>
                  <a:pt x="0" y="2380256"/>
                </a:lnTo>
                <a:lnTo>
                  <a:pt x="0" y="0"/>
                </a:lnTo>
                <a:close/>
              </a:path>
            </a:pathLst>
          </a:custGeom>
          <a:blipFill>
            <a:blip r:embed="rId5"/>
            <a:stretch>
              <a:fillRect l="-11605" r="-2924" b="-38076"/>
            </a:stretch>
          </a:blipFill>
        </p:spPr>
        <p:txBody>
          <a:bodyPr/>
          <a:lstStyle/>
          <a:p>
            <a:endParaRPr lang="en-SG"/>
          </a:p>
        </p:txBody>
      </p:sp>
      <p:grpSp>
        <p:nvGrpSpPr>
          <p:cNvPr id="29" name="Group 29"/>
          <p:cNvGrpSpPr/>
          <p:nvPr/>
        </p:nvGrpSpPr>
        <p:grpSpPr>
          <a:xfrm>
            <a:off x="8735768" y="6730295"/>
            <a:ext cx="3303831" cy="775404"/>
            <a:chOff x="12038" y="-30000"/>
            <a:chExt cx="870145" cy="204221"/>
          </a:xfrm>
        </p:grpSpPr>
        <p:sp>
          <p:nvSpPr>
            <p:cNvPr id="30" name="Freeform 30"/>
            <p:cNvSpPr/>
            <p:nvPr/>
          </p:nvSpPr>
          <p:spPr>
            <a:xfrm>
              <a:off x="12038" y="-2444"/>
              <a:ext cx="870145" cy="156596"/>
            </a:xfrm>
            <a:custGeom>
              <a:avLst/>
              <a:gdLst/>
              <a:ahLst/>
              <a:cxnLst/>
              <a:rect l="l" t="t" r="r" b="b"/>
              <a:pathLst>
                <a:path w="870145" h="156596">
                  <a:moveTo>
                    <a:pt x="0" y="0"/>
                  </a:moveTo>
                  <a:lnTo>
                    <a:pt x="870145" y="0"/>
                  </a:lnTo>
                  <a:lnTo>
                    <a:pt x="870145" y="156596"/>
                  </a:lnTo>
                  <a:lnTo>
                    <a:pt x="0" y="156596"/>
                  </a:lnTo>
                  <a:close/>
                </a:path>
              </a:pathLst>
            </a:custGeom>
            <a:solidFill>
              <a:srgbClr val="7C201A"/>
            </a:solidFill>
          </p:spPr>
          <p:txBody>
            <a:bodyPr/>
            <a:lstStyle/>
            <a:p>
              <a:endParaRPr lang="en-SG"/>
            </a:p>
          </p:txBody>
        </p:sp>
        <p:sp>
          <p:nvSpPr>
            <p:cNvPr id="31" name="TextBox 31"/>
            <p:cNvSpPr txBox="1"/>
            <p:nvPr/>
          </p:nvSpPr>
          <p:spPr>
            <a:xfrm>
              <a:off x="12038" y="-30000"/>
              <a:ext cx="870145" cy="204221"/>
            </a:xfrm>
            <a:prstGeom prst="rect">
              <a:avLst/>
            </a:prstGeom>
          </p:spPr>
          <p:txBody>
            <a:bodyPr lIns="50800" tIns="50800" rIns="50800" bIns="50800" rtlCol="0" anchor="ctr"/>
            <a:lstStyle/>
            <a:p>
              <a:pPr marL="0" lvl="0" indent="0" algn="ctr">
                <a:lnSpc>
                  <a:spcPts val="3219"/>
                </a:lnSpc>
                <a:spcBef>
                  <a:spcPct val="0"/>
                </a:spcBef>
              </a:pPr>
              <a:r>
                <a:rPr lang="en-US" sz="2299" u="none" strike="noStrike" dirty="0">
                  <a:solidFill>
                    <a:srgbClr val="FFFFFF"/>
                  </a:solidFill>
                  <a:latin typeface="Century Gothic Paneuropean"/>
                  <a:ea typeface="Century Gothic Paneuropean"/>
                  <a:cs typeface="Century Gothic Paneuropean"/>
                  <a:sym typeface="Century Gothic Paneuropean"/>
                </a:rPr>
                <a:t>1964 Racial Riots</a:t>
              </a:r>
            </a:p>
          </p:txBody>
        </p:sp>
      </p:grpSp>
      <p:sp>
        <p:nvSpPr>
          <p:cNvPr id="32" name="TextBox 32"/>
          <p:cNvSpPr txBox="1"/>
          <p:nvPr/>
        </p:nvSpPr>
        <p:spPr>
          <a:xfrm>
            <a:off x="13295768" y="7658100"/>
            <a:ext cx="3883355" cy="1795556"/>
          </a:xfrm>
          <a:prstGeom prst="rect">
            <a:avLst/>
          </a:prstGeom>
        </p:spPr>
        <p:txBody>
          <a:bodyPr wrap="square" lIns="0" tIns="0" rIns="0" bIns="0" rtlCol="0" anchor="t">
            <a:spAutoFit/>
          </a:bodyPr>
          <a:lstStyle/>
          <a:p>
            <a:pPr algn="just">
              <a:lnSpc>
                <a:spcPts val="1956"/>
              </a:lnSpc>
            </a:pPr>
            <a:r>
              <a:rPr lang="en-US" sz="1899" dirty="0">
                <a:solidFill>
                  <a:schemeClr val="bg1"/>
                </a:solidFill>
                <a:latin typeface="Aptos"/>
                <a:ea typeface="Aptos"/>
                <a:cs typeface="Aptos"/>
                <a:sym typeface="Aptos"/>
              </a:rPr>
              <a:t>Violence broke out between Chinese and Malay communities in July and September 1964 during a period of heightened political and communal tensions in Singapore and Malaysia. The riots resulted in 36 deaths and over 500 injuries.</a:t>
            </a:r>
            <a:endParaRPr lang="en-US" sz="1899" strike="sngStrike" dirty="0">
              <a:solidFill>
                <a:schemeClr val="bg1"/>
              </a:solidFill>
              <a:latin typeface="Aptos"/>
              <a:ea typeface="Aptos"/>
              <a:cs typeface="Aptos"/>
              <a:sym typeface="Aptos"/>
            </a:endParaRPr>
          </a:p>
        </p:txBody>
      </p:sp>
      <p:sp>
        <p:nvSpPr>
          <p:cNvPr id="33" name="TextBox 33"/>
          <p:cNvSpPr txBox="1"/>
          <p:nvPr/>
        </p:nvSpPr>
        <p:spPr>
          <a:xfrm>
            <a:off x="9295886" y="9748333"/>
            <a:ext cx="3817612" cy="242118"/>
          </a:xfrm>
          <a:prstGeom prst="rect">
            <a:avLst/>
          </a:prstGeom>
        </p:spPr>
        <p:txBody>
          <a:bodyPr wrap="square" lIns="0" tIns="0" rIns="0" bIns="0" rtlCol="0" anchor="t">
            <a:spAutoFit/>
          </a:bodyPr>
          <a:lstStyle/>
          <a:p>
            <a:pPr marL="0" lvl="0" indent="0" algn="ctr">
              <a:lnSpc>
                <a:spcPts val="1960"/>
              </a:lnSpc>
              <a:spcBef>
                <a:spcPct val="0"/>
              </a:spcBef>
            </a:pPr>
            <a:r>
              <a:rPr lang="en-US" sz="1400" u="none" strike="noStrike" dirty="0">
                <a:solidFill>
                  <a:srgbClr val="FFE8AB"/>
                </a:solidFill>
                <a:latin typeface="Aptos"/>
                <a:ea typeface="Aptos"/>
                <a:cs typeface="Aptos"/>
                <a:sym typeface="Aptos"/>
              </a:rPr>
              <a:t>Image: National Archives of Singapore</a:t>
            </a:r>
          </a:p>
        </p:txBody>
      </p:sp>
      <p:sp>
        <p:nvSpPr>
          <p:cNvPr id="37" name="Google Shape;97;p1">
            <a:extLst>
              <a:ext uri="{FF2B5EF4-FFF2-40B4-BE49-F238E27FC236}">
                <a16:creationId xmlns:a16="http://schemas.microsoft.com/office/drawing/2014/main" id="{9E05618B-4FAF-4D7E-A55A-268DD3C71D6F}"/>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Google Shape;97;p1">
            <a:extLst>
              <a:ext uri="{FF2B5EF4-FFF2-40B4-BE49-F238E27FC236}">
                <a16:creationId xmlns:a16="http://schemas.microsoft.com/office/drawing/2014/main" id="{24A24554-F903-4A77-B4E5-803DEBF22041}"/>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Slide Number Placeholder 3">
            <a:extLst>
              <a:ext uri="{FF2B5EF4-FFF2-40B4-BE49-F238E27FC236}">
                <a16:creationId xmlns:a16="http://schemas.microsoft.com/office/drawing/2014/main" id="{0F7CEDDD-B4A2-31FF-C569-A7ACF6BA06AC}"/>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B728"/>
        </a:solidFill>
        <a:effectLst/>
      </p:bgPr>
    </p:bg>
    <p:spTree>
      <p:nvGrpSpPr>
        <p:cNvPr id="1" name=""/>
        <p:cNvGrpSpPr/>
        <p:nvPr/>
      </p:nvGrpSpPr>
      <p:grpSpPr>
        <a:xfrm>
          <a:off x="0" y="0"/>
          <a:ext cx="0" cy="0"/>
          <a:chOff x="0" y="0"/>
          <a:chExt cx="0" cy="0"/>
        </a:xfrm>
      </p:grpSpPr>
      <p:grpSp>
        <p:nvGrpSpPr>
          <p:cNvPr id="2" name="Group 2"/>
          <p:cNvGrpSpPr/>
          <p:nvPr/>
        </p:nvGrpSpPr>
        <p:grpSpPr>
          <a:xfrm>
            <a:off x="495678" y="434485"/>
            <a:ext cx="15430122" cy="2165953"/>
            <a:chOff x="0" y="0"/>
            <a:chExt cx="3747424" cy="570471"/>
          </a:xfrm>
        </p:grpSpPr>
        <p:sp>
          <p:nvSpPr>
            <p:cNvPr id="3" name="Freeform 3"/>
            <p:cNvSpPr/>
            <p:nvPr/>
          </p:nvSpPr>
          <p:spPr>
            <a:xfrm>
              <a:off x="0" y="0"/>
              <a:ext cx="3747424" cy="570471"/>
            </a:xfrm>
            <a:custGeom>
              <a:avLst/>
              <a:gdLst/>
              <a:ahLst/>
              <a:cxnLst/>
              <a:rect l="l" t="t" r="r" b="b"/>
              <a:pathLst>
                <a:path w="3747424" h="570471">
                  <a:moveTo>
                    <a:pt x="3747424" y="35912"/>
                  </a:moveTo>
                  <a:lnTo>
                    <a:pt x="3747424" y="534560"/>
                  </a:lnTo>
                  <a:cubicBezTo>
                    <a:pt x="3747424" y="554393"/>
                    <a:pt x="3731345" y="570471"/>
                    <a:pt x="3711512" y="570471"/>
                  </a:cubicBezTo>
                  <a:lnTo>
                    <a:pt x="35912" y="570471"/>
                  </a:lnTo>
                  <a:cubicBezTo>
                    <a:pt x="16078" y="570471"/>
                    <a:pt x="0" y="554393"/>
                    <a:pt x="0" y="534560"/>
                  </a:cubicBezTo>
                  <a:lnTo>
                    <a:pt x="0" y="35912"/>
                  </a:lnTo>
                  <a:cubicBezTo>
                    <a:pt x="0" y="16078"/>
                    <a:pt x="16078" y="0"/>
                    <a:pt x="35912" y="0"/>
                  </a:cubicBezTo>
                  <a:lnTo>
                    <a:pt x="3711512" y="0"/>
                  </a:lnTo>
                  <a:cubicBezTo>
                    <a:pt x="3721036" y="0"/>
                    <a:pt x="3730171" y="3784"/>
                    <a:pt x="3736905" y="10518"/>
                  </a:cubicBezTo>
                  <a:cubicBezTo>
                    <a:pt x="3743640" y="17253"/>
                    <a:pt x="3747424" y="26387"/>
                    <a:pt x="3747424" y="35912"/>
                  </a:cubicBezTo>
                  <a:close/>
                </a:path>
              </a:pathLst>
            </a:custGeom>
            <a:solidFill>
              <a:srgbClr val="77937E"/>
            </a:solidFill>
          </p:spPr>
          <p:txBody>
            <a:bodyPr/>
            <a:lstStyle/>
            <a:p>
              <a:endParaRPr lang="en-SG"/>
            </a:p>
          </p:txBody>
        </p:sp>
        <p:sp>
          <p:nvSpPr>
            <p:cNvPr id="4" name="TextBox 4"/>
            <p:cNvSpPr txBox="1"/>
            <p:nvPr/>
          </p:nvSpPr>
          <p:spPr>
            <a:xfrm>
              <a:off x="0" y="-38100"/>
              <a:ext cx="3747424" cy="60857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39260" y="9008708"/>
            <a:ext cx="1137449" cy="1137449"/>
          </a:xfrm>
          <a:custGeom>
            <a:avLst/>
            <a:gdLst/>
            <a:ahLst/>
            <a:cxnLst/>
            <a:rect l="l" t="t" r="r" b="b"/>
            <a:pathLst>
              <a:path w="1137449" h="1137449">
                <a:moveTo>
                  <a:pt x="0" y="0"/>
                </a:moveTo>
                <a:lnTo>
                  <a:pt x="1137449" y="0"/>
                </a:lnTo>
                <a:lnTo>
                  <a:pt x="1137449" y="1137449"/>
                </a:lnTo>
                <a:lnTo>
                  <a:pt x="0" y="1137449"/>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txBody>
          <a:bodyPr/>
          <a:lstStyle/>
          <a:p>
            <a:endParaRPr lang="en-SG"/>
          </a:p>
        </p:txBody>
      </p:sp>
      <p:grpSp>
        <p:nvGrpSpPr>
          <p:cNvPr id="6" name="Group 6"/>
          <p:cNvGrpSpPr>
            <a:grpSpLocks noChangeAspect="1"/>
          </p:cNvGrpSpPr>
          <p:nvPr/>
        </p:nvGrpSpPr>
        <p:grpSpPr>
          <a:xfrm>
            <a:off x="1371600" y="2894309"/>
            <a:ext cx="9931251" cy="6817134"/>
            <a:chOff x="0" y="0"/>
            <a:chExt cx="6358890" cy="3948430"/>
          </a:xfrm>
        </p:grpSpPr>
        <p:sp>
          <p:nvSpPr>
            <p:cNvPr id="8" name="Freeform 8"/>
            <p:cNvSpPr/>
            <p:nvPr/>
          </p:nvSpPr>
          <p:spPr>
            <a:xfrm>
              <a:off x="0" y="0"/>
              <a:ext cx="6358890" cy="3948430"/>
            </a:xfrm>
            <a:custGeom>
              <a:avLst/>
              <a:gdLst/>
              <a:ahLst/>
              <a:cxnLst/>
              <a:rect l="l" t="t" r="r" b="b"/>
              <a:pathLst>
                <a:path w="6358890" h="3948430">
                  <a:moveTo>
                    <a:pt x="6357620" y="0"/>
                  </a:moveTo>
                  <a:lnTo>
                    <a:pt x="0" y="0"/>
                  </a:lnTo>
                  <a:lnTo>
                    <a:pt x="0" y="0"/>
                  </a:lnTo>
                  <a:lnTo>
                    <a:pt x="0" y="3948430"/>
                  </a:lnTo>
                  <a:lnTo>
                    <a:pt x="6060440" y="3948430"/>
                  </a:lnTo>
                  <a:lnTo>
                    <a:pt x="6358890" y="3948430"/>
                  </a:lnTo>
                  <a:lnTo>
                    <a:pt x="6358890" y="3948430"/>
                  </a:lnTo>
                  <a:lnTo>
                    <a:pt x="6357620" y="0"/>
                  </a:lnTo>
                  <a:lnTo>
                    <a:pt x="6357620" y="0"/>
                  </a:lnTo>
                  <a:close/>
                  <a:moveTo>
                    <a:pt x="6111240" y="3897630"/>
                  </a:moveTo>
                  <a:lnTo>
                    <a:pt x="6111240" y="2863850"/>
                  </a:lnTo>
                  <a:lnTo>
                    <a:pt x="6308090" y="2863850"/>
                  </a:lnTo>
                  <a:lnTo>
                    <a:pt x="6308090" y="3897630"/>
                  </a:lnTo>
                  <a:lnTo>
                    <a:pt x="6111240" y="3897630"/>
                  </a:lnTo>
                  <a:close/>
                  <a:moveTo>
                    <a:pt x="6306820" y="2141220"/>
                  </a:moveTo>
                  <a:lnTo>
                    <a:pt x="6109970" y="2141220"/>
                  </a:lnTo>
                  <a:lnTo>
                    <a:pt x="6109970" y="535940"/>
                  </a:lnTo>
                  <a:lnTo>
                    <a:pt x="6306820" y="535940"/>
                  </a:lnTo>
                  <a:lnTo>
                    <a:pt x="6306820" y="2141220"/>
                  </a:lnTo>
                  <a:close/>
                  <a:moveTo>
                    <a:pt x="6060440" y="2141220"/>
                  </a:moveTo>
                  <a:lnTo>
                    <a:pt x="6060440" y="2865120"/>
                  </a:lnTo>
                  <a:lnTo>
                    <a:pt x="6060440" y="3898900"/>
                  </a:lnTo>
                  <a:lnTo>
                    <a:pt x="50800" y="3898900"/>
                  </a:lnTo>
                  <a:lnTo>
                    <a:pt x="50800" y="535940"/>
                  </a:lnTo>
                  <a:lnTo>
                    <a:pt x="6060440" y="535940"/>
                  </a:lnTo>
                  <a:lnTo>
                    <a:pt x="6060440" y="2141220"/>
                  </a:lnTo>
                  <a:close/>
                </a:path>
              </a:pathLst>
            </a:custGeom>
            <a:solidFill>
              <a:srgbClr val="334056"/>
            </a:solidFill>
          </p:spPr>
          <p:txBody>
            <a:bodyPr/>
            <a:lstStyle/>
            <a:p>
              <a:endParaRPr lang="en-SG"/>
            </a:p>
          </p:txBody>
        </p:sp>
        <p:sp>
          <p:nvSpPr>
            <p:cNvPr id="9" name="Freeform 9"/>
            <p:cNvSpPr/>
            <p:nvPr/>
          </p:nvSpPr>
          <p:spPr>
            <a:xfrm>
              <a:off x="198120" y="100330"/>
              <a:ext cx="6109970" cy="3798570"/>
            </a:xfrm>
            <a:custGeom>
              <a:avLst/>
              <a:gdLst/>
              <a:ahLst/>
              <a:cxnLst/>
              <a:rect l="l" t="t" r="r" b="b"/>
              <a:pathLst>
                <a:path w="6109970" h="3798570">
                  <a:moveTo>
                    <a:pt x="5913120" y="2764790"/>
                  </a:moveTo>
                  <a:lnTo>
                    <a:pt x="6109970" y="2764790"/>
                  </a:lnTo>
                  <a:lnTo>
                    <a:pt x="6109970" y="3798570"/>
                  </a:lnTo>
                  <a:lnTo>
                    <a:pt x="5913120" y="3798570"/>
                  </a:lnTo>
                  <a:lnTo>
                    <a:pt x="5913120" y="2764790"/>
                  </a:lnTo>
                  <a:close/>
                  <a:moveTo>
                    <a:pt x="5913120" y="435610"/>
                  </a:moveTo>
                  <a:lnTo>
                    <a:pt x="5913120" y="2040890"/>
                  </a:lnTo>
                  <a:lnTo>
                    <a:pt x="6109970" y="2040890"/>
                  </a:lnTo>
                  <a:lnTo>
                    <a:pt x="6109970" y="435610"/>
                  </a:lnTo>
                  <a:lnTo>
                    <a:pt x="5913120" y="435610"/>
                  </a:lnTo>
                  <a:close/>
                  <a:moveTo>
                    <a:pt x="115570" y="45720"/>
                  </a:moveTo>
                  <a:cubicBezTo>
                    <a:pt x="52070" y="45720"/>
                    <a:pt x="0" y="97790"/>
                    <a:pt x="0" y="161290"/>
                  </a:cubicBezTo>
                  <a:cubicBezTo>
                    <a:pt x="0" y="224790"/>
                    <a:pt x="52070" y="276860"/>
                    <a:pt x="115570" y="276860"/>
                  </a:cubicBezTo>
                  <a:cubicBezTo>
                    <a:pt x="179070" y="276860"/>
                    <a:pt x="231140" y="224790"/>
                    <a:pt x="231140" y="161290"/>
                  </a:cubicBezTo>
                  <a:cubicBezTo>
                    <a:pt x="231140" y="97790"/>
                    <a:pt x="180340" y="45720"/>
                    <a:pt x="115570" y="45720"/>
                  </a:cubicBezTo>
                  <a:close/>
                  <a:moveTo>
                    <a:pt x="427990" y="45720"/>
                  </a:moveTo>
                  <a:cubicBezTo>
                    <a:pt x="364490" y="45720"/>
                    <a:pt x="312420" y="97790"/>
                    <a:pt x="312420" y="161290"/>
                  </a:cubicBezTo>
                  <a:cubicBezTo>
                    <a:pt x="312420" y="224790"/>
                    <a:pt x="364490" y="276860"/>
                    <a:pt x="427990" y="276860"/>
                  </a:cubicBezTo>
                  <a:cubicBezTo>
                    <a:pt x="491490" y="276860"/>
                    <a:pt x="543560" y="224790"/>
                    <a:pt x="543560" y="161290"/>
                  </a:cubicBezTo>
                  <a:cubicBezTo>
                    <a:pt x="543560" y="97790"/>
                    <a:pt x="491490" y="45720"/>
                    <a:pt x="427990" y="45720"/>
                  </a:cubicBezTo>
                  <a:close/>
                  <a:moveTo>
                    <a:pt x="739140" y="45720"/>
                  </a:moveTo>
                  <a:cubicBezTo>
                    <a:pt x="675640" y="45720"/>
                    <a:pt x="623570" y="97790"/>
                    <a:pt x="623570" y="161290"/>
                  </a:cubicBezTo>
                  <a:cubicBezTo>
                    <a:pt x="623570" y="224790"/>
                    <a:pt x="675640" y="276860"/>
                    <a:pt x="739140" y="276860"/>
                  </a:cubicBezTo>
                  <a:cubicBezTo>
                    <a:pt x="802640" y="276860"/>
                    <a:pt x="854710" y="224790"/>
                    <a:pt x="854710" y="161290"/>
                  </a:cubicBezTo>
                  <a:cubicBezTo>
                    <a:pt x="854710" y="97790"/>
                    <a:pt x="803910" y="45720"/>
                    <a:pt x="739140" y="45720"/>
                  </a:cubicBezTo>
                  <a:close/>
                  <a:moveTo>
                    <a:pt x="5966460" y="242570"/>
                  </a:moveTo>
                  <a:lnTo>
                    <a:pt x="5866130" y="242570"/>
                  </a:lnTo>
                  <a:lnTo>
                    <a:pt x="6022340" y="86360"/>
                  </a:lnTo>
                  <a:lnTo>
                    <a:pt x="6022340" y="186690"/>
                  </a:lnTo>
                  <a:lnTo>
                    <a:pt x="6073140" y="186690"/>
                  </a:lnTo>
                  <a:lnTo>
                    <a:pt x="6073140" y="0"/>
                  </a:lnTo>
                  <a:lnTo>
                    <a:pt x="5885180" y="0"/>
                  </a:lnTo>
                  <a:lnTo>
                    <a:pt x="5885180" y="50800"/>
                  </a:lnTo>
                  <a:lnTo>
                    <a:pt x="5985510" y="50800"/>
                  </a:lnTo>
                  <a:lnTo>
                    <a:pt x="5829300" y="207010"/>
                  </a:lnTo>
                  <a:lnTo>
                    <a:pt x="5829300" y="106680"/>
                  </a:lnTo>
                  <a:lnTo>
                    <a:pt x="5778500" y="106680"/>
                  </a:lnTo>
                  <a:lnTo>
                    <a:pt x="5778500" y="293370"/>
                  </a:lnTo>
                  <a:lnTo>
                    <a:pt x="5966460" y="293370"/>
                  </a:lnTo>
                  <a:lnTo>
                    <a:pt x="5966460" y="242570"/>
                  </a:lnTo>
                  <a:close/>
                </a:path>
              </a:pathLst>
            </a:custGeom>
            <a:solidFill>
              <a:srgbClr val="FFFFFF"/>
            </a:solidFill>
          </p:spPr>
          <p:txBody>
            <a:bodyPr/>
            <a:lstStyle/>
            <a:p>
              <a:endParaRPr lang="en-SG"/>
            </a:p>
          </p:txBody>
        </p:sp>
      </p:grpSp>
      <p:sp>
        <p:nvSpPr>
          <p:cNvPr id="10" name="TextBox 10"/>
          <p:cNvSpPr txBox="1"/>
          <p:nvPr/>
        </p:nvSpPr>
        <p:spPr>
          <a:xfrm>
            <a:off x="731413" y="9831070"/>
            <a:ext cx="3855101" cy="265430"/>
          </a:xfrm>
          <a:prstGeom prst="rect">
            <a:avLst/>
          </a:prstGeom>
        </p:spPr>
        <p:txBody>
          <a:bodyPr lIns="0" tIns="0" rIns="0" bIns="0" rtlCol="0" anchor="t">
            <a:spAutoFit/>
          </a:bodyPr>
          <a:lstStyle/>
          <a:p>
            <a:pPr algn="ctr">
              <a:lnSpc>
                <a:spcPts val="1960"/>
              </a:lnSpc>
            </a:pPr>
            <a:r>
              <a:rPr lang="en-US" sz="2000" dirty="0">
                <a:solidFill>
                  <a:srgbClr val="000000"/>
                </a:solidFill>
                <a:latin typeface="Aptos"/>
                <a:ea typeface="Aptos"/>
                <a:cs typeface="Aptos"/>
                <a:sym typeface="Aptos"/>
              </a:rPr>
              <a:t>Video: </a:t>
            </a:r>
            <a:r>
              <a:rPr lang="en-US" sz="2000" i="1" u="sng" dirty="0">
                <a:solidFill>
                  <a:srgbClr val="000000"/>
                </a:solidFill>
                <a:latin typeface="Aptos Italics"/>
                <a:ea typeface="Aptos Italics"/>
                <a:cs typeface="Aptos Italics"/>
                <a:sym typeface="Aptos Italics"/>
                <a:hlinkClick r:id="rId7"/>
              </a:rPr>
              <a:t>The Straits Times</a:t>
            </a:r>
            <a:endParaRPr lang="en-US" sz="2000" i="1" u="sng" dirty="0">
              <a:solidFill>
                <a:srgbClr val="000000"/>
              </a:solidFill>
              <a:latin typeface="Aptos Italics"/>
              <a:ea typeface="Aptos Italics"/>
              <a:cs typeface="Aptos Italics"/>
              <a:sym typeface="Aptos Italics"/>
              <a:hlinkClick r:id="" action="ppaction://noaction"/>
            </a:endParaRPr>
          </a:p>
        </p:txBody>
      </p:sp>
      <p:sp>
        <p:nvSpPr>
          <p:cNvPr id="11" name="TextBox 11"/>
          <p:cNvSpPr txBox="1"/>
          <p:nvPr/>
        </p:nvSpPr>
        <p:spPr>
          <a:xfrm>
            <a:off x="1090812" y="995360"/>
            <a:ext cx="16106376" cy="746760"/>
          </a:xfrm>
          <a:prstGeom prst="rect">
            <a:avLst/>
          </a:prstGeom>
        </p:spPr>
        <p:txBody>
          <a:bodyPr lIns="0" tIns="0" rIns="0" bIns="0" rtlCol="0" anchor="t">
            <a:spAutoFit/>
          </a:bodyPr>
          <a:lstStyle/>
          <a:p>
            <a:pPr algn="l">
              <a:lnSpc>
                <a:spcPts val="5520"/>
              </a:lnSpc>
            </a:pPr>
            <a:r>
              <a:rPr lang="en-US" sz="6000" b="1" dirty="0">
                <a:solidFill>
                  <a:srgbClr val="FFE8AB"/>
                </a:solidFill>
                <a:latin typeface="Century Gothic Paneuropean Bold"/>
                <a:ea typeface="Century Gothic Paneuropean Bold"/>
                <a:cs typeface="Century Gothic Paneuropean Bold"/>
                <a:sym typeface="Century Gothic Paneuropean Bold"/>
              </a:rPr>
              <a:t>Memories of 1964</a:t>
            </a:r>
          </a:p>
        </p:txBody>
      </p:sp>
      <p:sp>
        <p:nvSpPr>
          <p:cNvPr id="12" name="TextBox 12"/>
          <p:cNvSpPr txBox="1"/>
          <p:nvPr/>
        </p:nvSpPr>
        <p:spPr>
          <a:xfrm>
            <a:off x="1028700" y="1769618"/>
            <a:ext cx="14516100" cy="442685"/>
          </a:xfrm>
          <a:prstGeom prst="rect">
            <a:avLst/>
          </a:prstGeom>
        </p:spPr>
        <p:txBody>
          <a:bodyPr wrap="square" lIns="0" tIns="0" rIns="0" bIns="0" rtlCol="0" anchor="t">
            <a:spAutoFit/>
          </a:bodyPr>
          <a:lstStyle/>
          <a:p>
            <a:pPr algn="l">
              <a:lnSpc>
                <a:spcPts val="3429"/>
              </a:lnSpc>
            </a:pPr>
            <a:r>
              <a:rPr lang="en-US" sz="3499" dirty="0">
                <a:solidFill>
                  <a:srgbClr val="FFFFFF"/>
                </a:solidFill>
                <a:latin typeface="Century Gothic Paneuropean"/>
                <a:ea typeface="Century Gothic Paneuropean"/>
                <a:cs typeface="Century Gothic Paneuropean"/>
                <a:sym typeface="Century Gothic Paneuropean"/>
              </a:rPr>
              <a:t>A reflection by </a:t>
            </a:r>
            <a:r>
              <a:rPr lang="en-US" sz="3499" dirty="0" err="1">
                <a:solidFill>
                  <a:schemeClr val="bg1"/>
                </a:solidFill>
                <a:latin typeface="Century Gothic Paneuropean"/>
                <a:ea typeface="Century Gothic Paneuropean"/>
                <a:cs typeface="Century Gothic Paneuropean"/>
                <a:sym typeface="Century Gothic Paneuropean"/>
              </a:rPr>
              <a:t>Mr</a:t>
            </a:r>
            <a:r>
              <a:rPr lang="en-US" sz="3499" dirty="0">
                <a:solidFill>
                  <a:schemeClr val="bg1"/>
                </a:solidFill>
                <a:latin typeface="Century Gothic Paneuropean"/>
                <a:ea typeface="Century Gothic Paneuropean"/>
                <a:cs typeface="Century Gothic Paneuropean"/>
                <a:sym typeface="Century Gothic Paneuropean"/>
              </a:rPr>
              <a:t> Mohamad Sharif who lived through the 1964 riots</a:t>
            </a:r>
          </a:p>
        </p:txBody>
      </p:sp>
      <p:sp>
        <p:nvSpPr>
          <p:cNvPr id="13" name="TextBox 13"/>
          <p:cNvSpPr txBox="1"/>
          <p:nvPr/>
        </p:nvSpPr>
        <p:spPr>
          <a:xfrm>
            <a:off x="11662298" y="3238500"/>
            <a:ext cx="5863702" cy="2174240"/>
          </a:xfrm>
          <a:prstGeom prst="rect">
            <a:avLst/>
          </a:prstGeom>
        </p:spPr>
        <p:txBody>
          <a:bodyPr wrap="square" lIns="0" tIns="0" rIns="0" bIns="0" rtlCol="0" anchor="t">
            <a:spAutoFit/>
          </a:bodyPr>
          <a:lstStyle/>
          <a:p>
            <a:pPr algn="just">
              <a:lnSpc>
                <a:spcPts val="3429"/>
              </a:lnSpc>
            </a:pPr>
            <a:r>
              <a:rPr lang="en-US" sz="3499" b="1" dirty="0">
                <a:solidFill>
                  <a:srgbClr val="34203E"/>
                </a:solidFill>
                <a:latin typeface="Aptos Bold"/>
                <a:ea typeface="Aptos Bold"/>
                <a:cs typeface="Aptos Bold"/>
                <a:sym typeface="Aptos Bold"/>
              </a:rPr>
              <a:t>Experiences like these shaped how Singapore thought about building everyday trust among communities.</a:t>
            </a:r>
          </a:p>
        </p:txBody>
      </p:sp>
      <p:pic>
        <p:nvPicPr>
          <p:cNvPr id="7" name="RPReplay_Final1781692384">
            <a:extLst>
              <a:ext uri="{FF2B5EF4-FFF2-40B4-BE49-F238E27FC236}">
                <a16:creationId xmlns:a16="http://schemas.microsoft.com/office/drawing/2014/main" id="{137357EA-1A18-496F-920D-A475BA7F78B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395611" y="3708318"/>
            <a:ext cx="9550251" cy="5928667"/>
          </a:xfrm>
          <a:prstGeom prst="rect">
            <a:avLst/>
          </a:prstGeom>
        </p:spPr>
      </p:pic>
      <p:grpSp>
        <p:nvGrpSpPr>
          <p:cNvPr id="25" name="Group 24">
            <a:extLst>
              <a:ext uri="{FF2B5EF4-FFF2-40B4-BE49-F238E27FC236}">
                <a16:creationId xmlns:a16="http://schemas.microsoft.com/office/drawing/2014/main" id="{7094ABBC-90E4-F83F-710A-DD9B5DAA0400}"/>
              </a:ext>
            </a:extLst>
          </p:cNvPr>
          <p:cNvGrpSpPr/>
          <p:nvPr/>
        </p:nvGrpSpPr>
        <p:grpSpPr>
          <a:xfrm>
            <a:off x="11663058" y="5659120"/>
            <a:ext cx="6076034" cy="3657600"/>
            <a:chOff x="11485886" y="3250446"/>
            <a:chExt cx="6076034" cy="3657600"/>
          </a:xfrm>
        </p:grpSpPr>
        <p:sp>
          <p:nvSpPr>
            <p:cNvPr id="16" name="Freeform 2">
              <a:extLst>
                <a:ext uri="{FF2B5EF4-FFF2-40B4-BE49-F238E27FC236}">
                  <a16:creationId xmlns:a16="http://schemas.microsoft.com/office/drawing/2014/main" id="{3664AEB4-0F43-3BF2-6826-F6B50F2F4233}"/>
                </a:ext>
              </a:extLst>
            </p:cNvPr>
            <p:cNvSpPr/>
            <p:nvPr/>
          </p:nvSpPr>
          <p:spPr>
            <a:xfrm>
              <a:off x="11485886" y="3250446"/>
              <a:ext cx="858514" cy="750039"/>
            </a:xfrm>
            <a:custGeom>
              <a:avLst/>
              <a:gdLst/>
              <a:ahLst/>
              <a:cxnLst/>
              <a:rect l="l" t="t" r="r" b="b"/>
              <a:pathLst>
                <a:path w="3739181" h="2953953">
                  <a:moveTo>
                    <a:pt x="0" y="0"/>
                  </a:moveTo>
                  <a:lnTo>
                    <a:pt x="3739182" y="0"/>
                  </a:lnTo>
                  <a:lnTo>
                    <a:pt x="3739182" y="2953954"/>
                  </a:lnTo>
                  <a:lnTo>
                    <a:pt x="0" y="2953954"/>
                  </a:lnTo>
                  <a:lnTo>
                    <a:pt x="0" y="0"/>
                  </a:lnTo>
                  <a:close/>
                </a:path>
              </a:pathLst>
            </a:custGeom>
            <a:blipFill>
              <a:blip r:embed="rId9">
                <a:duotone>
                  <a:schemeClr val="accent3">
                    <a:shade val="45000"/>
                    <a:satMod val="135000"/>
                  </a:schemeClr>
                  <a:prstClr val="white"/>
                </a:duotone>
                <a:extLst>
                  <a:ext uri="{96DAC541-7B7A-43D3-8B79-37D633B846F1}">
                    <asvg:svgBlip xmlns:asvg="http://schemas.microsoft.com/office/drawing/2016/SVG/main" r:embed="rId10"/>
                  </a:ext>
                </a:extLst>
              </a:blip>
              <a:stretch>
                <a:fillRect/>
              </a:stretch>
            </a:blipFill>
          </p:spPr>
          <p:txBody>
            <a:bodyPr/>
            <a:lstStyle/>
            <a:p>
              <a:endParaRPr lang="en-SG" dirty="0"/>
            </a:p>
          </p:txBody>
        </p:sp>
        <p:sp>
          <p:nvSpPr>
            <p:cNvPr id="20" name="TextBox 19">
              <a:extLst>
                <a:ext uri="{FF2B5EF4-FFF2-40B4-BE49-F238E27FC236}">
                  <a16:creationId xmlns:a16="http://schemas.microsoft.com/office/drawing/2014/main" id="{45775E60-DB9C-6EC5-00A7-D2ADFFF7E2E7}"/>
                </a:ext>
              </a:extLst>
            </p:cNvPr>
            <p:cNvSpPr txBox="1"/>
            <p:nvPr/>
          </p:nvSpPr>
          <p:spPr>
            <a:xfrm>
              <a:off x="11863401" y="4012446"/>
              <a:ext cx="5028987" cy="2765757"/>
            </a:xfrm>
            <a:prstGeom prst="rect">
              <a:avLst/>
            </a:prstGeom>
            <a:noFill/>
          </p:spPr>
          <p:txBody>
            <a:bodyPr wrap="square" rtlCol="0">
              <a:spAutoFit/>
            </a:bodyPr>
            <a:lstStyle/>
            <a:p>
              <a:pPr algn="just">
                <a:lnSpc>
                  <a:spcPts val="3500"/>
                </a:lnSpc>
              </a:pPr>
              <a:r>
                <a:rPr lang="en-US" sz="2800" b="1" dirty="0">
                  <a:solidFill>
                    <a:schemeClr val="accent3">
                      <a:lumMod val="50000"/>
                    </a:schemeClr>
                  </a:solidFill>
                  <a:latin typeface="Century Gothic Paneuropean" panose="020B0604020202020204" charset="0"/>
                  <a:ea typeface="Calibri" panose="020F0502020204030204" pitchFamily="34" charset="0"/>
                  <a:cs typeface="Century Gothic Paneuropean" panose="020B0604020202020204" charset="0"/>
                </a:rPr>
                <a:t>I feel really grateful that (the founding leaders) wanted to have a multiracial country. Work together, talking together, and eat together.</a:t>
              </a:r>
              <a:endParaRPr lang="en-SG" sz="2800" b="1" dirty="0">
                <a:solidFill>
                  <a:schemeClr val="accent3">
                    <a:lumMod val="50000"/>
                  </a:schemeClr>
                </a:solidFill>
                <a:latin typeface="Century Gothic Paneuropean" panose="020B0604020202020204" charset="0"/>
                <a:ea typeface="Calibri" panose="020F0502020204030204" pitchFamily="34" charset="0"/>
                <a:cs typeface="Century Gothic Paneuropean" panose="020B0604020202020204" charset="0"/>
              </a:endParaRPr>
            </a:p>
          </p:txBody>
        </p:sp>
        <p:sp>
          <p:nvSpPr>
            <p:cNvPr id="22" name="Freeform 2">
              <a:extLst>
                <a:ext uri="{FF2B5EF4-FFF2-40B4-BE49-F238E27FC236}">
                  <a16:creationId xmlns:a16="http://schemas.microsoft.com/office/drawing/2014/main" id="{127993A4-01E5-E455-184A-225D8C105E6D}"/>
                </a:ext>
              </a:extLst>
            </p:cNvPr>
            <p:cNvSpPr/>
            <p:nvPr/>
          </p:nvSpPr>
          <p:spPr>
            <a:xfrm flipH="1" flipV="1">
              <a:off x="16816188" y="6222246"/>
              <a:ext cx="745732" cy="685800"/>
            </a:xfrm>
            <a:custGeom>
              <a:avLst/>
              <a:gdLst/>
              <a:ahLst/>
              <a:cxnLst/>
              <a:rect l="l" t="t" r="r" b="b"/>
              <a:pathLst>
                <a:path w="3739181" h="2953953">
                  <a:moveTo>
                    <a:pt x="0" y="0"/>
                  </a:moveTo>
                  <a:lnTo>
                    <a:pt x="3739182" y="0"/>
                  </a:lnTo>
                  <a:lnTo>
                    <a:pt x="3739182" y="2953954"/>
                  </a:lnTo>
                  <a:lnTo>
                    <a:pt x="0" y="2953954"/>
                  </a:lnTo>
                  <a:lnTo>
                    <a:pt x="0" y="0"/>
                  </a:lnTo>
                  <a:close/>
                </a:path>
              </a:pathLst>
            </a:custGeom>
            <a:blipFill>
              <a:blip r:embed="rId9">
                <a:duotone>
                  <a:schemeClr val="accent3">
                    <a:shade val="45000"/>
                    <a:satMod val="135000"/>
                  </a:schemeClr>
                  <a:prstClr val="white"/>
                </a:duotone>
                <a:extLst>
                  <a:ext uri="{96DAC541-7B7A-43D3-8B79-37D633B846F1}">
                    <asvg:svgBlip xmlns:asvg="http://schemas.microsoft.com/office/drawing/2016/SVG/main" r:embed="rId10"/>
                  </a:ext>
                </a:extLst>
              </a:blip>
              <a:stretch>
                <a:fillRect/>
              </a:stretch>
            </a:blipFill>
          </p:spPr>
          <p:txBody>
            <a:bodyPr/>
            <a:lstStyle/>
            <a:p>
              <a:endParaRPr lang="en-SG" dirty="0"/>
            </a:p>
          </p:txBody>
        </p:sp>
      </p:grpSp>
      <p:sp>
        <p:nvSpPr>
          <p:cNvPr id="21" name="Google Shape;97;p1">
            <a:extLst>
              <a:ext uri="{FF2B5EF4-FFF2-40B4-BE49-F238E27FC236}">
                <a16:creationId xmlns:a16="http://schemas.microsoft.com/office/drawing/2014/main" id="{606FAF2D-A63C-4EAD-8E50-FEB78B00AF17}"/>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97;p1">
            <a:extLst>
              <a:ext uri="{FF2B5EF4-FFF2-40B4-BE49-F238E27FC236}">
                <a16:creationId xmlns:a16="http://schemas.microsoft.com/office/drawing/2014/main" id="{63C2E543-88E3-4BF7-8F17-185F5BD9B871}"/>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Slide Number Placeholder 3">
            <a:extLst>
              <a:ext uri="{FF2B5EF4-FFF2-40B4-BE49-F238E27FC236}">
                <a16:creationId xmlns:a16="http://schemas.microsoft.com/office/drawing/2014/main" id="{9EBD44CF-EEF3-7387-348A-1018EFCC92DD}"/>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700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2632F"/>
        </a:solidFill>
        <a:effectLst/>
      </p:bgPr>
    </p:bg>
    <p:spTree>
      <p:nvGrpSpPr>
        <p:cNvPr id="1" name=""/>
        <p:cNvGrpSpPr/>
        <p:nvPr/>
      </p:nvGrpSpPr>
      <p:grpSpPr>
        <a:xfrm>
          <a:off x="0" y="0"/>
          <a:ext cx="0" cy="0"/>
          <a:chOff x="0" y="0"/>
          <a:chExt cx="0" cy="0"/>
        </a:xfrm>
      </p:grpSpPr>
      <p:sp>
        <p:nvSpPr>
          <p:cNvPr id="2" name="Freeform 2"/>
          <p:cNvSpPr/>
          <p:nvPr/>
        </p:nvSpPr>
        <p:spPr>
          <a:xfrm>
            <a:off x="9934334" y="0"/>
            <a:ext cx="9272601" cy="10674160"/>
          </a:xfrm>
          <a:custGeom>
            <a:avLst/>
            <a:gdLst/>
            <a:ahLst/>
            <a:cxnLst/>
            <a:rect l="l" t="t" r="r" b="b"/>
            <a:pathLst>
              <a:path w="9272601" h="10674160">
                <a:moveTo>
                  <a:pt x="0" y="0"/>
                </a:moveTo>
                <a:lnTo>
                  <a:pt x="9272601" y="0"/>
                </a:lnTo>
                <a:lnTo>
                  <a:pt x="9272601" y="10674160"/>
                </a:lnTo>
                <a:lnTo>
                  <a:pt x="0" y="10674160"/>
                </a:lnTo>
                <a:lnTo>
                  <a:pt x="0" y="0"/>
                </a:lnTo>
                <a:close/>
              </a:path>
            </a:pathLst>
          </a:custGeom>
          <a:blipFill>
            <a:blip r:embed="rId3" cstate="email">
              <a:extLst>
                <a:ext uri="{28A0092B-C50C-407E-A947-70E740481C1C}">
                  <a14:useLocalDpi xmlns:a14="http://schemas.microsoft.com/office/drawing/2010/main"/>
                </a:ext>
              </a:extLst>
            </a:blip>
            <a:stretch>
              <a:fillRect t="-4022" b="-1755"/>
            </a:stretch>
          </a:blipFill>
        </p:spPr>
        <p:txBody>
          <a:bodyPr/>
          <a:lstStyle/>
          <a:p>
            <a:endParaRPr lang="en-US" i="1" dirty="0"/>
          </a:p>
        </p:txBody>
      </p:sp>
      <p:sp>
        <p:nvSpPr>
          <p:cNvPr id="3" name="Freeform 3"/>
          <p:cNvSpPr/>
          <p:nvPr/>
        </p:nvSpPr>
        <p:spPr>
          <a:xfrm>
            <a:off x="13609105" y="342900"/>
            <a:ext cx="4755095" cy="2152407"/>
          </a:xfrm>
          <a:custGeom>
            <a:avLst/>
            <a:gdLst/>
            <a:ahLst/>
            <a:cxnLst/>
            <a:rect l="l" t="t" r="r" b="b"/>
            <a:pathLst>
              <a:path w="5355727" h="2430161">
                <a:moveTo>
                  <a:pt x="0" y="0"/>
                </a:moveTo>
                <a:lnTo>
                  <a:pt x="5355727" y="0"/>
                </a:lnTo>
                <a:lnTo>
                  <a:pt x="5355727" y="2430161"/>
                </a:lnTo>
                <a:lnTo>
                  <a:pt x="0" y="243016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SG"/>
          </a:p>
        </p:txBody>
      </p:sp>
      <p:sp>
        <p:nvSpPr>
          <p:cNvPr id="4" name="Freeform 4"/>
          <p:cNvSpPr/>
          <p:nvPr/>
        </p:nvSpPr>
        <p:spPr>
          <a:xfrm>
            <a:off x="10747035" y="3075697"/>
            <a:ext cx="3554237" cy="2261384"/>
          </a:xfrm>
          <a:custGeom>
            <a:avLst/>
            <a:gdLst/>
            <a:ahLst/>
            <a:cxnLst/>
            <a:rect l="l" t="t" r="r" b="b"/>
            <a:pathLst>
              <a:path w="3554237" h="2261384">
                <a:moveTo>
                  <a:pt x="0" y="0"/>
                </a:moveTo>
                <a:lnTo>
                  <a:pt x="3554238" y="0"/>
                </a:lnTo>
                <a:lnTo>
                  <a:pt x="3554238" y="2261383"/>
                </a:lnTo>
                <a:lnTo>
                  <a:pt x="0" y="226138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SG"/>
          </a:p>
        </p:txBody>
      </p:sp>
      <p:sp>
        <p:nvSpPr>
          <p:cNvPr id="5" name="Freeform 5"/>
          <p:cNvSpPr/>
          <p:nvPr/>
        </p:nvSpPr>
        <p:spPr>
          <a:xfrm>
            <a:off x="15342948" y="5259600"/>
            <a:ext cx="2471815" cy="2765667"/>
          </a:xfrm>
          <a:custGeom>
            <a:avLst/>
            <a:gdLst/>
            <a:ahLst/>
            <a:cxnLst/>
            <a:rect l="l" t="t" r="r" b="b"/>
            <a:pathLst>
              <a:path w="2471815" h="2765667">
                <a:moveTo>
                  <a:pt x="0" y="0"/>
                </a:moveTo>
                <a:lnTo>
                  <a:pt x="2471815" y="0"/>
                </a:lnTo>
                <a:lnTo>
                  <a:pt x="2471815" y="2765667"/>
                </a:lnTo>
                <a:lnTo>
                  <a:pt x="0" y="276566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SG"/>
          </a:p>
        </p:txBody>
      </p:sp>
      <p:sp>
        <p:nvSpPr>
          <p:cNvPr id="6" name="Freeform 6"/>
          <p:cNvSpPr/>
          <p:nvPr/>
        </p:nvSpPr>
        <p:spPr>
          <a:xfrm>
            <a:off x="11233023" y="7599388"/>
            <a:ext cx="2635377" cy="2272748"/>
          </a:xfrm>
          <a:custGeom>
            <a:avLst/>
            <a:gdLst/>
            <a:ahLst/>
            <a:cxnLst/>
            <a:rect l="l" t="t" r="r" b="b"/>
            <a:pathLst>
              <a:path w="3163586" h="2649312">
                <a:moveTo>
                  <a:pt x="0" y="0"/>
                </a:moveTo>
                <a:lnTo>
                  <a:pt x="3163586" y="0"/>
                </a:lnTo>
                <a:lnTo>
                  <a:pt x="3163586" y="2649313"/>
                </a:lnTo>
                <a:lnTo>
                  <a:pt x="0" y="2649313"/>
                </a:lnTo>
                <a:lnTo>
                  <a:pt x="0" y="0"/>
                </a:lnTo>
                <a:close/>
              </a:path>
            </a:pathLst>
          </a:custGeom>
          <a:blipFill>
            <a:blip r:embed="rId7" cstate="email">
              <a:extLst>
                <a:ext uri="{28A0092B-C50C-407E-A947-70E740481C1C}">
                  <a14:useLocalDpi xmlns:a14="http://schemas.microsoft.com/office/drawing/2010/main"/>
                </a:ext>
              </a:extLst>
            </a:blip>
            <a:stretch>
              <a:fillRect t="-9705" b="-9705"/>
            </a:stretch>
          </a:blipFill>
        </p:spPr>
        <p:txBody>
          <a:bodyPr/>
          <a:lstStyle/>
          <a:p>
            <a:endParaRPr lang="en-SG"/>
          </a:p>
        </p:txBody>
      </p:sp>
      <p:sp>
        <p:nvSpPr>
          <p:cNvPr id="7" name="Freeform 7"/>
          <p:cNvSpPr/>
          <p:nvPr/>
        </p:nvSpPr>
        <p:spPr>
          <a:xfrm>
            <a:off x="973690" y="8290622"/>
            <a:ext cx="1154561" cy="1215328"/>
          </a:xfrm>
          <a:custGeom>
            <a:avLst/>
            <a:gdLst/>
            <a:ahLst/>
            <a:cxnLst/>
            <a:rect l="l" t="t" r="r" b="b"/>
            <a:pathLst>
              <a:path w="1154561" h="1215328">
                <a:moveTo>
                  <a:pt x="0" y="0"/>
                </a:moveTo>
                <a:lnTo>
                  <a:pt x="1154561" y="0"/>
                </a:lnTo>
                <a:lnTo>
                  <a:pt x="1154561" y="1215328"/>
                </a:lnTo>
                <a:lnTo>
                  <a:pt x="0" y="1215328"/>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SG"/>
          </a:p>
        </p:txBody>
      </p:sp>
      <p:grpSp>
        <p:nvGrpSpPr>
          <p:cNvPr id="8" name="Group 8"/>
          <p:cNvGrpSpPr/>
          <p:nvPr/>
        </p:nvGrpSpPr>
        <p:grpSpPr>
          <a:xfrm>
            <a:off x="458110" y="985586"/>
            <a:ext cx="9227302" cy="1508907"/>
            <a:chOff x="0" y="0"/>
            <a:chExt cx="2430243" cy="397418"/>
          </a:xfrm>
        </p:grpSpPr>
        <p:sp>
          <p:nvSpPr>
            <p:cNvPr id="9" name="Freeform 9"/>
            <p:cNvSpPr/>
            <p:nvPr/>
          </p:nvSpPr>
          <p:spPr>
            <a:xfrm>
              <a:off x="0" y="0"/>
              <a:ext cx="2430243" cy="397418"/>
            </a:xfrm>
            <a:custGeom>
              <a:avLst/>
              <a:gdLst/>
              <a:ahLst/>
              <a:cxnLst/>
              <a:rect l="l" t="t" r="r" b="b"/>
              <a:pathLst>
                <a:path w="2430243" h="397418">
                  <a:moveTo>
                    <a:pt x="2430243" y="55376"/>
                  </a:moveTo>
                  <a:lnTo>
                    <a:pt x="2430243" y="342042"/>
                  </a:lnTo>
                  <a:cubicBezTo>
                    <a:pt x="2430243" y="372625"/>
                    <a:pt x="2405450" y="397418"/>
                    <a:pt x="2374867" y="397418"/>
                  </a:cubicBezTo>
                  <a:lnTo>
                    <a:pt x="55376" y="397418"/>
                  </a:lnTo>
                  <a:cubicBezTo>
                    <a:pt x="24792" y="397418"/>
                    <a:pt x="0" y="372625"/>
                    <a:pt x="0" y="342042"/>
                  </a:cubicBezTo>
                  <a:lnTo>
                    <a:pt x="0" y="55376"/>
                  </a:lnTo>
                  <a:cubicBezTo>
                    <a:pt x="0" y="24792"/>
                    <a:pt x="24792" y="0"/>
                    <a:pt x="55376" y="0"/>
                  </a:cubicBezTo>
                  <a:lnTo>
                    <a:pt x="2374867" y="0"/>
                  </a:lnTo>
                  <a:cubicBezTo>
                    <a:pt x="2405450" y="0"/>
                    <a:pt x="2430243" y="24792"/>
                    <a:pt x="2430243" y="55376"/>
                  </a:cubicBezTo>
                  <a:close/>
                </a:path>
              </a:pathLst>
            </a:custGeom>
            <a:solidFill>
              <a:srgbClr val="77937E"/>
            </a:solidFill>
          </p:spPr>
          <p:txBody>
            <a:bodyPr/>
            <a:lstStyle/>
            <a:p>
              <a:endParaRPr lang="en-SG"/>
            </a:p>
          </p:txBody>
        </p:sp>
        <p:sp>
          <p:nvSpPr>
            <p:cNvPr id="10" name="TextBox 10"/>
            <p:cNvSpPr txBox="1"/>
            <p:nvPr/>
          </p:nvSpPr>
          <p:spPr>
            <a:xfrm>
              <a:off x="0" y="-38100"/>
              <a:ext cx="2430243" cy="435518"/>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028700" y="1332414"/>
            <a:ext cx="8971316" cy="829437"/>
          </a:xfrm>
          <a:prstGeom prst="rect">
            <a:avLst/>
          </a:prstGeom>
        </p:spPr>
        <p:txBody>
          <a:bodyPr lIns="0" tIns="0" rIns="0" bIns="0" rtlCol="0" anchor="t">
            <a:spAutoFit/>
          </a:bodyPr>
          <a:lstStyle/>
          <a:p>
            <a:pPr algn="l">
              <a:lnSpc>
                <a:spcPts val="6384"/>
              </a:lnSpc>
            </a:pPr>
            <a:r>
              <a:rPr lang="en-US" sz="5700" b="1">
                <a:solidFill>
                  <a:srgbClr val="FFE8AB"/>
                </a:solidFill>
                <a:latin typeface="Century Gothic Paneuropean Bold"/>
                <a:ea typeface="Century Gothic Paneuropean Bold"/>
                <a:cs typeface="Century Gothic Paneuropean Bold"/>
                <a:sym typeface="Century Gothic Paneuropean Bold"/>
              </a:rPr>
              <a:t>Designing for Cohesion</a:t>
            </a:r>
          </a:p>
        </p:txBody>
      </p:sp>
      <p:sp>
        <p:nvSpPr>
          <p:cNvPr id="12" name="TextBox 12"/>
          <p:cNvSpPr txBox="1"/>
          <p:nvPr/>
        </p:nvSpPr>
        <p:spPr>
          <a:xfrm>
            <a:off x="1199788" y="3219126"/>
            <a:ext cx="7743946" cy="4103688"/>
          </a:xfrm>
          <a:prstGeom prst="rect">
            <a:avLst/>
          </a:prstGeom>
        </p:spPr>
        <p:txBody>
          <a:bodyPr lIns="0" tIns="0" rIns="0" bIns="0" rtlCol="0" anchor="t">
            <a:spAutoFit/>
          </a:bodyPr>
          <a:lstStyle/>
          <a:p>
            <a:pPr algn="just">
              <a:lnSpc>
                <a:spcPts val="4032"/>
              </a:lnSpc>
            </a:pPr>
            <a:r>
              <a:rPr lang="en-US" sz="3600" dirty="0">
                <a:solidFill>
                  <a:srgbClr val="FFFFFF"/>
                </a:solidFill>
                <a:latin typeface="Aptos"/>
                <a:ea typeface="Aptos"/>
                <a:cs typeface="Aptos"/>
                <a:sym typeface="Aptos"/>
              </a:rPr>
              <a:t>Singapore’s early leaders intentionally created </a:t>
            </a:r>
            <a:r>
              <a:rPr lang="en-US" sz="3600" dirty="0">
                <a:solidFill>
                  <a:schemeClr val="bg1"/>
                </a:solidFill>
                <a:latin typeface="Aptos"/>
                <a:ea typeface="Aptos"/>
                <a:cs typeface="Aptos"/>
                <a:sym typeface="Aptos"/>
              </a:rPr>
              <a:t>opportunities for different communities to live and learn together, and interact. </a:t>
            </a:r>
            <a:r>
              <a:rPr lang="en-US" sz="3600" dirty="0">
                <a:solidFill>
                  <a:srgbClr val="FFFFFF"/>
                </a:solidFill>
                <a:latin typeface="Aptos"/>
                <a:ea typeface="Aptos"/>
                <a:cs typeface="Aptos"/>
                <a:sym typeface="Aptos"/>
              </a:rPr>
              <a:t>Over generations, these shared experiences fostered mutual understanding and a shared identity that continue to shape Singapore’s multicultural society today.</a:t>
            </a:r>
          </a:p>
        </p:txBody>
      </p:sp>
      <p:sp>
        <p:nvSpPr>
          <p:cNvPr id="13" name="TextBox 13"/>
          <p:cNvSpPr txBox="1"/>
          <p:nvPr/>
        </p:nvSpPr>
        <p:spPr>
          <a:xfrm>
            <a:off x="2378840" y="8191500"/>
            <a:ext cx="6612760" cy="1641475"/>
          </a:xfrm>
          <a:prstGeom prst="rect">
            <a:avLst/>
          </a:prstGeom>
        </p:spPr>
        <p:txBody>
          <a:bodyPr wrap="square" lIns="0" tIns="0" rIns="0" bIns="0" rtlCol="0" anchor="t">
            <a:spAutoFit/>
          </a:bodyPr>
          <a:lstStyle/>
          <a:p>
            <a:pPr algn="just">
              <a:lnSpc>
                <a:spcPts val="3190"/>
              </a:lnSpc>
            </a:pPr>
            <a:r>
              <a:rPr lang="en-US" sz="2900" b="1" dirty="0">
                <a:solidFill>
                  <a:srgbClr val="FFE8AB"/>
                </a:solidFill>
                <a:latin typeface="Century Gothic Paneuropean Bold"/>
                <a:ea typeface="Century Gothic Paneuropean Bold"/>
                <a:cs typeface="Century Gothic Paneuropean Bold"/>
                <a:sym typeface="Century Gothic Paneuropean Bold"/>
              </a:rPr>
              <a:t>Reflect: What shared experiences or common spaces make you feel most connected to other Singaporeans? Why?</a:t>
            </a:r>
          </a:p>
        </p:txBody>
      </p:sp>
      <p:sp>
        <p:nvSpPr>
          <p:cNvPr id="14" name="TextBox 14"/>
          <p:cNvSpPr txBox="1"/>
          <p:nvPr/>
        </p:nvSpPr>
        <p:spPr>
          <a:xfrm>
            <a:off x="10328484" y="285770"/>
            <a:ext cx="3280621" cy="2571730"/>
          </a:xfrm>
          <a:prstGeom prst="rect">
            <a:avLst/>
          </a:prstGeom>
        </p:spPr>
        <p:txBody>
          <a:bodyPr wrap="square" lIns="0" tIns="0" rIns="0" bIns="0" rtlCol="0" anchor="t">
            <a:spAutoFit/>
          </a:bodyPr>
          <a:lstStyle/>
          <a:p>
            <a:pPr algn="ctr">
              <a:lnSpc>
                <a:spcPts val="1960"/>
              </a:lnSpc>
            </a:pPr>
            <a:r>
              <a:rPr lang="en-US" sz="2000" b="1" dirty="0">
                <a:solidFill>
                  <a:srgbClr val="000000"/>
                </a:solidFill>
                <a:latin typeface="Aptos Bold"/>
                <a:ea typeface="Aptos Bold"/>
                <a:cs typeface="Aptos Bold"/>
                <a:sym typeface="Aptos Bold"/>
              </a:rPr>
              <a:t>Early educational materials </a:t>
            </a:r>
            <a:r>
              <a:rPr lang="en-US" sz="2000" b="1" dirty="0">
                <a:latin typeface="Aptos Bold"/>
                <a:ea typeface="Aptos Bold"/>
                <a:cs typeface="Aptos Bold"/>
                <a:sym typeface="Aptos Bold"/>
              </a:rPr>
              <a:t>reflected Singapore’s bilingual education and cultural heritage. </a:t>
            </a:r>
          </a:p>
          <a:p>
            <a:pPr algn="ctr">
              <a:lnSpc>
                <a:spcPts val="1960"/>
              </a:lnSpc>
            </a:pPr>
            <a:r>
              <a:rPr lang="en-US" sz="2000" b="1" dirty="0">
                <a:latin typeface="Aptos Bold"/>
                <a:ea typeface="Aptos Bold"/>
                <a:cs typeface="Aptos Bold"/>
                <a:sym typeface="Aptos Bold"/>
              </a:rPr>
              <a:t>This </a:t>
            </a:r>
            <a:r>
              <a:rPr lang="en-GB" sz="2000" b="1" dirty="0">
                <a:latin typeface="Aptos Bold"/>
                <a:ea typeface="Aptos Bold"/>
                <a:cs typeface="Aptos Bold"/>
                <a:sym typeface="Aptos Bold"/>
              </a:rPr>
              <a:t>enabled us to engage fellow Singaporeans of different races and access the global economy, while remaining connected to our cultural roots.</a:t>
            </a:r>
            <a:endParaRPr lang="en-US" sz="2000" b="1" dirty="0">
              <a:latin typeface="Aptos Bold"/>
              <a:ea typeface="Aptos Bold"/>
              <a:cs typeface="Aptos Bold"/>
              <a:sym typeface="Aptos Bold"/>
            </a:endParaRPr>
          </a:p>
        </p:txBody>
      </p:sp>
      <p:sp>
        <p:nvSpPr>
          <p:cNvPr id="15" name="TextBox 15"/>
          <p:cNvSpPr txBox="1"/>
          <p:nvPr/>
        </p:nvSpPr>
        <p:spPr>
          <a:xfrm>
            <a:off x="14568714" y="3630438"/>
            <a:ext cx="3333191" cy="1032847"/>
          </a:xfrm>
          <a:prstGeom prst="rect">
            <a:avLst/>
          </a:prstGeom>
        </p:spPr>
        <p:txBody>
          <a:bodyPr lIns="0" tIns="0" rIns="0" bIns="0" rtlCol="0" anchor="t">
            <a:spAutoFit/>
          </a:bodyPr>
          <a:lstStyle/>
          <a:p>
            <a:pPr algn="ctr">
              <a:lnSpc>
                <a:spcPts val="1960"/>
              </a:lnSpc>
            </a:pPr>
            <a:r>
              <a:rPr lang="en-US" sz="2000" b="1" dirty="0">
                <a:solidFill>
                  <a:srgbClr val="000000"/>
                </a:solidFill>
                <a:latin typeface="Aptos Bold"/>
                <a:ea typeface="Aptos Bold"/>
                <a:cs typeface="Aptos Bold"/>
                <a:sym typeface="Aptos Bold"/>
              </a:rPr>
              <a:t>Reciting the National Pledge </a:t>
            </a:r>
            <a:r>
              <a:rPr lang="en-US" sz="2000" b="1" dirty="0">
                <a:latin typeface="Aptos Bold"/>
                <a:ea typeface="Aptos Bold"/>
                <a:cs typeface="Aptos Bold"/>
                <a:sym typeface="Aptos Bold"/>
              </a:rPr>
              <a:t>is a </a:t>
            </a:r>
            <a:r>
              <a:rPr lang="en-US" sz="2000" b="1" dirty="0">
                <a:solidFill>
                  <a:srgbClr val="000000"/>
                </a:solidFill>
                <a:latin typeface="Aptos Bold"/>
                <a:ea typeface="Aptos Bold"/>
                <a:cs typeface="Aptos Bold"/>
                <a:sym typeface="Aptos Bold"/>
              </a:rPr>
              <a:t>shared ritual that reinforces unity and mutual respect.</a:t>
            </a:r>
          </a:p>
        </p:txBody>
      </p:sp>
      <p:sp>
        <p:nvSpPr>
          <p:cNvPr id="16" name="TextBox 16"/>
          <p:cNvSpPr txBox="1"/>
          <p:nvPr/>
        </p:nvSpPr>
        <p:spPr>
          <a:xfrm>
            <a:off x="10972800" y="5987773"/>
            <a:ext cx="3823599" cy="1289327"/>
          </a:xfrm>
          <a:prstGeom prst="rect">
            <a:avLst/>
          </a:prstGeom>
        </p:spPr>
        <p:txBody>
          <a:bodyPr lIns="0" tIns="0" rIns="0" bIns="0" rtlCol="0" anchor="t">
            <a:spAutoFit/>
          </a:bodyPr>
          <a:lstStyle/>
          <a:p>
            <a:pPr algn="ctr">
              <a:lnSpc>
                <a:spcPts val="1960"/>
              </a:lnSpc>
            </a:pPr>
            <a:r>
              <a:rPr lang="en-US" sz="2000" b="1" dirty="0">
                <a:solidFill>
                  <a:srgbClr val="000000"/>
                </a:solidFill>
                <a:latin typeface="Aptos Bold"/>
                <a:ea typeface="Aptos Bold"/>
                <a:cs typeface="Aptos Bold"/>
                <a:sym typeface="Aptos Bold"/>
              </a:rPr>
              <a:t>National Service, a shared rite of passage that transcends race, </a:t>
            </a:r>
            <a:r>
              <a:rPr lang="en-US" sz="2000" b="1" dirty="0">
                <a:latin typeface="Aptos Bold"/>
                <a:ea typeface="Aptos Bold"/>
                <a:cs typeface="Aptos Bold"/>
                <a:sym typeface="Aptos Bold"/>
              </a:rPr>
              <a:t>language, and religion for generations of Singaporeans, was introduced in 1967.</a:t>
            </a:r>
          </a:p>
        </p:txBody>
      </p:sp>
      <p:sp>
        <p:nvSpPr>
          <p:cNvPr id="17" name="TextBox 17"/>
          <p:cNvSpPr txBox="1"/>
          <p:nvPr/>
        </p:nvSpPr>
        <p:spPr>
          <a:xfrm>
            <a:off x="14182984" y="8724900"/>
            <a:ext cx="3724016" cy="760731"/>
          </a:xfrm>
          <a:prstGeom prst="rect">
            <a:avLst/>
          </a:prstGeom>
        </p:spPr>
        <p:txBody>
          <a:bodyPr lIns="0" tIns="0" rIns="0" bIns="0" rtlCol="0" anchor="t">
            <a:spAutoFit/>
          </a:bodyPr>
          <a:lstStyle/>
          <a:p>
            <a:pPr algn="ctr">
              <a:lnSpc>
                <a:spcPts val="1960"/>
              </a:lnSpc>
            </a:pPr>
            <a:r>
              <a:rPr lang="en-US" sz="2000" b="1" dirty="0">
                <a:solidFill>
                  <a:srgbClr val="000000"/>
                </a:solidFill>
                <a:latin typeface="Aptos Bold"/>
                <a:ea typeface="Aptos Bold"/>
                <a:cs typeface="Aptos Bold"/>
                <a:sym typeface="Aptos Bold"/>
              </a:rPr>
              <a:t>Shared </a:t>
            </a:r>
            <a:r>
              <a:rPr lang="en-US" sz="2000" b="1" dirty="0" err="1">
                <a:solidFill>
                  <a:srgbClr val="000000"/>
                </a:solidFill>
                <a:latin typeface="Aptos Bold"/>
                <a:ea typeface="Aptos Bold"/>
                <a:cs typeface="Aptos Bold"/>
                <a:sym typeface="Aptos Bold"/>
              </a:rPr>
              <a:t>neighbourhood</a:t>
            </a:r>
            <a:r>
              <a:rPr lang="en-US" sz="2000" b="1" dirty="0">
                <a:solidFill>
                  <a:srgbClr val="000000"/>
                </a:solidFill>
                <a:latin typeface="Aptos Bold"/>
                <a:ea typeface="Aptos Bold"/>
                <a:cs typeface="Aptos Bold"/>
                <a:sym typeface="Aptos Bold"/>
              </a:rPr>
              <a:t> spaces bring people together and strengthen social bonds.</a:t>
            </a:r>
          </a:p>
        </p:txBody>
      </p:sp>
      <p:sp>
        <p:nvSpPr>
          <p:cNvPr id="18" name="TextBox 18"/>
          <p:cNvSpPr txBox="1"/>
          <p:nvPr/>
        </p:nvSpPr>
        <p:spPr>
          <a:xfrm>
            <a:off x="15092357" y="8115300"/>
            <a:ext cx="2972997" cy="171201"/>
          </a:xfrm>
          <a:prstGeom prst="rect">
            <a:avLst/>
          </a:prstGeom>
        </p:spPr>
        <p:txBody>
          <a:bodyPr lIns="0" tIns="0" rIns="0" bIns="0" rtlCol="0" anchor="t">
            <a:spAutoFit/>
          </a:bodyPr>
          <a:lstStyle/>
          <a:p>
            <a:pPr marL="0" lvl="0" indent="0" algn="ctr">
              <a:lnSpc>
                <a:spcPts val="1273"/>
              </a:lnSpc>
              <a:spcBef>
                <a:spcPct val="0"/>
              </a:spcBef>
            </a:pPr>
            <a:r>
              <a:rPr lang="en-US" sz="1299" u="none" strike="noStrike" dirty="0">
                <a:solidFill>
                  <a:srgbClr val="000000"/>
                </a:solidFill>
                <a:latin typeface="Aptos"/>
                <a:ea typeface="Aptos"/>
                <a:cs typeface="Aptos"/>
                <a:sym typeface="Aptos"/>
              </a:rPr>
              <a:t>Image: National Archive</a:t>
            </a:r>
            <a:r>
              <a:rPr lang="en-US" sz="1299" u="none" strike="noStrike" dirty="0">
                <a:latin typeface="Aptos"/>
                <a:ea typeface="Aptos"/>
                <a:cs typeface="Aptos"/>
                <a:sym typeface="Aptos"/>
              </a:rPr>
              <a:t>s</a:t>
            </a:r>
            <a:r>
              <a:rPr lang="en-US" sz="1299" u="none" strike="noStrike" dirty="0">
                <a:solidFill>
                  <a:srgbClr val="000000"/>
                </a:solidFill>
                <a:latin typeface="Aptos"/>
                <a:ea typeface="Aptos"/>
                <a:cs typeface="Aptos"/>
                <a:sym typeface="Aptos"/>
              </a:rPr>
              <a:t> of Singapore</a:t>
            </a:r>
          </a:p>
        </p:txBody>
      </p:sp>
      <p:sp>
        <p:nvSpPr>
          <p:cNvPr id="19" name="TextBox 19"/>
          <p:cNvSpPr txBox="1"/>
          <p:nvPr/>
        </p:nvSpPr>
        <p:spPr>
          <a:xfrm>
            <a:off x="8895203" y="9976912"/>
            <a:ext cx="7191752" cy="171201"/>
          </a:xfrm>
          <a:prstGeom prst="rect">
            <a:avLst/>
          </a:prstGeom>
        </p:spPr>
        <p:txBody>
          <a:bodyPr lIns="0" tIns="0" rIns="0" bIns="0" rtlCol="0" anchor="t">
            <a:spAutoFit/>
          </a:bodyPr>
          <a:lstStyle/>
          <a:p>
            <a:pPr algn="ctr">
              <a:lnSpc>
                <a:spcPts val="1273"/>
              </a:lnSpc>
            </a:pPr>
            <a:r>
              <a:rPr lang="en-US" sz="1299">
                <a:solidFill>
                  <a:srgbClr val="000000"/>
                </a:solidFill>
                <a:latin typeface="Aptos"/>
                <a:ea typeface="Aptos"/>
                <a:cs typeface="Aptos"/>
                <a:sym typeface="Aptos"/>
              </a:rPr>
              <a:t>Image: Deck-ed Out</a:t>
            </a:r>
          </a:p>
        </p:txBody>
      </p:sp>
      <p:sp>
        <p:nvSpPr>
          <p:cNvPr id="20" name="TextBox 20"/>
          <p:cNvSpPr txBox="1"/>
          <p:nvPr/>
        </p:nvSpPr>
        <p:spPr>
          <a:xfrm>
            <a:off x="10603669" y="5441855"/>
            <a:ext cx="3840970" cy="171201"/>
          </a:xfrm>
          <a:prstGeom prst="rect">
            <a:avLst/>
          </a:prstGeom>
        </p:spPr>
        <p:txBody>
          <a:bodyPr lIns="0" tIns="0" rIns="0" bIns="0" rtlCol="0" anchor="t">
            <a:spAutoFit/>
          </a:bodyPr>
          <a:lstStyle/>
          <a:p>
            <a:pPr marL="0" lvl="0" indent="0" algn="ctr">
              <a:lnSpc>
                <a:spcPts val="1273"/>
              </a:lnSpc>
              <a:spcBef>
                <a:spcPct val="0"/>
              </a:spcBef>
            </a:pPr>
            <a:r>
              <a:rPr lang="en-US" sz="1299" u="none" strike="noStrike" dirty="0">
                <a:solidFill>
                  <a:srgbClr val="000000"/>
                </a:solidFill>
                <a:latin typeface="Aptos"/>
                <a:ea typeface="Aptos"/>
                <a:cs typeface="Aptos"/>
                <a:sym typeface="Aptos"/>
              </a:rPr>
              <a:t>Image: National </a:t>
            </a:r>
            <a:r>
              <a:rPr lang="en-US" sz="1299" u="none" strike="noStrike" dirty="0">
                <a:latin typeface="Aptos"/>
                <a:ea typeface="Aptos"/>
                <a:cs typeface="Aptos"/>
                <a:sym typeface="Aptos"/>
              </a:rPr>
              <a:t>Archives of </a:t>
            </a:r>
            <a:r>
              <a:rPr lang="en-US" sz="1299" u="none" strike="noStrike" dirty="0">
                <a:solidFill>
                  <a:srgbClr val="000000"/>
                </a:solidFill>
                <a:latin typeface="Aptos"/>
                <a:ea typeface="Aptos"/>
                <a:cs typeface="Aptos"/>
                <a:sym typeface="Aptos"/>
              </a:rPr>
              <a:t>Singapore</a:t>
            </a:r>
          </a:p>
        </p:txBody>
      </p:sp>
      <p:sp>
        <p:nvSpPr>
          <p:cNvPr id="21" name="TextBox 21"/>
          <p:cNvSpPr txBox="1"/>
          <p:nvPr/>
        </p:nvSpPr>
        <p:spPr>
          <a:xfrm>
            <a:off x="13792199" y="2491490"/>
            <a:ext cx="4572001" cy="337913"/>
          </a:xfrm>
          <a:prstGeom prst="rect">
            <a:avLst/>
          </a:prstGeom>
        </p:spPr>
        <p:txBody>
          <a:bodyPr wrap="square" lIns="0" tIns="0" rIns="0" bIns="0" rtlCol="0" anchor="t">
            <a:spAutoFit/>
          </a:bodyPr>
          <a:lstStyle/>
          <a:p>
            <a:pPr marL="0" lvl="0" indent="0" algn="ctr">
              <a:lnSpc>
                <a:spcPts val="1273"/>
              </a:lnSpc>
              <a:spcBef>
                <a:spcPct val="0"/>
              </a:spcBef>
            </a:pPr>
            <a:r>
              <a:rPr lang="en-US" sz="1299" u="none" strike="noStrike" dirty="0">
                <a:solidFill>
                  <a:srgbClr val="000000"/>
                </a:solidFill>
                <a:latin typeface="Aptos"/>
                <a:ea typeface="Aptos"/>
                <a:cs typeface="Aptos"/>
                <a:sym typeface="Aptos"/>
              </a:rPr>
              <a:t>Image: National Library Singapore and Collection of </a:t>
            </a:r>
          </a:p>
          <a:p>
            <a:pPr marL="0" lvl="0" indent="0" algn="ctr">
              <a:lnSpc>
                <a:spcPts val="1273"/>
              </a:lnSpc>
              <a:spcBef>
                <a:spcPct val="0"/>
              </a:spcBef>
            </a:pPr>
            <a:r>
              <a:rPr lang="en-US" sz="1299" u="none" strike="noStrike" dirty="0">
                <a:solidFill>
                  <a:srgbClr val="000000"/>
                </a:solidFill>
                <a:latin typeface="Aptos"/>
                <a:ea typeface="Aptos"/>
                <a:cs typeface="Aptos"/>
                <a:sym typeface="Aptos"/>
              </a:rPr>
              <a:t>National Museum of Singapore</a:t>
            </a:r>
          </a:p>
        </p:txBody>
      </p:sp>
      <p:sp>
        <p:nvSpPr>
          <p:cNvPr id="24" name="Google Shape;97;p1">
            <a:extLst>
              <a:ext uri="{FF2B5EF4-FFF2-40B4-BE49-F238E27FC236}">
                <a16:creationId xmlns:a16="http://schemas.microsoft.com/office/drawing/2014/main" id="{A2CB74F3-03BA-40A1-82A8-4833D6E18402}"/>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Google Shape;97;p1">
            <a:extLst>
              <a:ext uri="{FF2B5EF4-FFF2-40B4-BE49-F238E27FC236}">
                <a16:creationId xmlns:a16="http://schemas.microsoft.com/office/drawing/2014/main" id="{0CC5B82E-E5DE-4976-B996-5762D007C4A2}"/>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Slide Number Placeholder 3">
            <a:extLst>
              <a:ext uri="{FF2B5EF4-FFF2-40B4-BE49-F238E27FC236}">
                <a16:creationId xmlns:a16="http://schemas.microsoft.com/office/drawing/2014/main" id="{30C15CD6-947A-F8AC-E31F-D682CB48BE27}"/>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F2F80"/>
        </a:solidFill>
        <a:effectLst/>
      </p:bgPr>
    </p:bg>
    <p:spTree>
      <p:nvGrpSpPr>
        <p:cNvPr id="1" name=""/>
        <p:cNvGrpSpPr/>
        <p:nvPr/>
      </p:nvGrpSpPr>
      <p:grpSpPr>
        <a:xfrm>
          <a:off x="0" y="0"/>
          <a:ext cx="0" cy="0"/>
          <a:chOff x="0" y="0"/>
          <a:chExt cx="0" cy="0"/>
        </a:xfrm>
      </p:grpSpPr>
      <p:sp>
        <p:nvSpPr>
          <p:cNvPr id="2" name="TextBox 2"/>
          <p:cNvSpPr txBox="1"/>
          <p:nvPr/>
        </p:nvSpPr>
        <p:spPr>
          <a:xfrm>
            <a:off x="5207841" y="3314700"/>
            <a:ext cx="9549457" cy="2372444"/>
          </a:xfrm>
          <a:prstGeom prst="rect">
            <a:avLst/>
          </a:prstGeom>
        </p:spPr>
        <p:txBody>
          <a:bodyPr wrap="square" lIns="0" tIns="0" rIns="0" bIns="0" rtlCol="0" anchor="t">
            <a:spAutoFit/>
          </a:bodyPr>
          <a:lstStyle/>
          <a:p>
            <a:pPr marL="0" lvl="0" indent="0" algn="just">
              <a:lnSpc>
                <a:spcPts val="3680"/>
              </a:lnSpc>
            </a:pPr>
            <a:r>
              <a:rPr lang="en-US" sz="3200" dirty="0">
                <a:solidFill>
                  <a:schemeClr val="bg1"/>
                </a:solidFill>
                <a:latin typeface="Aptos"/>
                <a:ea typeface="Aptos"/>
                <a:cs typeface="Aptos"/>
                <a:sym typeface="Aptos"/>
              </a:rPr>
              <a:t>W</a:t>
            </a:r>
            <a:r>
              <a:rPr lang="en-US" sz="3200" u="none" strike="noStrike" dirty="0">
                <a:solidFill>
                  <a:schemeClr val="bg1"/>
                </a:solidFill>
                <a:latin typeface="Aptos"/>
                <a:ea typeface="Aptos"/>
                <a:cs typeface="Aptos"/>
                <a:sym typeface="Aptos"/>
              </a:rPr>
              <a:t>hile most people (71.1%) say they do not let a person’s race influence their social interactions, racial stereotyping has increased. In 2024, 43.5% of respondents admit to making assumptions about a person's </a:t>
            </a:r>
            <a:r>
              <a:rPr lang="en-US" sz="3200" u="none" strike="noStrike" dirty="0" err="1">
                <a:solidFill>
                  <a:schemeClr val="bg1"/>
                </a:solidFill>
                <a:latin typeface="Aptos"/>
                <a:ea typeface="Aptos"/>
                <a:cs typeface="Aptos"/>
                <a:sym typeface="Aptos"/>
              </a:rPr>
              <a:t>behaviour</a:t>
            </a:r>
            <a:r>
              <a:rPr lang="en-US" sz="3200" u="none" strike="noStrike" dirty="0">
                <a:solidFill>
                  <a:schemeClr val="bg1"/>
                </a:solidFill>
                <a:latin typeface="Aptos"/>
                <a:ea typeface="Aptos"/>
                <a:cs typeface="Aptos"/>
                <a:sym typeface="Aptos"/>
              </a:rPr>
              <a:t> based on race, up from 35.2% in 2018. </a:t>
            </a:r>
          </a:p>
        </p:txBody>
      </p:sp>
      <p:grpSp>
        <p:nvGrpSpPr>
          <p:cNvPr id="3" name="Group 3"/>
          <p:cNvGrpSpPr/>
          <p:nvPr/>
        </p:nvGrpSpPr>
        <p:grpSpPr>
          <a:xfrm>
            <a:off x="1219938" y="856870"/>
            <a:ext cx="15395936" cy="1467230"/>
            <a:chOff x="0" y="0"/>
            <a:chExt cx="4054908" cy="386441"/>
          </a:xfrm>
        </p:grpSpPr>
        <p:sp>
          <p:nvSpPr>
            <p:cNvPr id="4" name="Freeform 4"/>
            <p:cNvSpPr/>
            <p:nvPr/>
          </p:nvSpPr>
          <p:spPr>
            <a:xfrm>
              <a:off x="0" y="0"/>
              <a:ext cx="4054908" cy="386441"/>
            </a:xfrm>
            <a:custGeom>
              <a:avLst/>
              <a:gdLst/>
              <a:ahLst/>
              <a:cxnLst/>
              <a:rect l="l" t="t" r="r" b="b"/>
              <a:pathLst>
                <a:path w="4054908" h="386441">
                  <a:moveTo>
                    <a:pt x="4054908" y="33188"/>
                  </a:moveTo>
                  <a:lnTo>
                    <a:pt x="4054908" y="353252"/>
                  </a:lnTo>
                  <a:cubicBezTo>
                    <a:pt x="4054908" y="371582"/>
                    <a:pt x="4040050" y="386441"/>
                    <a:pt x="4021720" y="386441"/>
                  </a:cubicBezTo>
                  <a:lnTo>
                    <a:pt x="33188" y="386441"/>
                  </a:lnTo>
                  <a:cubicBezTo>
                    <a:pt x="14859" y="386441"/>
                    <a:pt x="0" y="371582"/>
                    <a:pt x="0" y="353252"/>
                  </a:cubicBezTo>
                  <a:lnTo>
                    <a:pt x="0" y="33188"/>
                  </a:lnTo>
                  <a:cubicBezTo>
                    <a:pt x="0" y="14859"/>
                    <a:pt x="14859" y="0"/>
                    <a:pt x="33188" y="0"/>
                  </a:cubicBezTo>
                  <a:lnTo>
                    <a:pt x="4021720" y="0"/>
                  </a:lnTo>
                  <a:cubicBezTo>
                    <a:pt x="4040050" y="0"/>
                    <a:pt x="4054908" y="14859"/>
                    <a:pt x="4054908" y="33188"/>
                  </a:cubicBezTo>
                  <a:close/>
                </a:path>
              </a:pathLst>
            </a:custGeom>
            <a:solidFill>
              <a:srgbClr val="77937E"/>
            </a:solidFill>
          </p:spPr>
          <p:txBody>
            <a:bodyPr/>
            <a:lstStyle/>
            <a:p>
              <a:endParaRPr lang="en-SG"/>
            </a:p>
          </p:txBody>
        </p:sp>
        <p:sp>
          <p:nvSpPr>
            <p:cNvPr id="5" name="TextBox 5"/>
            <p:cNvSpPr txBox="1"/>
            <p:nvPr/>
          </p:nvSpPr>
          <p:spPr>
            <a:xfrm>
              <a:off x="0" y="-38100"/>
              <a:ext cx="4054908" cy="424541"/>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3383133" y="2917494"/>
            <a:ext cx="6918666" cy="7369506"/>
          </a:xfrm>
          <a:custGeom>
            <a:avLst/>
            <a:gdLst/>
            <a:ahLst/>
            <a:cxnLst/>
            <a:rect l="l" t="t" r="r" b="b"/>
            <a:pathLst>
              <a:path w="6918666" h="7369506">
                <a:moveTo>
                  <a:pt x="0" y="0"/>
                </a:moveTo>
                <a:lnTo>
                  <a:pt x="6918666" y="0"/>
                </a:lnTo>
                <a:lnTo>
                  <a:pt x="6918666" y="7369506"/>
                </a:lnTo>
                <a:lnTo>
                  <a:pt x="0" y="736950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SG"/>
          </a:p>
        </p:txBody>
      </p:sp>
      <p:sp>
        <p:nvSpPr>
          <p:cNvPr id="7" name="Freeform 7"/>
          <p:cNvSpPr/>
          <p:nvPr/>
        </p:nvSpPr>
        <p:spPr>
          <a:xfrm>
            <a:off x="14603079" y="2917494"/>
            <a:ext cx="7369843" cy="7979378"/>
          </a:xfrm>
          <a:custGeom>
            <a:avLst/>
            <a:gdLst/>
            <a:ahLst/>
            <a:cxnLst/>
            <a:rect l="l" t="t" r="r" b="b"/>
            <a:pathLst>
              <a:path w="7369843" h="7979378">
                <a:moveTo>
                  <a:pt x="0" y="0"/>
                </a:moveTo>
                <a:lnTo>
                  <a:pt x="7369842" y="0"/>
                </a:lnTo>
                <a:lnTo>
                  <a:pt x="7369842" y="7979378"/>
                </a:lnTo>
                <a:lnTo>
                  <a:pt x="0" y="797937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SG"/>
          </a:p>
        </p:txBody>
      </p:sp>
      <p:sp>
        <p:nvSpPr>
          <p:cNvPr id="8" name="Freeform 8"/>
          <p:cNvSpPr/>
          <p:nvPr/>
        </p:nvSpPr>
        <p:spPr>
          <a:xfrm>
            <a:off x="2572397" y="3217469"/>
            <a:ext cx="2284552" cy="2353187"/>
          </a:xfrm>
          <a:custGeom>
            <a:avLst/>
            <a:gdLst/>
            <a:ahLst/>
            <a:cxnLst/>
            <a:rect l="l" t="t" r="r" b="b"/>
            <a:pathLst>
              <a:path w="2284552" h="2353187">
                <a:moveTo>
                  <a:pt x="0" y="0"/>
                </a:moveTo>
                <a:lnTo>
                  <a:pt x="2284552" y="0"/>
                </a:lnTo>
                <a:lnTo>
                  <a:pt x="2284552" y="2353187"/>
                </a:lnTo>
                <a:lnTo>
                  <a:pt x="0" y="2353187"/>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txBody>
          <a:bodyPr/>
          <a:lstStyle/>
          <a:p>
            <a:endParaRPr lang="en-SG"/>
          </a:p>
        </p:txBody>
      </p:sp>
      <p:sp>
        <p:nvSpPr>
          <p:cNvPr id="9" name="TextBox 9"/>
          <p:cNvSpPr txBox="1"/>
          <p:nvPr/>
        </p:nvSpPr>
        <p:spPr>
          <a:xfrm>
            <a:off x="3391940" y="9778905"/>
            <a:ext cx="3631803" cy="290195"/>
          </a:xfrm>
          <a:prstGeom prst="rect">
            <a:avLst/>
          </a:prstGeom>
        </p:spPr>
        <p:txBody>
          <a:bodyPr lIns="0" tIns="0" rIns="0" bIns="0" rtlCol="0" anchor="t">
            <a:spAutoFit/>
          </a:bodyPr>
          <a:lstStyle/>
          <a:p>
            <a:pPr marL="0" lvl="0" indent="0" algn="ctr">
              <a:lnSpc>
                <a:spcPts val="2380"/>
              </a:lnSpc>
              <a:spcBef>
                <a:spcPct val="0"/>
              </a:spcBef>
            </a:pPr>
            <a:r>
              <a:rPr lang="en-US" sz="1700">
                <a:solidFill>
                  <a:srgbClr val="FFE8AB"/>
                </a:solidFill>
                <a:latin typeface="Aptos"/>
                <a:ea typeface="Aptos"/>
                <a:cs typeface="Aptos"/>
                <a:sym typeface="Aptos"/>
              </a:rPr>
              <a:t>Source: </a:t>
            </a:r>
            <a:r>
              <a:rPr lang="en-US" sz="1700" u="none" strike="noStrike">
                <a:solidFill>
                  <a:srgbClr val="FFE8AB"/>
                </a:solidFill>
                <a:latin typeface="Aptos"/>
                <a:ea typeface="Aptos"/>
                <a:cs typeface="Aptos"/>
                <a:sym typeface="Aptos"/>
              </a:rPr>
              <a:t>2024 IPS-OnePeople.sg survey </a:t>
            </a:r>
          </a:p>
        </p:txBody>
      </p:sp>
      <p:sp>
        <p:nvSpPr>
          <p:cNvPr id="10" name="TextBox 10"/>
          <p:cNvSpPr txBox="1"/>
          <p:nvPr/>
        </p:nvSpPr>
        <p:spPr>
          <a:xfrm>
            <a:off x="2572396" y="6897039"/>
            <a:ext cx="12184901" cy="948978"/>
          </a:xfrm>
          <a:prstGeom prst="rect">
            <a:avLst/>
          </a:prstGeom>
        </p:spPr>
        <p:txBody>
          <a:bodyPr wrap="square" lIns="0" tIns="0" rIns="0" bIns="0" rtlCol="0" anchor="t">
            <a:spAutoFit/>
          </a:bodyPr>
          <a:lstStyle/>
          <a:p>
            <a:pPr marL="0" lvl="0" indent="0" algn="just">
              <a:lnSpc>
                <a:spcPts val="3680"/>
              </a:lnSpc>
            </a:pPr>
            <a:r>
              <a:rPr lang="en-US" sz="3200" b="1" dirty="0">
                <a:solidFill>
                  <a:srgbClr val="FFE8AB"/>
                </a:solidFill>
                <a:latin typeface="Aptos Bold"/>
                <a:ea typeface="Aptos Bold"/>
                <a:cs typeface="Aptos Bold"/>
                <a:sym typeface="Aptos Bold"/>
              </a:rPr>
              <a:t>Th</a:t>
            </a:r>
            <a:r>
              <a:rPr lang="en-US" sz="3200" b="1" u="none" strike="noStrike" dirty="0">
                <a:solidFill>
                  <a:srgbClr val="FFE8AB"/>
                </a:solidFill>
                <a:latin typeface="Aptos Bold"/>
                <a:ea typeface="Aptos Bold"/>
                <a:cs typeface="Aptos Bold"/>
                <a:sym typeface="Aptos Bold"/>
              </a:rPr>
              <a:t>e increase in stereotyping suggests that underlying biases remain present despite improvements in social cohesion.</a:t>
            </a:r>
          </a:p>
        </p:txBody>
      </p:sp>
      <p:sp>
        <p:nvSpPr>
          <p:cNvPr id="11" name="TextBox 11"/>
          <p:cNvSpPr txBox="1"/>
          <p:nvPr/>
        </p:nvSpPr>
        <p:spPr>
          <a:xfrm>
            <a:off x="2324035" y="1276667"/>
            <a:ext cx="13639929" cy="799085"/>
          </a:xfrm>
          <a:prstGeom prst="rect">
            <a:avLst/>
          </a:prstGeom>
        </p:spPr>
        <p:txBody>
          <a:bodyPr lIns="0" tIns="0" rIns="0" bIns="0" rtlCol="0" anchor="t">
            <a:spAutoFit/>
          </a:bodyPr>
          <a:lstStyle/>
          <a:p>
            <a:pPr algn="ctr">
              <a:lnSpc>
                <a:spcPts val="5888"/>
              </a:lnSpc>
            </a:pPr>
            <a:r>
              <a:rPr lang="en-US" sz="6400" b="1" dirty="0">
                <a:solidFill>
                  <a:srgbClr val="FFE8AB"/>
                </a:solidFill>
                <a:latin typeface="Century Gothic Paneuropean Bold"/>
                <a:ea typeface="Century Gothic Paneuropean Bold"/>
                <a:cs typeface="Century Gothic Paneuropean Bold"/>
                <a:sym typeface="Century Gothic Paneuropean Bold"/>
              </a:rPr>
              <a:t>Hidden Racial Biases Remain</a:t>
            </a:r>
          </a:p>
        </p:txBody>
      </p:sp>
      <p:sp>
        <p:nvSpPr>
          <p:cNvPr id="12" name="Slide Number Placeholder 11">
            <a:extLst>
              <a:ext uri="{FF2B5EF4-FFF2-40B4-BE49-F238E27FC236}">
                <a16:creationId xmlns:a16="http://schemas.microsoft.com/office/drawing/2014/main" id="{90F48D98-F849-4C39-96CA-4B9DB12CA94A}"/>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14" name="Google Shape;97;p1">
            <a:extLst>
              <a:ext uri="{FF2B5EF4-FFF2-40B4-BE49-F238E27FC236}">
                <a16:creationId xmlns:a16="http://schemas.microsoft.com/office/drawing/2014/main" id="{CD6EDDB0-343F-408F-A08F-73FB631735F3}"/>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Google Shape;97;p1">
            <a:extLst>
              <a:ext uri="{FF2B5EF4-FFF2-40B4-BE49-F238E27FC236}">
                <a16:creationId xmlns:a16="http://schemas.microsoft.com/office/drawing/2014/main" id="{95866EFD-74ED-417A-BCC4-C3F4A953ECEC}"/>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Slide Number Placeholder 3">
            <a:extLst>
              <a:ext uri="{FF2B5EF4-FFF2-40B4-BE49-F238E27FC236}">
                <a16:creationId xmlns:a16="http://schemas.microsoft.com/office/drawing/2014/main" id="{6FACA67A-5815-74B6-7AB3-C242A926918D}"/>
              </a:ext>
            </a:extLst>
          </p:cNvPr>
          <p:cNvSpPr txBox="1">
            <a:spLocks/>
          </p:cNvSpPr>
          <p:nvPr/>
        </p:nvSpPr>
        <p:spPr>
          <a:xfrm>
            <a:off x="17449800" y="9940562"/>
            <a:ext cx="685800" cy="308338"/>
          </a:xfrm>
          <a:prstGeom prst="rect">
            <a:avLst/>
          </a:prstGeom>
        </p:spPr>
        <p:txBody>
          <a:bodyPr vert="horz" lIns="91440" tIns="45720" rIns="91440" bIns="45720" rtlCol="0" anchor="ctr"/>
          <a:lstStyle>
            <a:defPPr>
              <a:defRPr lang="en-US"/>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bg1"/>
                </a:solidFill>
              </a:rPr>
              <a:pPr/>
              <a:t>7</a:t>
            </a:fld>
            <a:endParaRPr lang="en-US"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A1A20"/>
        </a:solidFill>
        <a:effectLst/>
      </p:bgPr>
    </p:bg>
    <p:spTree>
      <p:nvGrpSpPr>
        <p:cNvPr id="1" name=""/>
        <p:cNvGrpSpPr/>
        <p:nvPr/>
      </p:nvGrpSpPr>
      <p:grpSpPr>
        <a:xfrm>
          <a:off x="0" y="0"/>
          <a:ext cx="0" cy="0"/>
          <a:chOff x="0" y="0"/>
          <a:chExt cx="0" cy="0"/>
        </a:xfrm>
      </p:grpSpPr>
      <p:sp>
        <p:nvSpPr>
          <p:cNvPr id="2" name="Freeform 2"/>
          <p:cNvSpPr/>
          <p:nvPr/>
        </p:nvSpPr>
        <p:spPr>
          <a:xfrm>
            <a:off x="15288900" y="2324100"/>
            <a:ext cx="7351275" cy="7968487"/>
          </a:xfrm>
          <a:custGeom>
            <a:avLst/>
            <a:gdLst/>
            <a:ahLst/>
            <a:cxnLst/>
            <a:rect l="l" t="t" r="r" b="b"/>
            <a:pathLst>
              <a:path w="7351275" h="7968487">
                <a:moveTo>
                  <a:pt x="0" y="0"/>
                </a:moveTo>
                <a:lnTo>
                  <a:pt x="7351275" y="0"/>
                </a:lnTo>
                <a:lnTo>
                  <a:pt x="7351275" y="7968487"/>
                </a:lnTo>
                <a:lnTo>
                  <a:pt x="0" y="7968487"/>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p>
            <a:endParaRPr lang="en-SG"/>
          </a:p>
        </p:txBody>
      </p:sp>
      <p:sp>
        <p:nvSpPr>
          <p:cNvPr id="3" name="Freeform 3"/>
          <p:cNvSpPr/>
          <p:nvPr/>
        </p:nvSpPr>
        <p:spPr>
          <a:xfrm flipH="1">
            <a:off x="-3873039" y="2245255"/>
            <a:ext cx="6524031" cy="7055437"/>
          </a:xfrm>
          <a:custGeom>
            <a:avLst/>
            <a:gdLst/>
            <a:ahLst/>
            <a:cxnLst/>
            <a:rect l="l" t="t" r="r" b="b"/>
            <a:pathLst>
              <a:path w="6524031" h="7055437">
                <a:moveTo>
                  <a:pt x="6524032" y="0"/>
                </a:moveTo>
                <a:lnTo>
                  <a:pt x="0" y="0"/>
                </a:lnTo>
                <a:lnTo>
                  <a:pt x="0" y="7055438"/>
                </a:lnTo>
                <a:lnTo>
                  <a:pt x="6524032" y="7055438"/>
                </a:lnTo>
                <a:lnTo>
                  <a:pt x="6524032"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txBody>
          <a:bodyPr/>
          <a:lstStyle/>
          <a:p>
            <a:endParaRPr lang="en-SG"/>
          </a:p>
        </p:txBody>
      </p:sp>
      <p:grpSp>
        <p:nvGrpSpPr>
          <p:cNvPr id="4" name="Group 4"/>
          <p:cNvGrpSpPr/>
          <p:nvPr/>
        </p:nvGrpSpPr>
        <p:grpSpPr>
          <a:xfrm>
            <a:off x="1837102" y="528657"/>
            <a:ext cx="14613797" cy="1338243"/>
            <a:chOff x="0" y="0"/>
            <a:chExt cx="3311483" cy="303252"/>
          </a:xfrm>
        </p:grpSpPr>
        <p:sp>
          <p:nvSpPr>
            <p:cNvPr id="5" name="Freeform 5"/>
            <p:cNvSpPr/>
            <p:nvPr/>
          </p:nvSpPr>
          <p:spPr>
            <a:xfrm>
              <a:off x="0" y="0"/>
              <a:ext cx="3311484" cy="303252"/>
            </a:xfrm>
            <a:custGeom>
              <a:avLst/>
              <a:gdLst/>
              <a:ahLst/>
              <a:cxnLst/>
              <a:rect l="l" t="t" r="r" b="b"/>
              <a:pathLst>
                <a:path w="3311484" h="303252">
                  <a:moveTo>
                    <a:pt x="3311484" y="34965"/>
                  </a:moveTo>
                  <a:lnTo>
                    <a:pt x="3311484" y="268288"/>
                  </a:lnTo>
                  <a:cubicBezTo>
                    <a:pt x="3311484" y="287598"/>
                    <a:pt x="3295829" y="303252"/>
                    <a:pt x="3276519" y="303252"/>
                  </a:cubicBezTo>
                  <a:lnTo>
                    <a:pt x="34965" y="303252"/>
                  </a:lnTo>
                  <a:cubicBezTo>
                    <a:pt x="15654" y="303252"/>
                    <a:pt x="0" y="287598"/>
                    <a:pt x="0" y="268288"/>
                  </a:cubicBezTo>
                  <a:lnTo>
                    <a:pt x="0" y="34965"/>
                  </a:lnTo>
                  <a:cubicBezTo>
                    <a:pt x="0" y="15654"/>
                    <a:pt x="15654" y="0"/>
                    <a:pt x="34965" y="0"/>
                  </a:cubicBezTo>
                  <a:lnTo>
                    <a:pt x="3276519" y="0"/>
                  </a:lnTo>
                  <a:cubicBezTo>
                    <a:pt x="3295829" y="0"/>
                    <a:pt x="3311484" y="15654"/>
                    <a:pt x="3311484" y="34965"/>
                  </a:cubicBezTo>
                  <a:close/>
                </a:path>
              </a:pathLst>
            </a:custGeom>
            <a:solidFill>
              <a:srgbClr val="77937E"/>
            </a:solidFill>
          </p:spPr>
          <p:txBody>
            <a:bodyPr/>
            <a:lstStyle/>
            <a:p>
              <a:endParaRPr lang="en-SG"/>
            </a:p>
          </p:txBody>
        </p:sp>
        <p:sp>
          <p:nvSpPr>
            <p:cNvPr id="6" name="TextBox 6"/>
            <p:cNvSpPr txBox="1"/>
            <p:nvPr/>
          </p:nvSpPr>
          <p:spPr>
            <a:xfrm>
              <a:off x="0" y="-38100"/>
              <a:ext cx="3311483" cy="341352"/>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688036" y="4117026"/>
            <a:ext cx="4168665" cy="3902913"/>
          </a:xfrm>
          <a:custGeom>
            <a:avLst/>
            <a:gdLst/>
            <a:ahLst/>
            <a:cxnLst/>
            <a:rect l="l" t="t" r="r" b="b"/>
            <a:pathLst>
              <a:path w="4168665" h="3902913">
                <a:moveTo>
                  <a:pt x="0" y="0"/>
                </a:moveTo>
                <a:lnTo>
                  <a:pt x="4168665" y="0"/>
                </a:lnTo>
                <a:lnTo>
                  <a:pt x="4168665" y="3902913"/>
                </a:lnTo>
                <a:lnTo>
                  <a:pt x="0" y="3902913"/>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SG"/>
          </a:p>
        </p:txBody>
      </p:sp>
      <p:sp>
        <p:nvSpPr>
          <p:cNvPr id="8" name="Freeform 8"/>
          <p:cNvSpPr/>
          <p:nvPr/>
        </p:nvSpPr>
        <p:spPr>
          <a:xfrm>
            <a:off x="8881738" y="4100816"/>
            <a:ext cx="4135249" cy="3835443"/>
          </a:xfrm>
          <a:custGeom>
            <a:avLst/>
            <a:gdLst/>
            <a:ahLst/>
            <a:cxnLst/>
            <a:rect l="l" t="t" r="r" b="b"/>
            <a:pathLst>
              <a:path w="4135249" h="3835443">
                <a:moveTo>
                  <a:pt x="0" y="0"/>
                </a:moveTo>
                <a:lnTo>
                  <a:pt x="4135249" y="0"/>
                </a:lnTo>
                <a:lnTo>
                  <a:pt x="4135249" y="3835443"/>
                </a:lnTo>
                <a:lnTo>
                  <a:pt x="0" y="3835443"/>
                </a:lnTo>
                <a:lnTo>
                  <a:pt x="0" y="0"/>
                </a:lnTo>
                <a:close/>
              </a:path>
            </a:pathLst>
          </a:custGeom>
          <a:blipFill>
            <a:blip r:embed="rId8"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SG"/>
          </a:p>
        </p:txBody>
      </p:sp>
      <p:sp>
        <p:nvSpPr>
          <p:cNvPr id="9" name="Freeform 9"/>
          <p:cNvSpPr/>
          <p:nvPr/>
        </p:nvSpPr>
        <p:spPr>
          <a:xfrm>
            <a:off x="5425409" y="5453838"/>
            <a:ext cx="3958515" cy="3754006"/>
          </a:xfrm>
          <a:custGeom>
            <a:avLst/>
            <a:gdLst/>
            <a:ahLst/>
            <a:cxnLst/>
            <a:rect l="l" t="t" r="r" b="b"/>
            <a:pathLst>
              <a:path w="3958515" h="3754006">
                <a:moveTo>
                  <a:pt x="0" y="0"/>
                </a:moveTo>
                <a:lnTo>
                  <a:pt x="3958516" y="0"/>
                </a:lnTo>
                <a:lnTo>
                  <a:pt x="3958516" y="3754006"/>
                </a:lnTo>
                <a:lnTo>
                  <a:pt x="0" y="3754006"/>
                </a:lnTo>
                <a:lnTo>
                  <a:pt x="0" y="0"/>
                </a:lnTo>
                <a:close/>
              </a:path>
            </a:pathLst>
          </a:custGeom>
          <a:blipFill>
            <a:blip r:embed="rId9" cstate="email">
              <a:extLst>
                <a:ext uri="{28A0092B-C50C-407E-A947-70E740481C1C}">
                  <a14:useLocalDpi xmlns:a14="http://schemas.microsoft.com/office/drawing/2010/main"/>
                </a:ext>
              </a:extLst>
            </a:blip>
            <a:stretch>
              <a:fillRect l="-747" r="-950"/>
            </a:stretch>
          </a:blipFill>
          <a:ln cap="sq">
            <a:noFill/>
            <a:prstDash val="solid"/>
            <a:miter/>
          </a:ln>
        </p:spPr>
        <p:txBody>
          <a:bodyPr/>
          <a:lstStyle/>
          <a:p>
            <a:endParaRPr lang="en-SG"/>
          </a:p>
        </p:txBody>
      </p:sp>
      <p:grpSp>
        <p:nvGrpSpPr>
          <p:cNvPr id="10" name="Group 10"/>
          <p:cNvGrpSpPr/>
          <p:nvPr/>
        </p:nvGrpSpPr>
        <p:grpSpPr>
          <a:xfrm>
            <a:off x="-1945591" y="9258300"/>
            <a:ext cx="3086100" cy="3086100"/>
            <a:chOff x="0" y="0"/>
            <a:chExt cx="812800" cy="812800"/>
          </a:xfrm>
        </p:grpSpPr>
        <p:sp>
          <p:nvSpPr>
            <p:cNvPr id="11" name="Freeform 1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711C19"/>
            </a:solidFill>
          </p:spPr>
          <p:txBody>
            <a:bodyPr/>
            <a:lstStyle/>
            <a:p>
              <a:endParaRPr lang="en-SG"/>
            </a:p>
          </p:txBody>
        </p:sp>
        <p:sp>
          <p:nvSpPr>
            <p:cNvPr id="12" name="TextBox 12"/>
            <p:cNvSpPr txBox="1"/>
            <p:nvPr/>
          </p:nvSpPr>
          <p:spPr>
            <a:xfrm>
              <a:off x="0" y="38100"/>
              <a:ext cx="812800" cy="774700"/>
            </a:xfrm>
            <a:prstGeom prst="rect">
              <a:avLst/>
            </a:prstGeom>
          </p:spPr>
          <p:txBody>
            <a:bodyPr lIns="50800" tIns="50800" rIns="50800" bIns="50800" rtlCol="0" anchor="ctr"/>
            <a:lstStyle/>
            <a:p>
              <a:pPr algn="ctr">
                <a:lnSpc>
                  <a:spcPts val="1469"/>
                </a:lnSpc>
              </a:pPr>
              <a:endParaRPr/>
            </a:p>
          </p:txBody>
        </p:sp>
      </p:grpSp>
      <p:sp>
        <p:nvSpPr>
          <p:cNvPr id="13" name="Freeform 13"/>
          <p:cNvSpPr/>
          <p:nvPr/>
        </p:nvSpPr>
        <p:spPr>
          <a:xfrm>
            <a:off x="12707904" y="5194251"/>
            <a:ext cx="4175390" cy="4013593"/>
          </a:xfrm>
          <a:custGeom>
            <a:avLst/>
            <a:gdLst/>
            <a:ahLst/>
            <a:cxnLst/>
            <a:rect l="l" t="t" r="r" b="b"/>
            <a:pathLst>
              <a:path w="4175390" h="4013593">
                <a:moveTo>
                  <a:pt x="0" y="0"/>
                </a:moveTo>
                <a:lnTo>
                  <a:pt x="4175390" y="0"/>
                </a:lnTo>
                <a:lnTo>
                  <a:pt x="4175390" y="4013593"/>
                </a:lnTo>
                <a:lnTo>
                  <a:pt x="0" y="4013593"/>
                </a:lnTo>
                <a:lnTo>
                  <a:pt x="0" y="0"/>
                </a:lnTo>
                <a:close/>
              </a:path>
            </a:pathLst>
          </a:custGeom>
          <a:blipFill>
            <a:blip r:embed="rId10"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SG"/>
          </a:p>
        </p:txBody>
      </p:sp>
      <p:sp>
        <p:nvSpPr>
          <p:cNvPr id="14" name="TextBox 14"/>
          <p:cNvSpPr txBox="1"/>
          <p:nvPr/>
        </p:nvSpPr>
        <p:spPr>
          <a:xfrm>
            <a:off x="2345099" y="880405"/>
            <a:ext cx="13639929" cy="815722"/>
          </a:xfrm>
          <a:prstGeom prst="rect">
            <a:avLst/>
          </a:prstGeom>
        </p:spPr>
        <p:txBody>
          <a:bodyPr lIns="0" tIns="0" rIns="0" bIns="0" rtlCol="0" anchor="t">
            <a:spAutoFit/>
          </a:bodyPr>
          <a:lstStyle/>
          <a:p>
            <a:pPr algn="ctr">
              <a:lnSpc>
                <a:spcPts val="6072"/>
              </a:lnSpc>
            </a:pPr>
            <a:r>
              <a:rPr lang="en-US" sz="6600" b="1" dirty="0">
                <a:solidFill>
                  <a:srgbClr val="FFE8AB"/>
                </a:solidFill>
                <a:latin typeface="Century Gothic Paneuropean Bold"/>
                <a:ea typeface="Century Gothic Paneuropean Bold"/>
                <a:cs typeface="Century Gothic Paneuropean Bold"/>
                <a:sym typeface="Century Gothic Paneuropean Bold"/>
              </a:rPr>
              <a:t>Fault Lines Still Exist Today</a:t>
            </a:r>
          </a:p>
        </p:txBody>
      </p:sp>
      <p:sp>
        <p:nvSpPr>
          <p:cNvPr id="15" name="TextBox 15"/>
          <p:cNvSpPr txBox="1"/>
          <p:nvPr/>
        </p:nvSpPr>
        <p:spPr>
          <a:xfrm>
            <a:off x="5257800" y="9291809"/>
            <a:ext cx="4126124" cy="291234"/>
          </a:xfrm>
          <a:prstGeom prst="rect">
            <a:avLst/>
          </a:prstGeom>
        </p:spPr>
        <p:txBody>
          <a:bodyPr wrap="square" lIns="0" tIns="0" rIns="0" bIns="0" rtlCol="0" anchor="t">
            <a:spAutoFit/>
          </a:bodyPr>
          <a:lstStyle/>
          <a:p>
            <a:pPr algn="ctr">
              <a:lnSpc>
                <a:spcPts val="2380"/>
              </a:lnSpc>
            </a:pPr>
            <a:r>
              <a:rPr lang="en-US" sz="1700" b="1" i="1" dirty="0">
                <a:solidFill>
                  <a:srgbClr val="FFE8AB"/>
                </a:solidFill>
                <a:latin typeface="Aptos Bold Italics"/>
                <a:ea typeface="Aptos Bold Italics"/>
                <a:cs typeface="Aptos Bold Italics"/>
                <a:sym typeface="Aptos Bold Italics"/>
              </a:rPr>
              <a:t>Channel NewsAsia</a:t>
            </a:r>
            <a:r>
              <a:rPr lang="en-US" sz="1700" b="1" dirty="0">
                <a:solidFill>
                  <a:srgbClr val="FFE8AB"/>
                </a:solidFill>
                <a:latin typeface="Aptos Bold"/>
                <a:ea typeface="Aptos Bold"/>
                <a:cs typeface="Aptos Bold"/>
                <a:sym typeface="Aptos Bold"/>
              </a:rPr>
              <a:t>, 11 May 2026</a:t>
            </a:r>
          </a:p>
        </p:txBody>
      </p:sp>
      <p:sp>
        <p:nvSpPr>
          <p:cNvPr id="16" name="TextBox 16"/>
          <p:cNvSpPr txBox="1"/>
          <p:nvPr/>
        </p:nvSpPr>
        <p:spPr>
          <a:xfrm>
            <a:off x="7790065" y="7981839"/>
            <a:ext cx="6318595" cy="290195"/>
          </a:xfrm>
          <a:prstGeom prst="rect">
            <a:avLst/>
          </a:prstGeom>
        </p:spPr>
        <p:txBody>
          <a:bodyPr lIns="0" tIns="0" rIns="0" bIns="0" rtlCol="0" anchor="t">
            <a:spAutoFit/>
          </a:bodyPr>
          <a:lstStyle/>
          <a:p>
            <a:pPr algn="ctr">
              <a:lnSpc>
                <a:spcPts val="2380"/>
              </a:lnSpc>
            </a:pPr>
            <a:r>
              <a:rPr lang="en-US" sz="1700" b="1" i="1">
                <a:solidFill>
                  <a:srgbClr val="FFE8AB"/>
                </a:solidFill>
                <a:latin typeface="Aptos Bold Italics"/>
                <a:ea typeface="Aptos Bold Italics"/>
                <a:cs typeface="Aptos Bold Italics"/>
                <a:sym typeface="Aptos Bold Italics"/>
              </a:rPr>
              <a:t>The Straits Times</a:t>
            </a:r>
            <a:r>
              <a:rPr lang="en-US" sz="1700" b="1">
                <a:solidFill>
                  <a:srgbClr val="FFE8AB"/>
                </a:solidFill>
                <a:latin typeface="Aptos Bold"/>
                <a:ea typeface="Aptos Bold"/>
                <a:cs typeface="Aptos Bold"/>
                <a:sym typeface="Aptos Bold"/>
              </a:rPr>
              <a:t>, 24 Apr 2026</a:t>
            </a:r>
          </a:p>
        </p:txBody>
      </p:sp>
      <p:sp>
        <p:nvSpPr>
          <p:cNvPr id="17" name="TextBox 17"/>
          <p:cNvSpPr txBox="1"/>
          <p:nvPr/>
        </p:nvSpPr>
        <p:spPr>
          <a:xfrm>
            <a:off x="407016" y="8083121"/>
            <a:ext cx="6318595" cy="290195"/>
          </a:xfrm>
          <a:prstGeom prst="rect">
            <a:avLst/>
          </a:prstGeom>
        </p:spPr>
        <p:txBody>
          <a:bodyPr lIns="0" tIns="0" rIns="0" bIns="0" rtlCol="0" anchor="t">
            <a:spAutoFit/>
          </a:bodyPr>
          <a:lstStyle/>
          <a:p>
            <a:pPr algn="ctr">
              <a:lnSpc>
                <a:spcPts val="2380"/>
              </a:lnSpc>
            </a:pPr>
            <a:r>
              <a:rPr lang="en-US" sz="1700" b="1" i="1" dirty="0">
                <a:solidFill>
                  <a:srgbClr val="FFE8AB"/>
                </a:solidFill>
                <a:latin typeface="Aptos Bold Italics"/>
                <a:ea typeface="Aptos Bold Italics"/>
                <a:cs typeface="Aptos Bold Italics"/>
                <a:sym typeface="Aptos Bold Italics"/>
              </a:rPr>
              <a:t>The Straits Times</a:t>
            </a:r>
            <a:r>
              <a:rPr lang="en-US" sz="1700" b="1" dirty="0">
                <a:solidFill>
                  <a:srgbClr val="FFE8AB"/>
                </a:solidFill>
                <a:latin typeface="Aptos Bold"/>
                <a:ea typeface="Aptos Bold"/>
                <a:cs typeface="Aptos Bold"/>
                <a:sym typeface="Aptos Bold"/>
              </a:rPr>
              <a:t>, 25 Mar 2026</a:t>
            </a:r>
          </a:p>
        </p:txBody>
      </p:sp>
      <p:sp>
        <p:nvSpPr>
          <p:cNvPr id="18" name="TextBox 18"/>
          <p:cNvSpPr txBox="1"/>
          <p:nvPr/>
        </p:nvSpPr>
        <p:spPr>
          <a:xfrm>
            <a:off x="1965960" y="2176142"/>
            <a:ext cx="14411287" cy="1595758"/>
          </a:xfrm>
          <a:prstGeom prst="rect">
            <a:avLst/>
          </a:prstGeom>
        </p:spPr>
        <p:txBody>
          <a:bodyPr lIns="0" tIns="0" rIns="0" bIns="0" rtlCol="0" anchor="t">
            <a:spAutoFit/>
          </a:bodyPr>
          <a:lstStyle/>
          <a:p>
            <a:pPr algn="just">
              <a:lnSpc>
                <a:spcPts val="3100"/>
              </a:lnSpc>
            </a:pPr>
            <a:r>
              <a:rPr lang="en-US" sz="3200" dirty="0">
                <a:solidFill>
                  <a:srgbClr val="FFFFFF"/>
                </a:solidFill>
                <a:latin typeface="Aptos"/>
                <a:ea typeface="Aptos"/>
                <a:cs typeface="Aptos"/>
                <a:sym typeface="Aptos"/>
              </a:rPr>
              <a:t>Fault lines today may not look the same as those of the past, but they have not disappeared. </a:t>
            </a:r>
            <a:r>
              <a:rPr lang="en-US" sz="3100" dirty="0">
                <a:solidFill>
                  <a:srgbClr val="FFFFFF"/>
                </a:solidFill>
                <a:latin typeface="Aptos"/>
                <a:ea typeface="Aptos"/>
                <a:cs typeface="Aptos"/>
                <a:sym typeface="Aptos"/>
              </a:rPr>
              <a:t>Recent incidents remind us that differences in race, religion, and beliefs can still create tensions, underscoring the need for continued efforts to strengthen social cohesion.</a:t>
            </a:r>
          </a:p>
        </p:txBody>
      </p:sp>
      <p:sp>
        <p:nvSpPr>
          <p:cNvPr id="19" name="TextBox 19"/>
          <p:cNvSpPr txBox="1"/>
          <p:nvPr/>
        </p:nvSpPr>
        <p:spPr>
          <a:xfrm>
            <a:off x="11636302" y="9278443"/>
            <a:ext cx="6318595" cy="290195"/>
          </a:xfrm>
          <a:prstGeom prst="rect">
            <a:avLst/>
          </a:prstGeom>
        </p:spPr>
        <p:txBody>
          <a:bodyPr lIns="0" tIns="0" rIns="0" bIns="0" rtlCol="0" anchor="t">
            <a:spAutoFit/>
          </a:bodyPr>
          <a:lstStyle/>
          <a:p>
            <a:pPr algn="ctr">
              <a:lnSpc>
                <a:spcPts val="2380"/>
              </a:lnSpc>
            </a:pPr>
            <a:r>
              <a:rPr lang="en-US" sz="1700" b="1" i="1">
                <a:solidFill>
                  <a:srgbClr val="FFE8AB"/>
                </a:solidFill>
                <a:latin typeface="Aptos Bold Italics"/>
                <a:ea typeface="Aptos Bold Italics"/>
                <a:cs typeface="Aptos Bold Italics"/>
                <a:sym typeface="Aptos Bold Italics"/>
              </a:rPr>
              <a:t>The Straits Times</a:t>
            </a:r>
            <a:r>
              <a:rPr lang="en-US" sz="1700" b="1">
                <a:solidFill>
                  <a:srgbClr val="FFE8AB"/>
                </a:solidFill>
                <a:latin typeface="Aptos Bold"/>
                <a:ea typeface="Aptos Bold"/>
                <a:cs typeface="Aptos Bold"/>
                <a:sym typeface="Aptos Bold"/>
              </a:rPr>
              <a:t>, 9 Jun 2026</a:t>
            </a:r>
          </a:p>
        </p:txBody>
      </p:sp>
      <p:sp>
        <p:nvSpPr>
          <p:cNvPr id="22" name="Google Shape;97;p1">
            <a:extLst>
              <a:ext uri="{FF2B5EF4-FFF2-40B4-BE49-F238E27FC236}">
                <a16:creationId xmlns:a16="http://schemas.microsoft.com/office/drawing/2014/main" id="{A0CC8127-15BE-48CD-BD47-0CFF05361361}"/>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97;p1">
            <a:extLst>
              <a:ext uri="{FF2B5EF4-FFF2-40B4-BE49-F238E27FC236}">
                <a16:creationId xmlns:a16="http://schemas.microsoft.com/office/drawing/2014/main" id="{19801A92-68F8-4DE6-A8A0-CC375A579F27}"/>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Slide Number Placeholder 3">
            <a:extLst>
              <a:ext uri="{FF2B5EF4-FFF2-40B4-BE49-F238E27FC236}">
                <a16:creationId xmlns:a16="http://schemas.microsoft.com/office/drawing/2014/main" id="{D46BAA31-D822-2DF5-BA7D-0167A844D712}"/>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solidFill>
                  <a:schemeClr val="bg1"/>
                </a:solidFill>
              </a:rPr>
              <a:pPr/>
              <a:t>8</a:t>
            </a:fld>
            <a:endParaRPr lang="en-US">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A1A20"/>
        </a:solidFill>
        <a:effectLst/>
      </p:bgPr>
    </p:bg>
    <p:spTree>
      <p:nvGrpSpPr>
        <p:cNvPr id="1" name=""/>
        <p:cNvGrpSpPr/>
        <p:nvPr/>
      </p:nvGrpSpPr>
      <p:grpSpPr>
        <a:xfrm>
          <a:off x="0" y="0"/>
          <a:ext cx="0" cy="0"/>
          <a:chOff x="0" y="0"/>
          <a:chExt cx="0" cy="0"/>
        </a:xfrm>
      </p:grpSpPr>
      <p:grpSp>
        <p:nvGrpSpPr>
          <p:cNvPr id="2" name="Group 2"/>
          <p:cNvGrpSpPr/>
          <p:nvPr/>
        </p:nvGrpSpPr>
        <p:grpSpPr>
          <a:xfrm>
            <a:off x="1837102" y="419100"/>
            <a:ext cx="14613797" cy="1338243"/>
            <a:chOff x="0" y="0"/>
            <a:chExt cx="3311483" cy="303252"/>
          </a:xfrm>
        </p:grpSpPr>
        <p:sp>
          <p:nvSpPr>
            <p:cNvPr id="3" name="Freeform 3"/>
            <p:cNvSpPr/>
            <p:nvPr/>
          </p:nvSpPr>
          <p:spPr>
            <a:xfrm>
              <a:off x="0" y="0"/>
              <a:ext cx="3311484" cy="303252"/>
            </a:xfrm>
            <a:custGeom>
              <a:avLst/>
              <a:gdLst/>
              <a:ahLst/>
              <a:cxnLst/>
              <a:rect l="l" t="t" r="r" b="b"/>
              <a:pathLst>
                <a:path w="3311484" h="303252">
                  <a:moveTo>
                    <a:pt x="3311484" y="34965"/>
                  </a:moveTo>
                  <a:lnTo>
                    <a:pt x="3311484" y="268288"/>
                  </a:lnTo>
                  <a:cubicBezTo>
                    <a:pt x="3311484" y="287598"/>
                    <a:pt x="3295829" y="303252"/>
                    <a:pt x="3276519" y="303252"/>
                  </a:cubicBezTo>
                  <a:lnTo>
                    <a:pt x="34965" y="303252"/>
                  </a:lnTo>
                  <a:cubicBezTo>
                    <a:pt x="15654" y="303252"/>
                    <a:pt x="0" y="287598"/>
                    <a:pt x="0" y="268288"/>
                  </a:cubicBezTo>
                  <a:lnTo>
                    <a:pt x="0" y="34965"/>
                  </a:lnTo>
                  <a:cubicBezTo>
                    <a:pt x="0" y="15654"/>
                    <a:pt x="15654" y="0"/>
                    <a:pt x="34965" y="0"/>
                  </a:cubicBezTo>
                  <a:lnTo>
                    <a:pt x="3276519" y="0"/>
                  </a:lnTo>
                  <a:cubicBezTo>
                    <a:pt x="3295829" y="0"/>
                    <a:pt x="3311484" y="15654"/>
                    <a:pt x="3311484" y="34965"/>
                  </a:cubicBezTo>
                  <a:close/>
                </a:path>
              </a:pathLst>
            </a:custGeom>
            <a:solidFill>
              <a:srgbClr val="77937E"/>
            </a:solidFill>
          </p:spPr>
          <p:txBody>
            <a:bodyPr/>
            <a:lstStyle/>
            <a:p>
              <a:endParaRPr lang="en-SG"/>
            </a:p>
          </p:txBody>
        </p:sp>
        <p:sp>
          <p:nvSpPr>
            <p:cNvPr id="4" name="TextBox 4"/>
            <p:cNvSpPr txBox="1"/>
            <p:nvPr/>
          </p:nvSpPr>
          <p:spPr>
            <a:xfrm>
              <a:off x="0" y="-38100"/>
              <a:ext cx="3311483" cy="341352"/>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442145" y="2039465"/>
            <a:ext cx="4984898" cy="3037023"/>
          </a:xfrm>
          <a:custGeom>
            <a:avLst/>
            <a:gdLst/>
            <a:ahLst/>
            <a:cxnLst/>
            <a:rect l="l" t="t" r="r" b="b"/>
            <a:pathLst>
              <a:path w="4984898" h="3037023">
                <a:moveTo>
                  <a:pt x="0" y="0"/>
                </a:moveTo>
                <a:lnTo>
                  <a:pt x="4984899" y="0"/>
                </a:lnTo>
                <a:lnTo>
                  <a:pt x="4984899" y="3037022"/>
                </a:lnTo>
                <a:lnTo>
                  <a:pt x="0" y="3037022"/>
                </a:lnTo>
                <a:lnTo>
                  <a:pt x="0" y="0"/>
                </a:lnTo>
                <a:close/>
              </a:path>
            </a:pathLst>
          </a:custGeom>
          <a:blipFill>
            <a:blip r:embed="rId3" cstate="email">
              <a:extLst>
                <a:ext uri="{28A0092B-C50C-407E-A947-70E740481C1C}">
                  <a14:useLocalDpi xmlns:a14="http://schemas.microsoft.com/office/drawing/2010/main"/>
                </a:ext>
              </a:extLst>
            </a:blip>
            <a:stretch>
              <a:fillRect t="-9356"/>
            </a:stretch>
          </a:blipFill>
        </p:spPr>
        <p:txBody>
          <a:bodyPr/>
          <a:lstStyle/>
          <a:p>
            <a:endParaRPr lang="en-SG"/>
          </a:p>
        </p:txBody>
      </p:sp>
      <p:sp>
        <p:nvSpPr>
          <p:cNvPr id="6" name="Freeform 6"/>
          <p:cNvSpPr/>
          <p:nvPr/>
        </p:nvSpPr>
        <p:spPr>
          <a:xfrm>
            <a:off x="12435022" y="6287920"/>
            <a:ext cx="4999144" cy="2843263"/>
          </a:xfrm>
          <a:custGeom>
            <a:avLst/>
            <a:gdLst/>
            <a:ahLst/>
            <a:cxnLst/>
            <a:rect l="l" t="t" r="r" b="b"/>
            <a:pathLst>
              <a:path w="4999144" h="2843263">
                <a:moveTo>
                  <a:pt x="0" y="0"/>
                </a:moveTo>
                <a:lnTo>
                  <a:pt x="4999145" y="0"/>
                </a:lnTo>
                <a:lnTo>
                  <a:pt x="4999145" y="2843264"/>
                </a:lnTo>
                <a:lnTo>
                  <a:pt x="0" y="2843264"/>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SG"/>
          </a:p>
        </p:txBody>
      </p:sp>
      <p:sp>
        <p:nvSpPr>
          <p:cNvPr id="7" name="Freeform 7"/>
          <p:cNvSpPr/>
          <p:nvPr/>
        </p:nvSpPr>
        <p:spPr>
          <a:xfrm>
            <a:off x="14050656" y="1754394"/>
            <a:ext cx="1767878" cy="570141"/>
          </a:xfrm>
          <a:custGeom>
            <a:avLst/>
            <a:gdLst/>
            <a:ahLst/>
            <a:cxnLst/>
            <a:rect l="l" t="t" r="r" b="b"/>
            <a:pathLst>
              <a:path w="1767878" h="570141">
                <a:moveTo>
                  <a:pt x="0" y="0"/>
                </a:moveTo>
                <a:lnTo>
                  <a:pt x="1767878" y="0"/>
                </a:lnTo>
                <a:lnTo>
                  <a:pt x="1767878" y="570141"/>
                </a:lnTo>
                <a:lnTo>
                  <a:pt x="0" y="57014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SG"/>
          </a:p>
        </p:txBody>
      </p:sp>
      <p:sp>
        <p:nvSpPr>
          <p:cNvPr id="8" name="Freeform 8"/>
          <p:cNvSpPr/>
          <p:nvPr/>
        </p:nvSpPr>
        <p:spPr>
          <a:xfrm>
            <a:off x="14270284" y="5988581"/>
            <a:ext cx="1501389" cy="598679"/>
          </a:xfrm>
          <a:custGeom>
            <a:avLst/>
            <a:gdLst/>
            <a:ahLst/>
            <a:cxnLst/>
            <a:rect l="l" t="t" r="r" b="b"/>
            <a:pathLst>
              <a:path w="1501389" h="598679">
                <a:moveTo>
                  <a:pt x="0" y="0"/>
                </a:moveTo>
                <a:lnTo>
                  <a:pt x="1501389" y="0"/>
                </a:lnTo>
                <a:lnTo>
                  <a:pt x="1501389" y="598679"/>
                </a:lnTo>
                <a:lnTo>
                  <a:pt x="0" y="598679"/>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SG"/>
          </a:p>
        </p:txBody>
      </p:sp>
      <p:sp>
        <p:nvSpPr>
          <p:cNvPr id="9" name="TextBox 9"/>
          <p:cNvSpPr txBox="1"/>
          <p:nvPr/>
        </p:nvSpPr>
        <p:spPr>
          <a:xfrm>
            <a:off x="2070036" y="795803"/>
            <a:ext cx="14147927" cy="746761"/>
          </a:xfrm>
          <a:prstGeom prst="rect">
            <a:avLst/>
          </a:prstGeom>
        </p:spPr>
        <p:txBody>
          <a:bodyPr lIns="0" tIns="0" rIns="0" bIns="0" rtlCol="0" anchor="t">
            <a:spAutoFit/>
          </a:bodyPr>
          <a:lstStyle/>
          <a:p>
            <a:pPr algn="ctr">
              <a:lnSpc>
                <a:spcPts val="5520"/>
              </a:lnSpc>
            </a:pPr>
            <a:r>
              <a:rPr lang="en-US" sz="6000" b="1" dirty="0">
                <a:solidFill>
                  <a:srgbClr val="FFE8AB"/>
                </a:solidFill>
                <a:latin typeface="Century Gothic Paneuropean Bold"/>
                <a:ea typeface="Century Gothic Paneuropean Bold"/>
                <a:cs typeface="Century Gothic Paneuropean Bold"/>
                <a:sym typeface="Century Gothic Paneuropean Bold"/>
              </a:rPr>
              <a:t>Social Media: A New Fuel for Tensions</a:t>
            </a:r>
          </a:p>
        </p:txBody>
      </p:sp>
      <p:sp>
        <p:nvSpPr>
          <p:cNvPr id="10" name="TextBox 10"/>
          <p:cNvSpPr txBox="1"/>
          <p:nvPr/>
        </p:nvSpPr>
        <p:spPr>
          <a:xfrm>
            <a:off x="1837102" y="2735141"/>
            <a:ext cx="9501617" cy="1853565"/>
          </a:xfrm>
          <a:prstGeom prst="rect">
            <a:avLst/>
          </a:prstGeom>
        </p:spPr>
        <p:txBody>
          <a:bodyPr lIns="0" tIns="0" rIns="0" bIns="0" rtlCol="0" anchor="t">
            <a:spAutoFit/>
          </a:bodyPr>
          <a:lstStyle/>
          <a:p>
            <a:pPr algn="just">
              <a:lnSpc>
                <a:spcPts val="3600"/>
              </a:lnSpc>
            </a:pPr>
            <a:r>
              <a:rPr lang="en-US" sz="3600">
                <a:solidFill>
                  <a:srgbClr val="FFFFFF"/>
                </a:solidFill>
                <a:latin typeface="Aptos"/>
                <a:ea typeface="Aptos"/>
                <a:cs typeface="Aptos"/>
                <a:sym typeface="Aptos"/>
              </a:rPr>
              <a:t>Today, these tensions are often amplified through online platforms, where information spreads faster and reaches a wider audience than ever before.</a:t>
            </a:r>
          </a:p>
        </p:txBody>
      </p:sp>
      <p:sp>
        <p:nvSpPr>
          <p:cNvPr id="11" name="TextBox 11"/>
          <p:cNvSpPr txBox="1"/>
          <p:nvPr/>
        </p:nvSpPr>
        <p:spPr>
          <a:xfrm>
            <a:off x="11338719" y="5114587"/>
            <a:ext cx="7191752" cy="620747"/>
          </a:xfrm>
          <a:prstGeom prst="rect">
            <a:avLst/>
          </a:prstGeom>
        </p:spPr>
        <p:txBody>
          <a:bodyPr lIns="0" tIns="0" rIns="0" bIns="0" rtlCol="0" anchor="t">
            <a:spAutoFit/>
          </a:bodyPr>
          <a:lstStyle/>
          <a:p>
            <a:pPr algn="ctr">
              <a:lnSpc>
                <a:spcPts val="1469"/>
              </a:lnSpc>
            </a:pPr>
            <a:endParaRPr dirty="0"/>
          </a:p>
          <a:p>
            <a:pPr algn="ctr">
              <a:lnSpc>
                <a:spcPts val="1763"/>
              </a:lnSpc>
            </a:pPr>
            <a:r>
              <a:rPr lang="en-US" sz="1799" b="1" dirty="0">
                <a:solidFill>
                  <a:srgbClr val="FFFFFF"/>
                </a:solidFill>
                <a:latin typeface="Aptos Bold"/>
                <a:ea typeface="Aptos Bold"/>
                <a:cs typeface="Aptos Bold"/>
                <a:sym typeface="Aptos Bold"/>
              </a:rPr>
              <a:t>Vehicles burning  from riots in Belfast on 9 Jun 2026</a:t>
            </a:r>
          </a:p>
          <a:p>
            <a:pPr marL="0" lvl="0" indent="0" algn="ctr">
              <a:lnSpc>
                <a:spcPts val="1469"/>
              </a:lnSpc>
              <a:spcBef>
                <a:spcPct val="0"/>
              </a:spcBef>
            </a:pPr>
            <a:r>
              <a:rPr lang="en-US" sz="1499" u="none" strike="noStrike" dirty="0">
                <a:solidFill>
                  <a:srgbClr val="FFFFFF"/>
                </a:solidFill>
                <a:latin typeface="Aptos"/>
                <a:ea typeface="Aptos"/>
                <a:cs typeface="Aptos"/>
                <a:sym typeface="Aptos"/>
              </a:rPr>
              <a:t>Image: </a:t>
            </a:r>
            <a:r>
              <a:rPr lang="en-US" sz="1499" i="1" u="none" strike="noStrike" dirty="0">
                <a:solidFill>
                  <a:srgbClr val="FFFFFF"/>
                </a:solidFill>
                <a:latin typeface="Aptos"/>
                <a:ea typeface="Aptos"/>
                <a:cs typeface="Aptos"/>
                <a:sym typeface="Aptos"/>
              </a:rPr>
              <a:t>Wall Street Journal</a:t>
            </a:r>
          </a:p>
        </p:txBody>
      </p:sp>
      <p:sp>
        <p:nvSpPr>
          <p:cNvPr id="12" name="TextBox 12"/>
          <p:cNvSpPr txBox="1"/>
          <p:nvPr/>
        </p:nvSpPr>
        <p:spPr>
          <a:xfrm>
            <a:off x="11425103" y="9169284"/>
            <a:ext cx="7191752" cy="620747"/>
          </a:xfrm>
          <a:prstGeom prst="rect">
            <a:avLst/>
          </a:prstGeom>
        </p:spPr>
        <p:txBody>
          <a:bodyPr lIns="0" tIns="0" rIns="0" bIns="0" rtlCol="0" anchor="t">
            <a:spAutoFit/>
          </a:bodyPr>
          <a:lstStyle/>
          <a:p>
            <a:pPr algn="ctr">
              <a:lnSpc>
                <a:spcPts val="1469"/>
              </a:lnSpc>
            </a:pPr>
            <a:endParaRPr dirty="0"/>
          </a:p>
          <a:p>
            <a:pPr algn="ctr">
              <a:lnSpc>
                <a:spcPts val="1763"/>
              </a:lnSpc>
            </a:pPr>
            <a:r>
              <a:rPr lang="en-US" sz="1799" b="1" dirty="0">
                <a:solidFill>
                  <a:srgbClr val="FFFFFF"/>
                </a:solidFill>
                <a:latin typeface="Aptos Bold"/>
                <a:ea typeface="Aptos Bold"/>
                <a:cs typeface="Aptos Bold"/>
                <a:sym typeface="Aptos Bold"/>
              </a:rPr>
              <a:t>Police at the Southampton protest on 2 Jun 2026</a:t>
            </a:r>
          </a:p>
          <a:p>
            <a:pPr marL="0" lvl="0" indent="0" algn="ctr">
              <a:lnSpc>
                <a:spcPts val="1469"/>
              </a:lnSpc>
              <a:spcBef>
                <a:spcPct val="0"/>
              </a:spcBef>
            </a:pPr>
            <a:r>
              <a:rPr lang="en-US" sz="1499" u="none" strike="noStrike" dirty="0">
                <a:solidFill>
                  <a:srgbClr val="FFFFFF"/>
                </a:solidFill>
                <a:latin typeface="Aptos"/>
                <a:ea typeface="Aptos"/>
                <a:cs typeface="Aptos"/>
                <a:sym typeface="Aptos"/>
              </a:rPr>
              <a:t>Image: </a:t>
            </a:r>
            <a:r>
              <a:rPr lang="en-US" sz="1499" i="1" u="none" strike="noStrike" dirty="0">
                <a:solidFill>
                  <a:srgbClr val="FFFFFF"/>
                </a:solidFill>
                <a:latin typeface="Aptos"/>
                <a:ea typeface="Aptos"/>
                <a:cs typeface="Aptos"/>
                <a:sym typeface="Aptos"/>
              </a:rPr>
              <a:t>BBC</a:t>
            </a:r>
          </a:p>
        </p:txBody>
      </p:sp>
      <p:sp>
        <p:nvSpPr>
          <p:cNvPr id="13" name="TextBox 13"/>
          <p:cNvSpPr txBox="1"/>
          <p:nvPr/>
        </p:nvSpPr>
        <p:spPr>
          <a:xfrm>
            <a:off x="1837102" y="4860811"/>
            <a:ext cx="9501617" cy="1853565"/>
          </a:xfrm>
          <a:prstGeom prst="rect">
            <a:avLst/>
          </a:prstGeom>
        </p:spPr>
        <p:txBody>
          <a:bodyPr lIns="0" tIns="0" rIns="0" bIns="0" rtlCol="0" anchor="t">
            <a:spAutoFit/>
          </a:bodyPr>
          <a:lstStyle/>
          <a:p>
            <a:pPr algn="just">
              <a:lnSpc>
                <a:spcPts val="3600"/>
              </a:lnSpc>
            </a:pPr>
            <a:r>
              <a:rPr lang="en-US" sz="3600">
                <a:solidFill>
                  <a:srgbClr val="FFFFFF"/>
                </a:solidFill>
                <a:latin typeface="Aptos"/>
                <a:ea typeface="Aptos"/>
                <a:cs typeface="Aptos"/>
                <a:sym typeface="Aptos"/>
              </a:rPr>
              <a:t>Recent incidents in Belfast and Southampton show how quickly issues involving race and identity can escalate when amplified online.</a:t>
            </a:r>
          </a:p>
          <a:p>
            <a:pPr algn="just">
              <a:lnSpc>
                <a:spcPts val="3600"/>
              </a:lnSpc>
            </a:pPr>
            <a:endParaRPr lang="en-US" sz="3600">
              <a:solidFill>
                <a:srgbClr val="FFFFFF"/>
              </a:solidFill>
              <a:latin typeface="Aptos"/>
              <a:ea typeface="Aptos"/>
              <a:cs typeface="Aptos"/>
              <a:sym typeface="Aptos"/>
            </a:endParaRPr>
          </a:p>
        </p:txBody>
      </p:sp>
      <p:sp>
        <p:nvSpPr>
          <p:cNvPr id="14" name="Freeform 14"/>
          <p:cNvSpPr/>
          <p:nvPr/>
        </p:nvSpPr>
        <p:spPr>
          <a:xfrm>
            <a:off x="1754794" y="6969979"/>
            <a:ext cx="1154561" cy="1215328"/>
          </a:xfrm>
          <a:custGeom>
            <a:avLst/>
            <a:gdLst/>
            <a:ahLst/>
            <a:cxnLst/>
            <a:rect l="l" t="t" r="r" b="b"/>
            <a:pathLst>
              <a:path w="1154561" h="1215328">
                <a:moveTo>
                  <a:pt x="0" y="0"/>
                </a:moveTo>
                <a:lnTo>
                  <a:pt x="1154561" y="0"/>
                </a:lnTo>
                <a:lnTo>
                  <a:pt x="1154561" y="1215327"/>
                </a:lnTo>
                <a:lnTo>
                  <a:pt x="0" y="1215327"/>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SG"/>
          </a:p>
        </p:txBody>
      </p:sp>
      <p:sp>
        <p:nvSpPr>
          <p:cNvPr id="15" name="TextBox 15"/>
          <p:cNvSpPr txBox="1"/>
          <p:nvPr/>
        </p:nvSpPr>
        <p:spPr>
          <a:xfrm>
            <a:off x="3159945" y="7075580"/>
            <a:ext cx="8178774" cy="2051844"/>
          </a:xfrm>
          <a:prstGeom prst="rect">
            <a:avLst/>
          </a:prstGeom>
        </p:spPr>
        <p:txBody>
          <a:bodyPr lIns="0" tIns="0" rIns="0" bIns="0" rtlCol="0" anchor="t">
            <a:spAutoFit/>
          </a:bodyPr>
          <a:lstStyle/>
          <a:p>
            <a:pPr algn="just">
              <a:lnSpc>
                <a:spcPts val="3190"/>
              </a:lnSpc>
            </a:pPr>
            <a:r>
              <a:rPr lang="en-US" sz="2900" b="1" dirty="0">
                <a:solidFill>
                  <a:srgbClr val="FFE8AB"/>
                </a:solidFill>
                <a:latin typeface="Century Gothic Paneuropean Bold"/>
                <a:ea typeface="Century Gothic Paneuropean Bold"/>
                <a:cs typeface="Century Gothic Paneuropean Bold"/>
                <a:sym typeface="Century Gothic Paneuropean Bold"/>
              </a:rPr>
              <a:t>Why does this matter for Singapore?</a:t>
            </a:r>
          </a:p>
          <a:p>
            <a:pPr algn="just">
              <a:lnSpc>
                <a:spcPts val="3190"/>
              </a:lnSpc>
            </a:pPr>
            <a:r>
              <a:rPr lang="en-US" sz="2900" dirty="0">
                <a:solidFill>
                  <a:srgbClr val="FFE8AB"/>
                </a:solidFill>
                <a:latin typeface="Century Gothic Paneuropean"/>
                <a:ea typeface="Century Gothic Paneuropean"/>
                <a:cs typeface="Century Gothic Paneuropean"/>
                <a:sym typeface="Century Gothic Paneuropean"/>
              </a:rPr>
              <a:t>Social cohesion cannot be taken for granted. We all have a role in verifying information, engaging one another respectfully, and resisting divisive narratives. </a:t>
            </a:r>
          </a:p>
        </p:txBody>
      </p:sp>
      <p:sp>
        <p:nvSpPr>
          <p:cNvPr id="18" name="Google Shape;97;p1">
            <a:extLst>
              <a:ext uri="{FF2B5EF4-FFF2-40B4-BE49-F238E27FC236}">
                <a16:creationId xmlns:a16="http://schemas.microsoft.com/office/drawing/2014/main" id="{9EEAFD17-9702-493B-AB97-0E7F6E914714}"/>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Google Shape;97;p1">
            <a:extLst>
              <a:ext uri="{FF2B5EF4-FFF2-40B4-BE49-F238E27FC236}">
                <a16:creationId xmlns:a16="http://schemas.microsoft.com/office/drawing/2014/main" id="{584616FA-5268-43AB-99F2-0E9609C384C8}"/>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Slide Number Placeholder 3">
            <a:extLst>
              <a:ext uri="{FF2B5EF4-FFF2-40B4-BE49-F238E27FC236}">
                <a16:creationId xmlns:a16="http://schemas.microsoft.com/office/drawing/2014/main" id="{B8E96A77-BAF9-6826-80A4-652C89A2AFBF}"/>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solidFill>
                  <a:schemeClr val="bg1"/>
                </a:solidFill>
              </a:rPr>
              <a:pPr/>
              <a:t>9</a:t>
            </a:fld>
            <a:endParaRPr lang="en-US">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DB728"/>
        </a:solidFill>
        <a:effectLst/>
      </p:bgPr>
    </p:bg>
    <p:spTree>
      <p:nvGrpSpPr>
        <p:cNvPr id="1" name=""/>
        <p:cNvGrpSpPr/>
        <p:nvPr/>
      </p:nvGrpSpPr>
      <p:grpSpPr>
        <a:xfrm>
          <a:off x="0" y="0"/>
          <a:ext cx="0" cy="0"/>
          <a:chOff x="0" y="0"/>
          <a:chExt cx="0" cy="0"/>
        </a:xfrm>
      </p:grpSpPr>
      <p:sp>
        <p:nvSpPr>
          <p:cNvPr id="2" name="TextBox 2"/>
          <p:cNvSpPr txBox="1"/>
          <p:nvPr/>
        </p:nvSpPr>
        <p:spPr>
          <a:xfrm>
            <a:off x="1028700" y="857250"/>
            <a:ext cx="11618676" cy="1550041"/>
          </a:xfrm>
          <a:prstGeom prst="rect">
            <a:avLst/>
          </a:prstGeom>
        </p:spPr>
        <p:txBody>
          <a:bodyPr lIns="0" tIns="0" rIns="0" bIns="0" rtlCol="0" anchor="t">
            <a:spAutoFit/>
          </a:bodyPr>
          <a:lstStyle/>
          <a:p>
            <a:pPr marL="0" lvl="0" indent="0" algn="l">
              <a:lnSpc>
                <a:spcPts val="12739"/>
              </a:lnSpc>
              <a:spcBef>
                <a:spcPct val="0"/>
              </a:spcBef>
            </a:pPr>
            <a:r>
              <a:rPr lang="en-US" sz="9099" b="1" u="none" strike="noStrike">
                <a:solidFill>
                  <a:srgbClr val="000000"/>
                </a:solidFill>
                <a:latin typeface="Century Gothic Paneuropean Bold"/>
                <a:ea typeface="Century Gothic Paneuropean Bold"/>
                <a:cs typeface="Century Gothic Paneuropean Bold"/>
                <a:sym typeface="Century Gothic Paneuropean Bold"/>
              </a:rPr>
              <a:t>Think About It...</a:t>
            </a:r>
          </a:p>
        </p:txBody>
      </p:sp>
      <p:sp>
        <p:nvSpPr>
          <p:cNvPr id="3" name="Freeform 3"/>
          <p:cNvSpPr/>
          <p:nvPr/>
        </p:nvSpPr>
        <p:spPr>
          <a:xfrm>
            <a:off x="14642167" y="1577361"/>
            <a:ext cx="4751880" cy="7132278"/>
          </a:xfrm>
          <a:custGeom>
            <a:avLst/>
            <a:gdLst/>
            <a:ahLst/>
            <a:cxnLst/>
            <a:rect l="l" t="t" r="r" b="b"/>
            <a:pathLst>
              <a:path w="4751880" h="7132278">
                <a:moveTo>
                  <a:pt x="0" y="0"/>
                </a:moveTo>
                <a:lnTo>
                  <a:pt x="4751880" y="0"/>
                </a:lnTo>
                <a:lnTo>
                  <a:pt x="4751880" y="7132278"/>
                </a:lnTo>
                <a:lnTo>
                  <a:pt x="0" y="71322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SG"/>
          </a:p>
        </p:txBody>
      </p:sp>
      <p:sp>
        <p:nvSpPr>
          <p:cNvPr id="4" name="TextBox 4"/>
          <p:cNvSpPr txBox="1"/>
          <p:nvPr/>
        </p:nvSpPr>
        <p:spPr>
          <a:xfrm>
            <a:off x="1028700" y="2836844"/>
            <a:ext cx="13205454" cy="7027545"/>
          </a:xfrm>
          <a:prstGeom prst="rect">
            <a:avLst/>
          </a:prstGeom>
        </p:spPr>
        <p:txBody>
          <a:bodyPr lIns="0" tIns="0" rIns="0" bIns="0" rtlCol="0" anchor="t">
            <a:spAutoFit/>
          </a:bodyPr>
          <a:lstStyle/>
          <a:p>
            <a:pPr algn="l">
              <a:lnSpc>
                <a:spcPts val="5040"/>
              </a:lnSpc>
            </a:pPr>
            <a:r>
              <a:rPr lang="en-US" sz="4500">
                <a:solidFill>
                  <a:srgbClr val="34203E"/>
                </a:solidFill>
                <a:latin typeface="Aptos"/>
                <a:ea typeface="Aptos"/>
                <a:cs typeface="Aptos"/>
                <a:sym typeface="Aptos"/>
              </a:rPr>
              <a:t>1. Why do you think incidents involving race and religion continue to occur despite generations of living together in a multicultural society?</a:t>
            </a:r>
          </a:p>
          <a:p>
            <a:pPr algn="l">
              <a:lnSpc>
                <a:spcPts val="5040"/>
              </a:lnSpc>
            </a:pPr>
            <a:endParaRPr lang="en-US" sz="4500">
              <a:solidFill>
                <a:srgbClr val="34203E"/>
              </a:solidFill>
              <a:latin typeface="Aptos"/>
              <a:ea typeface="Aptos"/>
              <a:cs typeface="Aptos"/>
              <a:sym typeface="Aptos"/>
            </a:endParaRPr>
          </a:p>
          <a:p>
            <a:pPr algn="just">
              <a:lnSpc>
                <a:spcPts val="5040"/>
              </a:lnSpc>
              <a:spcBef>
                <a:spcPct val="0"/>
              </a:spcBef>
            </a:pPr>
            <a:r>
              <a:rPr lang="en-US" sz="4500">
                <a:solidFill>
                  <a:srgbClr val="34203E"/>
                </a:solidFill>
                <a:latin typeface="Aptos"/>
                <a:ea typeface="Aptos"/>
                <a:cs typeface="Aptos"/>
                <a:sym typeface="Aptos"/>
              </a:rPr>
              <a:t>2. What actions can we take within our communities to enhance racial and religious harmony?</a:t>
            </a:r>
          </a:p>
          <a:p>
            <a:pPr algn="l">
              <a:lnSpc>
                <a:spcPts val="5040"/>
              </a:lnSpc>
              <a:spcBef>
                <a:spcPct val="0"/>
              </a:spcBef>
            </a:pPr>
            <a:endParaRPr lang="en-US" sz="4500">
              <a:solidFill>
                <a:srgbClr val="34203E"/>
              </a:solidFill>
              <a:latin typeface="Aptos"/>
              <a:ea typeface="Aptos"/>
              <a:cs typeface="Aptos"/>
              <a:sym typeface="Aptos"/>
            </a:endParaRPr>
          </a:p>
          <a:p>
            <a:pPr algn="l">
              <a:lnSpc>
                <a:spcPts val="5040"/>
              </a:lnSpc>
              <a:spcBef>
                <a:spcPct val="0"/>
              </a:spcBef>
            </a:pPr>
            <a:r>
              <a:rPr lang="en-US" sz="4500">
                <a:solidFill>
                  <a:srgbClr val="34203E"/>
                </a:solidFill>
                <a:latin typeface="Aptos"/>
                <a:ea typeface="Aptos"/>
                <a:cs typeface="Aptos"/>
                <a:sym typeface="Aptos"/>
              </a:rPr>
              <a:t>3. How can we use social media to strengthen, rather than strain, social cohesion?</a:t>
            </a:r>
          </a:p>
          <a:p>
            <a:pPr algn="l">
              <a:lnSpc>
                <a:spcPts val="5040"/>
              </a:lnSpc>
              <a:spcBef>
                <a:spcPct val="0"/>
              </a:spcBef>
            </a:pPr>
            <a:endParaRPr lang="en-US" sz="4500">
              <a:solidFill>
                <a:srgbClr val="34203E"/>
              </a:solidFill>
              <a:latin typeface="Aptos"/>
              <a:ea typeface="Aptos"/>
              <a:cs typeface="Aptos"/>
              <a:sym typeface="Aptos"/>
            </a:endParaRPr>
          </a:p>
          <a:p>
            <a:pPr algn="just">
              <a:lnSpc>
                <a:spcPts val="5040"/>
              </a:lnSpc>
              <a:spcBef>
                <a:spcPct val="0"/>
              </a:spcBef>
            </a:pPr>
            <a:endParaRPr lang="en-US" sz="4500">
              <a:solidFill>
                <a:srgbClr val="34203E"/>
              </a:solidFill>
              <a:latin typeface="Aptos"/>
              <a:ea typeface="Aptos"/>
              <a:cs typeface="Aptos"/>
              <a:sym typeface="Aptos"/>
            </a:endParaRPr>
          </a:p>
        </p:txBody>
      </p:sp>
      <p:sp>
        <p:nvSpPr>
          <p:cNvPr id="7" name="Google Shape;97;p1">
            <a:extLst>
              <a:ext uri="{FF2B5EF4-FFF2-40B4-BE49-F238E27FC236}">
                <a16:creationId xmlns:a16="http://schemas.microsoft.com/office/drawing/2014/main" id="{64A308A1-5B46-408B-B12B-5E60F7C0D0D3}"/>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97;p1">
            <a:extLst>
              <a:ext uri="{FF2B5EF4-FFF2-40B4-BE49-F238E27FC236}">
                <a16:creationId xmlns:a16="http://schemas.microsoft.com/office/drawing/2014/main" id="{EECE1519-19DA-45C5-A209-5E8EFFB44B4E}"/>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 name="Slide Number Placeholder 3">
            <a:extLst>
              <a:ext uri="{FF2B5EF4-FFF2-40B4-BE49-F238E27FC236}">
                <a16:creationId xmlns:a16="http://schemas.microsoft.com/office/drawing/2014/main" id="{A8C60BC5-CAC3-EB21-4561-4B73365377D8}"/>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B4D7F"/>
        </a:solidFill>
        <a:effectLst/>
      </p:bgPr>
    </p:bg>
    <p:spTree>
      <p:nvGrpSpPr>
        <p:cNvPr id="1" name=""/>
        <p:cNvGrpSpPr/>
        <p:nvPr/>
      </p:nvGrpSpPr>
      <p:grpSpPr>
        <a:xfrm>
          <a:off x="0" y="0"/>
          <a:ext cx="0" cy="0"/>
          <a:chOff x="0" y="0"/>
          <a:chExt cx="0" cy="0"/>
        </a:xfrm>
      </p:grpSpPr>
      <p:grpSp>
        <p:nvGrpSpPr>
          <p:cNvPr id="2" name="Group 2"/>
          <p:cNvGrpSpPr/>
          <p:nvPr/>
        </p:nvGrpSpPr>
        <p:grpSpPr>
          <a:xfrm>
            <a:off x="2305268" y="472039"/>
            <a:ext cx="13564004" cy="1318661"/>
            <a:chOff x="0" y="0"/>
            <a:chExt cx="2279373" cy="221600"/>
          </a:xfrm>
        </p:grpSpPr>
        <p:sp>
          <p:nvSpPr>
            <p:cNvPr id="3" name="Freeform 3"/>
            <p:cNvSpPr/>
            <p:nvPr/>
          </p:nvSpPr>
          <p:spPr>
            <a:xfrm>
              <a:off x="0" y="0"/>
              <a:ext cx="2279373" cy="221600"/>
            </a:xfrm>
            <a:custGeom>
              <a:avLst/>
              <a:gdLst/>
              <a:ahLst/>
              <a:cxnLst/>
              <a:rect l="l" t="t" r="r" b="b"/>
              <a:pathLst>
                <a:path w="2279373" h="221600">
                  <a:moveTo>
                    <a:pt x="2279373" y="37671"/>
                  </a:moveTo>
                  <a:lnTo>
                    <a:pt x="2279373" y="183930"/>
                  </a:lnTo>
                  <a:cubicBezTo>
                    <a:pt x="2279373" y="204735"/>
                    <a:pt x="2262507" y="221600"/>
                    <a:pt x="2241703" y="221600"/>
                  </a:cubicBezTo>
                  <a:lnTo>
                    <a:pt x="37671" y="221600"/>
                  </a:lnTo>
                  <a:cubicBezTo>
                    <a:pt x="27680" y="221600"/>
                    <a:pt x="18098" y="217632"/>
                    <a:pt x="11034" y="210567"/>
                  </a:cubicBezTo>
                  <a:cubicBezTo>
                    <a:pt x="3969" y="203502"/>
                    <a:pt x="0" y="193921"/>
                    <a:pt x="0" y="183930"/>
                  </a:cubicBezTo>
                  <a:lnTo>
                    <a:pt x="0" y="37671"/>
                  </a:lnTo>
                  <a:cubicBezTo>
                    <a:pt x="0" y="27680"/>
                    <a:pt x="3969" y="18098"/>
                    <a:pt x="11034" y="11034"/>
                  </a:cubicBezTo>
                  <a:cubicBezTo>
                    <a:pt x="18098" y="3969"/>
                    <a:pt x="27680" y="0"/>
                    <a:pt x="37671" y="0"/>
                  </a:cubicBezTo>
                  <a:lnTo>
                    <a:pt x="2241703" y="0"/>
                  </a:lnTo>
                  <a:cubicBezTo>
                    <a:pt x="2251693" y="0"/>
                    <a:pt x="2261275" y="3969"/>
                    <a:pt x="2268340" y="11034"/>
                  </a:cubicBezTo>
                  <a:cubicBezTo>
                    <a:pt x="2275404" y="18098"/>
                    <a:pt x="2279373" y="27680"/>
                    <a:pt x="2279373" y="37671"/>
                  </a:cubicBezTo>
                  <a:close/>
                </a:path>
              </a:pathLst>
            </a:custGeom>
            <a:solidFill>
              <a:srgbClr val="77937E"/>
            </a:solidFill>
          </p:spPr>
          <p:txBody>
            <a:bodyPr/>
            <a:lstStyle/>
            <a:p>
              <a:endParaRPr lang="en-SG"/>
            </a:p>
          </p:txBody>
        </p:sp>
        <p:sp>
          <p:nvSpPr>
            <p:cNvPr id="4" name="TextBox 4"/>
            <p:cNvSpPr txBox="1"/>
            <p:nvPr/>
          </p:nvSpPr>
          <p:spPr>
            <a:xfrm>
              <a:off x="0" y="-38100"/>
              <a:ext cx="2279373" cy="2597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122907" y="6716253"/>
            <a:ext cx="6652549" cy="2973215"/>
            <a:chOff x="198173" y="-66675"/>
            <a:chExt cx="8870066" cy="3964288"/>
          </a:xfrm>
        </p:grpSpPr>
        <p:sp>
          <p:nvSpPr>
            <p:cNvPr id="6" name="Freeform 6"/>
            <p:cNvSpPr/>
            <p:nvPr/>
          </p:nvSpPr>
          <p:spPr>
            <a:xfrm>
              <a:off x="3728362" y="1004723"/>
              <a:ext cx="1918740" cy="1960182"/>
            </a:xfrm>
            <a:custGeom>
              <a:avLst/>
              <a:gdLst/>
              <a:ahLst/>
              <a:cxnLst/>
              <a:rect l="l" t="t" r="r" b="b"/>
              <a:pathLst>
                <a:path w="1918740" h="1960182">
                  <a:moveTo>
                    <a:pt x="0" y="0"/>
                  </a:moveTo>
                  <a:lnTo>
                    <a:pt x="1918740" y="0"/>
                  </a:lnTo>
                  <a:lnTo>
                    <a:pt x="1918740" y="1960182"/>
                  </a:lnTo>
                  <a:lnTo>
                    <a:pt x="0" y="1960182"/>
                  </a:lnTo>
                  <a:lnTo>
                    <a:pt x="0" y="0"/>
                  </a:lnTo>
                  <a:close/>
                </a:path>
              </a:pathLst>
            </a:custGeom>
            <a:blipFill>
              <a:blip r:embed="rId3" cstate="email">
                <a:extLst>
                  <a:ext uri="{28A0092B-C50C-407E-A947-70E740481C1C}">
                    <a14:useLocalDpi xmlns:a14="http://schemas.microsoft.com/office/drawing/2010/main"/>
                  </a:ext>
                </a:extLst>
              </a:blip>
              <a:stretch>
                <a:fillRect l="-321277"/>
              </a:stretch>
            </a:blipFill>
          </p:spPr>
          <p:txBody>
            <a:bodyPr/>
            <a:lstStyle/>
            <a:p>
              <a:endParaRPr lang="en-SG"/>
            </a:p>
          </p:txBody>
        </p:sp>
        <p:sp>
          <p:nvSpPr>
            <p:cNvPr id="7" name="Freeform 7"/>
            <p:cNvSpPr/>
            <p:nvPr/>
          </p:nvSpPr>
          <p:spPr>
            <a:xfrm>
              <a:off x="1715247" y="966034"/>
              <a:ext cx="2013115" cy="1998871"/>
            </a:xfrm>
            <a:custGeom>
              <a:avLst/>
              <a:gdLst/>
              <a:ahLst/>
              <a:cxnLst/>
              <a:rect l="l" t="t" r="r" b="b"/>
              <a:pathLst>
                <a:path w="2013115" h="1998871">
                  <a:moveTo>
                    <a:pt x="0" y="0"/>
                  </a:moveTo>
                  <a:lnTo>
                    <a:pt x="2013115" y="0"/>
                  </a:lnTo>
                  <a:lnTo>
                    <a:pt x="2013115" y="1998871"/>
                  </a:lnTo>
                  <a:lnTo>
                    <a:pt x="0" y="199887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SG"/>
            </a:p>
          </p:txBody>
        </p:sp>
        <p:sp>
          <p:nvSpPr>
            <p:cNvPr id="8" name="Freeform 8"/>
            <p:cNvSpPr/>
            <p:nvPr/>
          </p:nvSpPr>
          <p:spPr>
            <a:xfrm>
              <a:off x="5647102" y="966034"/>
              <a:ext cx="2008960" cy="1998871"/>
            </a:xfrm>
            <a:custGeom>
              <a:avLst/>
              <a:gdLst/>
              <a:ahLst/>
              <a:cxnLst/>
              <a:rect l="l" t="t" r="r" b="b"/>
              <a:pathLst>
                <a:path w="2008960" h="1998871">
                  <a:moveTo>
                    <a:pt x="0" y="0"/>
                  </a:moveTo>
                  <a:lnTo>
                    <a:pt x="2008960" y="0"/>
                  </a:lnTo>
                  <a:lnTo>
                    <a:pt x="2008960" y="1998871"/>
                  </a:lnTo>
                  <a:lnTo>
                    <a:pt x="0" y="1998871"/>
                  </a:lnTo>
                  <a:lnTo>
                    <a:pt x="0" y="0"/>
                  </a:lnTo>
                  <a:close/>
                </a:path>
              </a:pathLst>
            </a:custGeom>
            <a:blipFill>
              <a:blip r:embed="rId5" cstate="email">
                <a:extLst>
                  <a:ext uri="{28A0092B-C50C-407E-A947-70E740481C1C}">
                    <a14:useLocalDpi xmlns:a14="http://schemas.microsoft.com/office/drawing/2010/main"/>
                  </a:ext>
                </a:extLst>
              </a:blip>
              <a:stretch>
                <a:fillRect l="-102904" r="-207395"/>
              </a:stretch>
            </a:blipFill>
          </p:spPr>
          <p:txBody>
            <a:bodyPr/>
            <a:lstStyle/>
            <a:p>
              <a:endParaRPr lang="en-SG"/>
            </a:p>
          </p:txBody>
        </p:sp>
        <p:sp>
          <p:nvSpPr>
            <p:cNvPr id="9" name="TextBox 9"/>
            <p:cNvSpPr txBox="1"/>
            <p:nvPr/>
          </p:nvSpPr>
          <p:spPr>
            <a:xfrm>
              <a:off x="198173" y="-66675"/>
              <a:ext cx="8870066" cy="749113"/>
            </a:xfrm>
            <a:prstGeom prst="rect">
              <a:avLst/>
            </a:prstGeom>
          </p:spPr>
          <p:txBody>
            <a:bodyPr lIns="0" tIns="0" rIns="0" bIns="0" rtlCol="0" anchor="t">
              <a:spAutoFit/>
            </a:bodyPr>
            <a:lstStyle/>
            <a:p>
              <a:pPr marL="0" lvl="0" indent="0" algn="ctr">
                <a:lnSpc>
                  <a:spcPts val="4715"/>
                </a:lnSpc>
                <a:spcBef>
                  <a:spcPct val="0"/>
                </a:spcBef>
              </a:pPr>
              <a:r>
                <a:rPr lang="en-US" sz="3368" b="1" u="none" strike="noStrike" dirty="0">
                  <a:solidFill>
                    <a:srgbClr val="FFE8AB"/>
                  </a:solidFill>
                  <a:latin typeface="Century Gothic Paneuropean Bold"/>
                  <a:ea typeface="Century Gothic Paneuropean Bold"/>
                  <a:cs typeface="Century Gothic Paneuropean Bold"/>
                  <a:sym typeface="Century Gothic Paneuropean Bold"/>
                </a:rPr>
                <a:t>Harmony Fund</a:t>
              </a:r>
            </a:p>
          </p:txBody>
        </p:sp>
        <p:sp>
          <p:nvSpPr>
            <p:cNvPr id="10" name="TextBox 10"/>
            <p:cNvSpPr txBox="1"/>
            <p:nvPr/>
          </p:nvSpPr>
          <p:spPr>
            <a:xfrm>
              <a:off x="1908109" y="3123278"/>
              <a:ext cx="5747952" cy="774335"/>
            </a:xfrm>
            <a:prstGeom prst="rect">
              <a:avLst/>
            </a:prstGeom>
          </p:spPr>
          <p:txBody>
            <a:bodyPr lIns="0" tIns="0" rIns="0" bIns="0" rtlCol="0" anchor="t">
              <a:spAutoFit/>
            </a:bodyPr>
            <a:lstStyle/>
            <a:p>
              <a:pPr marL="0" lvl="0" indent="0" algn="ctr">
                <a:lnSpc>
                  <a:spcPts val="2285"/>
                </a:lnSpc>
                <a:spcBef>
                  <a:spcPct val="0"/>
                </a:spcBef>
              </a:pPr>
              <a:r>
                <a:rPr lang="en-US" sz="2059" u="none" strike="noStrike" dirty="0">
                  <a:solidFill>
                    <a:srgbClr val="FFFFFF"/>
                  </a:solidFill>
                  <a:latin typeface="Aptos"/>
                  <a:ea typeface="Aptos"/>
                  <a:cs typeface="Aptos"/>
                  <a:sym typeface="Aptos"/>
                </a:rPr>
                <a:t>Supports ground-up initiatives that promote racial and religious harmony.</a:t>
              </a:r>
            </a:p>
          </p:txBody>
        </p:sp>
      </p:grpSp>
      <p:grpSp>
        <p:nvGrpSpPr>
          <p:cNvPr id="15" name="Group 15"/>
          <p:cNvGrpSpPr/>
          <p:nvPr/>
        </p:nvGrpSpPr>
        <p:grpSpPr>
          <a:xfrm>
            <a:off x="1066800" y="3293653"/>
            <a:ext cx="6652549" cy="3118041"/>
            <a:chOff x="0" y="-66675"/>
            <a:chExt cx="8870066" cy="4157389"/>
          </a:xfrm>
        </p:grpSpPr>
        <p:sp>
          <p:nvSpPr>
            <p:cNvPr id="16" name="Freeform 16"/>
            <p:cNvSpPr/>
            <p:nvPr/>
          </p:nvSpPr>
          <p:spPr>
            <a:xfrm>
              <a:off x="2331854" y="846900"/>
              <a:ext cx="4206358" cy="1880490"/>
            </a:xfrm>
            <a:custGeom>
              <a:avLst/>
              <a:gdLst/>
              <a:ahLst/>
              <a:cxnLst/>
              <a:rect l="l" t="t" r="r" b="b"/>
              <a:pathLst>
                <a:path w="4206358" h="1880490">
                  <a:moveTo>
                    <a:pt x="0" y="0"/>
                  </a:moveTo>
                  <a:lnTo>
                    <a:pt x="4206358" y="0"/>
                  </a:lnTo>
                  <a:lnTo>
                    <a:pt x="4206358" y="1880490"/>
                  </a:lnTo>
                  <a:lnTo>
                    <a:pt x="0" y="1880490"/>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SG"/>
            </a:p>
          </p:txBody>
        </p:sp>
        <p:sp>
          <p:nvSpPr>
            <p:cNvPr id="17" name="TextBox 17"/>
            <p:cNvSpPr txBox="1"/>
            <p:nvPr/>
          </p:nvSpPr>
          <p:spPr>
            <a:xfrm>
              <a:off x="0" y="-66675"/>
              <a:ext cx="8870066" cy="749113"/>
            </a:xfrm>
            <a:prstGeom prst="rect">
              <a:avLst/>
            </a:prstGeom>
          </p:spPr>
          <p:txBody>
            <a:bodyPr lIns="0" tIns="0" rIns="0" bIns="0" rtlCol="0" anchor="t">
              <a:spAutoFit/>
            </a:bodyPr>
            <a:lstStyle/>
            <a:p>
              <a:pPr marL="0" lvl="0" indent="0" algn="ctr">
                <a:lnSpc>
                  <a:spcPts val="4715"/>
                </a:lnSpc>
                <a:spcBef>
                  <a:spcPct val="0"/>
                </a:spcBef>
              </a:pPr>
              <a:r>
                <a:rPr lang="en-US" sz="3368" b="1" u="none" strike="noStrike" dirty="0">
                  <a:solidFill>
                    <a:srgbClr val="FFE8AB"/>
                  </a:solidFill>
                  <a:latin typeface="Century Gothic Paneuropean Bold"/>
                  <a:ea typeface="Century Gothic Paneuropean Bold"/>
                  <a:cs typeface="Century Gothic Paneuropean Bold"/>
                  <a:sym typeface="Century Gothic Paneuropean Bold"/>
                </a:rPr>
                <a:t>Harmony Circles</a:t>
              </a:r>
            </a:p>
          </p:txBody>
        </p:sp>
        <p:sp>
          <p:nvSpPr>
            <p:cNvPr id="18" name="TextBox 18"/>
            <p:cNvSpPr txBox="1"/>
            <p:nvPr/>
          </p:nvSpPr>
          <p:spPr>
            <a:xfrm>
              <a:off x="2111653" y="2910903"/>
              <a:ext cx="4646759" cy="1179811"/>
            </a:xfrm>
            <a:prstGeom prst="rect">
              <a:avLst/>
            </a:prstGeom>
          </p:spPr>
          <p:txBody>
            <a:bodyPr lIns="0" tIns="0" rIns="0" bIns="0" rtlCol="0" anchor="t">
              <a:spAutoFit/>
            </a:bodyPr>
            <a:lstStyle/>
            <a:p>
              <a:pPr marL="0" lvl="0" indent="0" algn="ctr">
                <a:lnSpc>
                  <a:spcPts val="2285"/>
                </a:lnSpc>
                <a:spcBef>
                  <a:spcPct val="0"/>
                </a:spcBef>
              </a:pPr>
              <a:r>
                <a:rPr lang="en-US" sz="2059" u="none" strike="noStrike" dirty="0">
                  <a:solidFill>
                    <a:srgbClr val="FFFFFF"/>
                  </a:solidFill>
                  <a:latin typeface="Aptos"/>
                  <a:ea typeface="Aptos"/>
                  <a:cs typeface="Aptos"/>
                  <a:sym typeface="Aptos"/>
                </a:rPr>
                <a:t>Drive interfaith dialogue, cultural exchange, and joint community initiatives.</a:t>
              </a:r>
            </a:p>
          </p:txBody>
        </p:sp>
      </p:grpSp>
      <p:sp>
        <p:nvSpPr>
          <p:cNvPr id="19" name="Freeform 19"/>
          <p:cNvSpPr/>
          <p:nvPr/>
        </p:nvSpPr>
        <p:spPr>
          <a:xfrm>
            <a:off x="13335497" y="6601292"/>
            <a:ext cx="2313061" cy="1652389"/>
          </a:xfrm>
          <a:custGeom>
            <a:avLst/>
            <a:gdLst/>
            <a:ahLst/>
            <a:cxnLst/>
            <a:rect l="l" t="t" r="r" b="b"/>
            <a:pathLst>
              <a:path w="2313061" h="1652389">
                <a:moveTo>
                  <a:pt x="0" y="0"/>
                </a:moveTo>
                <a:lnTo>
                  <a:pt x="2313062" y="0"/>
                </a:lnTo>
                <a:lnTo>
                  <a:pt x="2313062" y="1652389"/>
                </a:lnTo>
                <a:lnTo>
                  <a:pt x="0" y="1652389"/>
                </a:lnTo>
                <a:lnTo>
                  <a:pt x="0" y="0"/>
                </a:lnTo>
                <a:close/>
              </a:path>
            </a:pathLst>
          </a:custGeom>
          <a:blipFill>
            <a:blip r:embed="rId7" cstate="email">
              <a:extLst>
                <a:ext uri="{28A0092B-C50C-407E-A947-70E740481C1C}">
                  <a14:useLocalDpi xmlns:a14="http://schemas.microsoft.com/office/drawing/2010/main"/>
                </a:ext>
              </a:extLst>
            </a:blip>
            <a:stretch>
              <a:fillRect t="-6107"/>
            </a:stretch>
          </a:blipFill>
        </p:spPr>
        <p:txBody>
          <a:bodyPr/>
          <a:lstStyle/>
          <a:p>
            <a:endParaRPr lang="en-SG"/>
          </a:p>
        </p:txBody>
      </p:sp>
      <p:sp>
        <p:nvSpPr>
          <p:cNvPr id="20" name="TextBox 20"/>
          <p:cNvSpPr txBox="1"/>
          <p:nvPr/>
        </p:nvSpPr>
        <p:spPr>
          <a:xfrm>
            <a:off x="8636610" y="7103843"/>
            <a:ext cx="6679949" cy="580611"/>
          </a:xfrm>
          <a:prstGeom prst="rect">
            <a:avLst/>
          </a:prstGeom>
        </p:spPr>
        <p:txBody>
          <a:bodyPr lIns="0" tIns="0" rIns="0" bIns="0" rtlCol="0" anchor="t">
            <a:spAutoFit/>
          </a:bodyPr>
          <a:lstStyle/>
          <a:p>
            <a:pPr marL="0" lvl="0" indent="0" algn="ctr">
              <a:lnSpc>
                <a:spcPts val="4735"/>
              </a:lnSpc>
              <a:spcBef>
                <a:spcPct val="0"/>
              </a:spcBef>
            </a:pPr>
            <a:r>
              <a:rPr lang="en-US" sz="3382" b="1" u="none" strike="noStrike" dirty="0">
                <a:solidFill>
                  <a:srgbClr val="FFE8AB"/>
                </a:solidFill>
                <a:latin typeface="Century Gothic Paneuropean Bold"/>
                <a:ea typeface="Century Gothic Paneuropean Bold"/>
                <a:cs typeface="Century Gothic Paneuropean Bold"/>
                <a:sym typeface="Century Gothic Paneuropean Bold"/>
              </a:rPr>
              <a:t>OnePeople.sg</a:t>
            </a:r>
          </a:p>
        </p:txBody>
      </p:sp>
      <p:sp>
        <p:nvSpPr>
          <p:cNvPr id="21" name="TextBox 21"/>
          <p:cNvSpPr txBox="1"/>
          <p:nvPr/>
        </p:nvSpPr>
        <p:spPr>
          <a:xfrm>
            <a:off x="10228806" y="8272731"/>
            <a:ext cx="5440052" cy="1147586"/>
          </a:xfrm>
          <a:prstGeom prst="rect">
            <a:avLst/>
          </a:prstGeom>
        </p:spPr>
        <p:txBody>
          <a:bodyPr lIns="0" tIns="0" rIns="0" bIns="0" rtlCol="0" anchor="t">
            <a:spAutoFit/>
          </a:bodyPr>
          <a:lstStyle/>
          <a:p>
            <a:pPr algn="ctr">
              <a:lnSpc>
                <a:spcPts val="2295"/>
              </a:lnSpc>
            </a:pPr>
            <a:r>
              <a:rPr lang="en-US" sz="2067">
                <a:solidFill>
                  <a:srgbClr val="FFFFFF"/>
                </a:solidFill>
                <a:latin typeface="Aptos"/>
                <a:ea typeface="Aptos"/>
                <a:cs typeface="Aptos"/>
                <a:sym typeface="Aptos"/>
              </a:rPr>
              <a:t>Fosters social cohesion through intergroup dialogues, school outreach programmes, community events, and programmes that promote cross-cultural understanding and trust.</a:t>
            </a:r>
          </a:p>
        </p:txBody>
      </p:sp>
      <p:grpSp>
        <p:nvGrpSpPr>
          <p:cNvPr id="22" name="Group 22"/>
          <p:cNvGrpSpPr/>
          <p:nvPr/>
        </p:nvGrpSpPr>
        <p:grpSpPr>
          <a:xfrm>
            <a:off x="2719955" y="2181268"/>
            <a:ext cx="3498347" cy="749346"/>
            <a:chOff x="0" y="0"/>
            <a:chExt cx="4664462" cy="999128"/>
          </a:xfrm>
        </p:grpSpPr>
        <p:grpSp>
          <p:nvGrpSpPr>
            <p:cNvPr id="23" name="Group 23"/>
            <p:cNvGrpSpPr/>
            <p:nvPr/>
          </p:nvGrpSpPr>
          <p:grpSpPr>
            <a:xfrm>
              <a:off x="268059" y="0"/>
              <a:ext cx="4212470" cy="999128"/>
              <a:chOff x="0" y="0"/>
              <a:chExt cx="567167" cy="134526"/>
            </a:xfrm>
          </p:grpSpPr>
          <p:sp>
            <p:nvSpPr>
              <p:cNvPr id="24" name="Freeform 24"/>
              <p:cNvSpPr/>
              <p:nvPr/>
            </p:nvSpPr>
            <p:spPr>
              <a:xfrm>
                <a:off x="0" y="0"/>
                <a:ext cx="567167" cy="134526"/>
              </a:xfrm>
              <a:custGeom>
                <a:avLst/>
                <a:gdLst/>
                <a:ahLst/>
                <a:cxnLst/>
                <a:rect l="l" t="t" r="r" b="b"/>
                <a:pathLst>
                  <a:path w="567167" h="134526">
                    <a:moveTo>
                      <a:pt x="567167" y="67263"/>
                    </a:moveTo>
                    <a:lnTo>
                      <a:pt x="567167" y="67263"/>
                    </a:lnTo>
                    <a:cubicBezTo>
                      <a:pt x="567167" y="104411"/>
                      <a:pt x="537052" y="134526"/>
                      <a:pt x="499904" y="134526"/>
                    </a:cubicBezTo>
                    <a:lnTo>
                      <a:pt x="67263" y="134526"/>
                    </a:lnTo>
                    <a:cubicBezTo>
                      <a:pt x="30115" y="134526"/>
                      <a:pt x="0" y="104411"/>
                      <a:pt x="0" y="67263"/>
                    </a:cubicBezTo>
                    <a:lnTo>
                      <a:pt x="0" y="67263"/>
                    </a:lnTo>
                    <a:cubicBezTo>
                      <a:pt x="0" y="30115"/>
                      <a:pt x="30115" y="0"/>
                      <a:pt x="67263" y="0"/>
                    </a:cubicBezTo>
                    <a:lnTo>
                      <a:pt x="499904" y="0"/>
                    </a:lnTo>
                    <a:cubicBezTo>
                      <a:pt x="517743" y="0"/>
                      <a:pt x="534852" y="7087"/>
                      <a:pt x="547466" y="19701"/>
                    </a:cubicBezTo>
                    <a:cubicBezTo>
                      <a:pt x="560080" y="32315"/>
                      <a:pt x="567167" y="49424"/>
                      <a:pt x="567167" y="67263"/>
                    </a:cubicBezTo>
                    <a:close/>
                  </a:path>
                </a:pathLst>
              </a:custGeom>
              <a:solidFill>
                <a:srgbClr val="00687A"/>
              </a:solidFill>
            </p:spPr>
            <p:txBody>
              <a:bodyPr/>
              <a:lstStyle/>
              <a:p>
                <a:endParaRPr lang="en-SG"/>
              </a:p>
            </p:txBody>
          </p:sp>
          <p:sp>
            <p:nvSpPr>
              <p:cNvPr id="25" name="TextBox 25"/>
              <p:cNvSpPr txBox="1"/>
              <p:nvPr/>
            </p:nvSpPr>
            <p:spPr>
              <a:xfrm>
                <a:off x="0" y="-38100"/>
                <a:ext cx="567167" cy="172626"/>
              </a:xfrm>
              <a:prstGeom prst="rect">
                <a:avLst/>
              </a:prstGeom>
            </p:spPr>
            <p:txBody>
              <a:bodyPr lIns="50800" tIns="50800" rIns="50800" bIns="50800" rtlCol="0" anchor="ctr"/>
              <a:lstStyle/>
              <a:p>
                <a:pPr algn="ctr">
                  <a:lnSpc>
                    <a:spcPts val="2659"/>
                  </a:lnSpc>
                </a:pPr>
                <a:endParaRPr/>
              </a:p>
            </p:txBody>
          </p:sp>
        </p:grpSp>
        <p:sp>
          <p:nvSpPr>
            <p:cNvPr id="26" name="TextBox 26"/>
            <p:cNvSpPr txBox="1"/>
            <p:nvPr/>
          </p:nvSpPr>
          <p:spPr>
            <a:xfrm>
              <a:off x="0" y="92445"/>
              <a:ext cx="4664462" cy="749113"/>
            </a:xfrm>
            <a:prstGeom prst="rect">
              <a:avLst/>
            </a:prstGeom>
          </p:spPr>
          <p:txBody>
            <a:bodyPr lIns="0" tIns="0" rIns="0" bIns="0" rtlCol="0" anchor="t">
              <a:spAutoFit/>
            </a:bodyPr>
            <a:lstStyle/>
            <a:p>
              <a:pPr marL="0" lvl="0" indent="0" algn="ctr">
                <a:lnSpc>
                  <a:spcPts val="4715"/>
                </a:lnSpc>
                <a:spcBef>
                  <a:spcPct val="0"/>
                </a:spcBef>
              </a:pPr>
              <a:r>
                <a:rPr lang="en-US" sz="3368" b="1" dirty="0">
                  <a:solidFill>
                    <a:srgbClr val="FBCA48"/>
                  </a:solidFill>
                  <a:latin typeface="Century Gothic Paneuropean Bold"/>
                  <a:ea typeface="Century Gothic Paneuropean Bold"/>
                  <a:cs typeface="Century Gothic Paneuropean Bold"/>
                  <a:sym typeface="Century Gothic Paneuropean Bold"/>
                </a:rPr>
                <a:t>B</a:t>
              </a:r>
              <a:r>
                <a:rPr lang="en-US" sz="3368" b="1" u="none" strike="noStrike" dirty="0">
                  <a:solidFill>
                    <a:srgbClr val="FBCA48"/>
                  </a:solidFill>
                  <a:latin typeface="Century Gothic Paneuropean Bold"/>
                  <a:ea typeface="Century Gothic Paneuropean Bold"/>
                  <a:cs typeface="Century Gothic Paneuropean Bold"/>
                  <a:sym typeface="Century Gothic Paneuropean Bold"/>
                </a:rPr>
                <a:t>y MCCY</a:t>
              </a:r>
            </a:p>
          </p:txBody>
        </p:sp>
      </p:grpSp>
      <p:grpSp>
        <p:nvGrpSpPr>
          <p:cNvPr id="27" name="Group 27"/>
          <p:cNvGrpSpPr/>
          <p:nvPr/>
        </p:nvGrpSpPr>
        <p:grpSpPr>
          <a:xfrm>
            <a:off x="11144595" y="2176881"/>
            <a:ext cx="3172365" cy="752432"/>
            <a:chOff x="0" y="0"/>
            <a:chExt cx="567167" cy="134526"/>
          </a:xfrm>
        </p:grpSpPr>
        <p:sp>
          <p:nvSpPr>
            <p:cNvPr id="28" name="Freeform 28"/>
            <p:cNvSpPr/>
            <p:nvPr/>
          </p:nvSpPr>
          <p:spPr>
            <a:xfrm>
              <a:off x="0" y="0"/>
              <a:ext cx="567167" cy="134526"/>
            </a:xfrm>
            <a:custGeom>
              <a:avLst/>
              <a:gdLst/>
              <a:ahLst/>
              <a:cxnLst/>
              <a:rect l="l" t="t" r="r" b="b"/>
              <a:pathLst>
                <a:path w="567167" h="134526">
                  <a:moveTo>
                    <a:pt x="567167" y="67263"/>
                  </a:moveTo>
                  <a:lnTo>
                    <a:pt x="567167" y="67263"/>
                  </a:lnTo>
                  <a:cubicBezTo>
                    <a:pt x="567167" y="104411"/>
                    <a:pt x="537052" y="134526"/>
                    <a:pt x="499904" y="134526"/>
                  </a:cubicBezTo>
                  <a:lnTo>
                    <a:pt x="67263" y="134526"/>
                  </a:lnTo>
                  <a:cubicBezTo>
                    <a:pt x="30115" y="134526"/>
                    <a:pt x="0" y="104411"/>
                    <a:pt x="0" y="67263"/>
                  </a:cubicBezTo>
                  <a:lnTo>
                    <a:pt x="0" y="67263"/>
                  </a:lnTo>
                  <a:cubicBezTo>
                    <a:pt x="0" y="30115"/>
                    <a:pt x="30115" y="0"/>
                    <a:pt x="67263" y="0"/>
                  </a:cubicBezTo>
                  <a:lnTo>
                    <a:pt x="499904" y="0"/>
                  </a:lnTo>
                  <a:cubicBezTo>
                    <a:pt x="517743" y="0"/>
                    <a:pt x="534852" y="7087"/>
                    <a:pt x="547466" y="19701"/>
                  </a:cubicBezTo>
                  <a:cubicBezTo>
                    <a:pt x="560080" y="32315"/>
                    <a:pt x="567167" y="49424"/>
                    <a:pt x="567167" y="67263"/>
                  </a:cubicBezTo>
                  <a:close/>
                </a:path>
              </a:pathLst>
            </a:custGeom>
            <a:solidFill>
              <a:srgbClr val="00687A"/>
            </a:solidFill>
          </p:spPr>
          <p:txBody>
            <a:bodyPr/>
            <a:lstStyle/>
            <a:p>
              <a:endParaRPr lang="en-SG"/>
            </a:p>
          </p:txBody>
        </p:sp>
        <p:sp>
          <p:nvSpPr>
            <p:cNvPr id="29" name="TextBox 29"/>
            <p:cNvSpPr txBox="1"/>
            <p:nvPr/>
          </p:nvSpPr>
          <p:spPr>
            <a:xfrm>
              <a:off x="0" y="-38100"/>
              <a:ext cx="567167" cy="172626"/>
            </a:xfrm>
            <a:prstGeom prst="rect">
              <a:avLst/>
            </a:prstGeom>
          </p:spPr>
          <p:txBody>
            <a:bodyPr lIns="50800" tIns="50800" rIns="50800" bIns="50800" rtlCol="0" anchor="ctr"/>
            <a:lstStyle/>
            <a:p>
              <a:pPr algn="ctr">
                <a:lnSpc>
                  <a:spcPts val="2659"/>
                </a:lnSpc>
              </a:pPr>
              <a:endParaRPr/>
            </a:p>
          </p:txBody>
        </p:sp>
      </p:grpSp>
      <p:sp>
        <p:nvSpPr>
          <p:cNvPr id="30" name="Freeform 30"/>
          <p:cNvSpPr/>
          <p:nvPr/>
        </p:nvSpPr>
        <p:spPr>
          <a:xfrm>
            <a:off x="8920995" y="4210917"/>
            <a:ext cx="3652708" cy="2054649"/>
          </a:xfrm>
          <a:custGeom>
            <a:avLst/>
            <a:gdLst/>
            <a:ahLst/>
            <a:cxnLst/>
            <a:rect l="l" t="t" r="r" b="b"/>
            <a:pathLst>
              <a:path w="3652708" h="2054649">
                <a:moveTo>
                  <a:pt x="0" y="0"/>
                </a:moveTo>
                <a:lnTo>
                  <a:pt x="3652709" y="0"/>
                </a:lnTo>
                <a:lnTo>
                  <a:pt x="3652709" y="2054648"/>
                </a:lnTo>
                <a:lnTo>
                  <a:pt x="0" y="2054648"/>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SG"/>
          </a:p>
        </p:txBody>
      </p:sp>
      <p:sp>
        <p:nvSpPr>
          <p:cNvPr id="31" name="TextBox 31"/>
          <p:cNvSpPr txBox="1"/>
          <p:nvPr/>
        </p:nvSpPr>
        <p:spPr>
          <a:xfrm>
            <a:off x="2846611" y="708078"/>
            <a:ext cx="13022660" cy="922274"/>
          </a:xfrm>
          <a:prstGeom prst="rect">
            <a:avLst/>
          </a:prstGeom>
        </p:spPr>
        <p:txBody>
          <a:bodyPr lIns="0" tIns="0" rIns="0" bIns="0" rtlCol="0" anchor="t">
            <a:spAutoFit/>
          </a:bodyPr>
          <a:lstStyle/>
          <a:p>
            <a:pPr algn="ctr">
              <a:lnSpc>
                <a:spcPts val="7167"/>
              </a:lnSpc>
            </a:pPr>
            <a:r>
              <a:rPr lang="en-US" sz="6399" b="1" dirty="0">
                <a:solidFill>
                  <a:srgbClr val="FFE8AB"/>
                </a:solidFill>
                <a:latin typeface="Century Gothic Paneuropean Bold"/>
                <a:ea typeface="Century Gothic Paneuropean Bold"/>
                <a:cs typeface="Century Gothic Paneuropean Bold"/>
                <a:sym typeface="Century Gothic Paneuropean Bold"/>
              </a:rPr>
              <a:t>National Initiatives</a:t>
            </a:r>
          </a:p>
        </p:txBody>
      </p:sp>
      <p:sp>
        <p:nvSpPr>
          <p:cNvPr id="32" name="TextBox 32"/>
          <p:cNvSpPr txBox="1"/>
          <p:nvPr/>
        </p:nvSpPr>
        <p:spPr>
          <a:xfrm>
            <a:off x="8636610" y="3473457"/>
            <a:ext cx="8132984" cy="448841"/>
          </a:xfrm>
          <a:prstGeom prst="rect">
            <a:avLst/>
          </a:prstGeom>
        </p:spPr>
        <p:txBody>
          <a:bodyPr wrap="square" lIns="0" tIns="0" rIns="0" bIns="0" rtlCol="0" anchor="t">
            <a:spAutoFit/>
          </a:bodyPr>
          <a:lstStyle/>
          <a:p>
            <a:pPr marL="0" lvl="0" indent="0" algn="ctr">
              <a:lnSpc>
                <a:spcPts val="3513"/>
              </a:lnSpc>
              <a:spcBef>
                <a:spcPct val="0"/>
              </a:spcBef>
            </a:pPr>
            <a:r>
              <a:rPr lang="en-US" sz="3194" b="1" u="none" strike="noStrike" dirty="0">
                <a:solidFill>
                  <a:srgbClr val="FFE8AB"/>
                </a:solidFill>
                <a:latin typeface="Century Gothic Paneuropean Bold"/>
                <a:ea typeface="Century Gothic Paneuropean Bold"/>
                <a:cs typeface="Century Gothic Paneuropean Bold"/>
                <a:sym typeface="Century Gothic Paneuropean Bold"/>
              </a:rPr>
              <a:t>Maintenance of Racial Harmony Act</a:t>
            </a:r>
          </a:p>
        </p:txBody>
      </p:sp>
      <p:sp>
        <p:nvSpPr>
          <p:cNvPr id="33" name="TextBox 33"/>
          <p:cNvSpPr txBox="1"/>
          <p:nvPr/>
        </p:nvSpPr>
        <p:spPr>
          <a:xfrm>
            <a:off x="12764838" y="4077431"/>
            <a:ext cx="3776157" cy="2359620"/>
          </a:xfrm>
          <a:prstGeom prst="rect">
            <a:avLst/>
          </a:prstGeom>
        </p:spPr>
        <p:txBody>
          <a:bodyPr wrap="square" lIns="0" tIns="0" rIns="0" bIns="0" rtlCol="0" anchor="t">
            <a:spAutoFit/>
          </a:bodyPr>
          <a:lstStyle/>
          <a:p>
            <a:pPr marL="0" lvl="0" indent="0" algn="ctr">
              <a:lnSpc>
                <a:spcPts val="2295"/>
              </a:lnSpc>
              <a:spcBef>
                <a:spcPct val="0"/>
              </a:spcBef>
            </a:pPr>
            <a:r>
              <a:rPr lang="en-US" sz="2067" dirty="0">
                <a:solidFill>
                  <a:srgbClr val="FFFFFF"/>
                </a:solidFill>
                <a:latin typeface="Aptos"/>
                <a:ea typeface="Aptos"/>
                <a:cs typeface="Aptos"/>
                <a:sym typeface="Aptos"/>
              </a:rPr>
              <a:t>Passed in 2025, the Maintenance of Racial Harmony Act e</a:t>
            </a:r>
            <a:r>
              <a:rPr lang="en-US" sz="2067" u="none" strike="noStrike" dirty="0">
                <a:solidFill>
                  <a:srgbClr val="FFFFFF"/>
                </a:solidFill>
                <a:latin typeface="Aptos"/>
                <a:ea typeface="Aptos"/>
                <a:cs typeface="Aptos"/>
                <a:sym typeface="Aptos"/>
              </a:rPr>
              <a:t>nables action against harmful racial content, safeguards race-based </a:t>
            </a:r>
            <a:r>
              <a:rPr lang="en-US" sz="2067" u="none" strike="noStrike" dirty="0" err="1">
                <a:solidFill>
                  <a:srgbClr val="FFFFFF"/>
                </a:solidFill>
                <a:latin typeface="Aptos"/>
                <a:ea typeface="Aptos"/>
                <a:cs typeface="Aptos"/>
                <a:sym typeface="Aptos"/>
              </a:rPr>
              <a:t>organisations</a:t>
            </a:r>
            <a:r>
              <a:rPr lang="en-US" sz="2067" u="none" strike="noStrike" dirty="0">
                <a:solidFill>
                  <a:srgbClr val="FFFFFF"/>
                </a:solidFill>
                <a:latin typeface="Aptos"/>
                <a:ea typeface="Aptos"/>
                <a:cs typeface="Aptos"/>
                <a:sym typeface="Aptos"/>
              </a:rPr>
              <a:t> from foreign influence, and promotes reconciliation through community remedial initiatives.</a:t>
            </a:r>
          </a:p>
        </p:txBody>
      </p:sp>
      <p:sp>
        <p:nvSpPr>
          <p:cNvPr id="34" name="TextBox 34"/>
          <p:cNvSpPr txBox="1"/>
          <p:nvPr/>
        </p:nvSpPr>
        <p:spPr>
          <a:xfrm>
            <a:off x="10979272" y="2226777"/>
            <a:ext cx="3512755" cy="580611"/>
          </a:xfrm>
          <a:prstGeom prst="rect">
            <a:avLst/>
          </a:prstGeom>
        </p:spPr>
        <p:txBody>
          <a:bodyPr lIns="0" tIns="0" rIns="0" bIns="0" rtlCol="0" anchor="t">
            <a:spAutoFit/>
          </a:bodyPr>
          <a:lstStyle/>
          <a:p>
            <a:pPr marL="0" lvl="0" indent="0" algn="ctr">
              <a:lnSpc>
                <a:spcPts val="4735"/>
              </a:lnSpc>
              <a:spcBef>
                <a:spcPct val="0"/>
              </a:spcBef>
            </a:pPr>
            <a:r>
              <a:rPr lang="en-US" sz="3382" b="1" dirty="0">
                <a:solidFill>
                  <a:srgbClr val="FBCA48"/>
                </a:solidFill>
                <a:latin typeface="Century Gothic Paneuropean Bold"/>
                <a:ea typeface="Century Gothic Paneuropean Bold"/>
                <a:cs typeface="Century Gothic Paneuropean Bold"/>
                <a:sym typeface="Century Gothic Paneuropean Bold"/>
              </a:rPr>
              <a:t>Others</a:t>
            </a:r>
          </a:p>
        </p:txBody>
      </p:sp>
      <p:sp>
        <p:nvSpPr>
          <p:cNvPr id="35" name="AutoShape 35"/>
          <p:cNvSpPr/>
          <p:nvPr/>
        </p:nvSpPr>
        <p:spPr>
          <a:xfrm>
            <a:off x="7976239" y="3197228"/>
            <a:ext cx="0" cy="6492240"/>
          </a:xfrm>
          <a:prstGeom prst="line">
            <a:avLst/>
          </a:prstGeom>
          <a:ln w="28575" cap="flat">
            <a:solidFill>
              <a:srgbClr val="FFEB99"/>
            </a:solidFill>
            <a:prstDash val="solid"/>
            <a:headEnd type="none" w="sm" len="sm"/>
            <a:tailEnd type="none" w="sm" len="sm"/>
          </a:ln>
        </p:spPr>
        <p:txBody>
          <a:bodyPr/>
          <a:lstStyle/>
          <a:p>
            <a:endParaRPr lang="en-SG"/>
          </a:p>
        </p:txBody>
      </p:sp>
      <p:sp>
        <p:nvSpPr>
          <p:cNvPr id="38" name="Google Shape;97;p1">
            <a:extLst>
              <a:ext uri="{FF2B5EF4-FFF2-40B4-BE49-F238E27FC236}">
                <a16:creationId xmlns:a16="http://schemas.microsoft.com/office/drawing/2014/main" id="{B7F46B59-4F07-4FA2-95B5-8E046809C341}"/>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Google Shape;97;p1">
            <a:extLst>
              <a:ext uri="{FF2B5EF4-FFF2-40B4-BE49-F238E27FC236}">
                <a16:creationId xmlns:a16="http://schemas.microsoft.com/office/drawing/2014/main" id="{D6C63F53-57A0-4F2C-BB05-7CCC320199AC}"/>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Slide Number Placeholder 3">
            <a:extLst>
              <a:ext uri="{FF2B5EF4-FFF2-40B4-BE49-F238E27FC236}">
                <a16:creationId xmlns:a16="http://schemas.microsoft.com/office/drawing/2014/main" id="{7A825E93-93D7-0612-7582-42D582D066A0}"/>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solidFill>
                  <a:schemeClr val="bg1"/>
                </a:solidFill>
              </a:rPr>
              <a:pPr/>
              <a:t>11</a:t>
            </a:fld>
            <a:endParaRPr lang="en-US">
              <a:solidFill>
                <a:schemeClr val="bg1"/>
              </a:solidFill>
            </a:endParaR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AB4D7F"/>
        </a:solidFill>
        <a:effectLst/>
      </p:bgPr>
    </p:bg>
    <p:spTree>
      <p:nvGrpSpPr>
        <p:cNvPr id="1" name=""/>
        <p:cNvGrpSpPr/>
        <p:nvPr/>
      </p:nvGrpSpPr>
      <p:grpSpPr>
        <a:xfrm>
          <a:off x="0" y="0"/>
          <a:ext cx="0" cy="0"/>
          <a:chOff x="0" y="0"/>
          <a:chExt cx="0" cy="0"/>
        </a:xfrm>
      </p:grpSpPr>
      <p:grpSp>
        <p:nvGrpSpPr>
          <p:cNvPr id="2" name="Group 2"/>
          <p:cNvGrpSpPr/>
          <p:nvPr/>
        </p:nvGrpSpPr>
        <p:grpSpPr>
          <a:xfrm>
            <a:off x="2846611" y="495300"/>
            <a:ext cx="12808719" cy="2494370"/>
            <a:chOff x="0" y="0"/>
            <a:chExt cx="2152451" cy="419178"/>
          </a:xfrm>
        </p:grpSpPr>
        <p:sp>
          <p:nvSpPr>
            <p:cNvPr id="3" name="Freeform 3"/>
            <p:cNvSpPr/>
            <p:nvPr/>
          </p:nvSpPr>
          <p:spPr>
            <a:xfrm>
              <a:off x="0" y="0"/>
              <a:ext cx="2152451" cy="419178"/>
            </a:xfrm>
            <a:custGeom>
              <a:avLst/>
              <a:gdLst/>
              <a:ahLst/>
              <a:cxnLst/>
              <a:rect b="b" l="l" r="r" t="t"/>
              <a:pathLst>
                <a:path h="419178" w="2152451">
                  <a:moveTo>
                    <a:pt x="2152451" y="39892"/>
                  </a:moveTo>
                  <a:lnTo>
                    <a:pt x="2152451" y="379286"/>
                  </a:lnTo>
                  <a:cubicBezTo>
                    <a:pt x="2152451" y="401317"/>
                    <a:pt x="2134591" y="419178"/>
                    <a:pt x="2112559" y="419178"/>
                  </a:cubicBezTo>
                  <a:lnTo>
                    <a:pt x="39892" y="419178"/>
                  </a:lnTo>
                  <a:cubicBezTo>
                    <a:pt x="17860" y="419178"/>
                    <a:pt x="0" y="401317"/>
                    <a:pt x="0" y="379286"/>
                  </a:cubicBezTo>
                  <a:lnTo>
                    <a:pt x="0" y="39892"/>
                  </a:lnTo>
                  <a:cubicBezTo>
                    <a:pt x="0" y="17860"/>
                    <a:pt x="17860" y="0"/>
                    <a:pt x="39892" y="0"/>
                  </a:cubicBezTo>
                  <a:lnTo>
                    <a:pt x="2112559" y="0"/>
                  </a:lnTo>
                  <a:cubicBezTo>
                    <a:pt x="2134591" y="0"/>
                    <a:pt x="2152451" y="17860"/>
                    <a:pt x="2152451" y="39892"/>
                  </a:cubicBezTo>
                  <a:close/>
                </a:path>
              </a:pathLst>
            </a:custGeom>
            <a:solidFill>
              <a:srgbClr val="77937E"/>
            </a:solidFill>
          </p:spPr>
          <p:txBody>
            <a:bodyPr/>
            <a:lstStyle/>
            <a:p>
              <a:endParaRPr lang="en-SG"/>
            </a:p>
          </p:txBody>
        </p:sp>
        <p:sp>
          <p:nvSpPr>
            <p:cNvPr id="4" name="TextBox 4"/>
            <p:cNvSpPr txBox="1"/>
            <p:nvPr/>
          </p:nvSpPr>
          <p:spPr>
            <a:xfrm>
              <a:off x="0" y="-38100"/>
              <a:ext cx="2152451" cy="457278"/>
            </a:xfrm>
            <a:prstGeom prst="rect">
              <a:avLst/>
            </a:prstGeom>
          </p:spPr>
          <p:txBody>
            <a:bodyPr anchor="ctr" bIns="50800" lIns="50800" rIns="50800" rtlCol="0" tIns="50800"/>
            <a:lstStyle/>
            <a:p>
              <a:pPr algn="ctr">
                <a:lnSpc>
                  <a:spcPts val="2659"/>
                </a:lnSpc>
              </a:pPr>
              <a:endParaRPr/>
            </a:p>
          </p:txBody>
        </p:sp>
      </p:grpSp>
      <p:sp>
        <p:nvSpPr>
          <p:cNvPr id="5" name="Freeform 5"/>
          <p:cNvSpPr/>
          <p:nvPr/>
        </p:nvSpPr>
        <p:spPr>
          <a:xfrm>
            <a:off x="398406" y="3822288"/>
            <a:ext cx="1170578" cy="1101807"/>
          </a:xfrm>
          <a:custGeom>
            <a:avLst/>
            <a:gdLst/>
            <a:ahLst/>
            <a:cxnLst/>
            <a:rect b="b" l="l" r="r" t="t"/>
            <a:pathLst>
              <a:path h="1101807" w="1170578">
                <a:moveTo>
                  <a:pt x="0" y="0"/>
                </a:moveTo>
                <a:lnTo>
                  <a:pt x="1170578" y="0"/>
                </a:lnTo>
                <a:lnTo>
                  <a:pt x="1170578" y="1101807"/>
                </a:lnTo>
                <a:lnTo>
                  <a:pt x="0" y="1101807"/>
                </a:lnTo>
                <a:lnTo>
                  <a:pt x="0" y="0"/>
                </a:lnTo>
                <a:close/>
              </a:path>
            </a:pathLst>
          </a:custGeom>
          <a:blipFill>
            <a:blip cstate="email"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p>
            <a:endParaRPr lang="en-SG"/>
          </a:p>
        </p:txBody>
      </p:sp>
      <p:sp>
        <p:nvSpPr>
          <p:cNvPr id="6" name="TextBox 6"/>
          <p:cNvSpPr txBox="1"/>
          <p:nvPr/>
        </p:nvSpPr>
        <p:spPr>
          <a:xfrm>
            <a:off x="2632670" y="731339"/>
            <a:ext cx="13022660" cy="922274"/>
          </a:xfrm>
          <a:prstGeom prst="rect">
            <a:avLst/>
          </a:prstGeom>
        </p:spPr>
        <p:txBody>
          <a:bodyPr anchor="t" bIns="0" lIns="0" rIns="0" rtlCol="0" tIns="0">
            <a:spAutoFit/>
          </a:bodyPr>
          <a:lstStyle/>
          <a:p>
            <a:pPr algn="ctr">
              <a:lnSpc>
                <a:spcPts val="7167"/>
              </a:lnSpc>
            </a:pPr>
            <a:r>
              <a:rPr b="1" dirty="0" lang="en-US" sz="6399">
                <a:solidFill>
                  <a:srgbClr val="FFE8AB"/>
                </a:solidFill>
                <a:latin typeface="Century Gothic Paneuropean Bold"/>
                <a:ea typeface="Century Gothic Paneuropean Bold"/>
                <a:cs typeface="Century Gothic Paneuropean Bold"/>
                <a:sym typeface="Century Gothic Paneuropean Bold"/>
              </a:rPr>
              <a:t>Community Initiatives</a:t>
            </a:r>
          </a:p>
        </p:txBody>
      </p:sp>
      <p:sp>
        <p:nvSpPr>
          <p:cNvPr id="7" name="TextBox 7"/>
          <p:cNvSpPr txBox="1"/>
          <p:nvPr/>
        </p:nvSpPr>
        <p:spPr>
          <a:xfrm>
            <a:off x="3581400" y="1780585"/>
            <a:ext cx="11277452" cy="899477"/>
          </a:xfrm>
          <a:prstGeom prst="rect">
            <a:avLst/>
          </a:prstGeom>
        </p:spPr>
        <p:txBody>
          <a:bodyPr anchor="t" bIns="0" lIns="0" rIns="0" rtlCol="0" tIns="0" wrap="square">
            <a:spAutoFit/>
          </a:bodyPr>
          <a:lstStyle/>
          <a:p>
            <a:pPr algn="ctr">
              <a:lnSpc>
                <a:spcPts val="3530"/>
              </a:lnSpc>
            </a:pPr>
            <a:r>
              <a:rPr dirty="0" lang="en-US" sz="3209">
                <a:solidFill>
                  <a:srgbClr val="FFFFFF"/>
                </a:solidFill>
                <a:latin typeface="Aptos"/>
                <a:ea typeface="Aptos"/>
                <a:cs typeface="Aptos"/>
                <a:sym typeface="Aptos"/>
              </a:rPr>
              <a:t>A vibrant array of activities and </a:t>
            </a:r>
            <a:r>
              <a:rPr dirty="0" err="1" lang="en-US" sz="3209">
                <a:solidFill>
                  <a:srgbClr val="FFFFFF"/>
                </a:solidFill>
                <a:latin typeface="Aptos"/>
                <a:ea typeface="Aptos"/>
                <a:cs typeface="Aptos"/>
                <a:sym typeface="Aptos"/>
              </a:rPr>
              <a:t>program</a:t>
            </a:r>
            <a:r>
              <a:rPr dirty="0" err="1" lang="en-US" sz="3209">
                <a:solidFill>
                  <a:schemeClr val="bg1"/>
                </a:solidFill>
                <a:latin typeface="Aptos"/>
                <a:ea typeface="Aptos"/>
                <a:cs typeface="Aptos"/>
                <a:sym typeface="Aptos"/>
              </a:rPr>
              <a:t>mes</a:t>
            </a:r>
            <a:r>
              <a:rPr dirty="0" lang="en-US" sz="3209">
                <a:solidFill>
                  <a:srgbClr val="FFFFFF"/>
                </a:solidFill>
                <a:latin typeface="Aptos"/>
                <a:ea typeface="Aptos"/>
                <a:cs typeface="Aptos"/>
                <a:sym typeface="Aptos"/>
              </a:rPr>
              <a:t> that aim to build a deeper appreciation for Singapore’s diversity awaits. </a:t>
            </a:r>
          </a:p>
        </p:txBody>
      </p:sp>
      <p:sp>
        <p:nvSpPr>
          <p:cNvPr id="8" name="TextBox 8"/>
          <p:cNvSpPr txBox="1"/>
          <p:nvPr/>
        </p:nvSpPr>
        <p:spPr>
          <a:xfrm>
            <a:off x="1568983" y="5348498"/>
            <a:ext cx="6575603" cy="2308324"/>
          </a:xfrm>
          <a:prstGeom prst="rect">
            <a:avLst/>
          </a:prstGeom>
        </p:spPr>
        <p:txBody>
          <a:bodyPr anchor="t" bIns="0" lIns="0" rIns="0" rtlCol="0" tIns="0" wrap="square">
            <a:spAutoFit/>
          </a:bodyPr>
          <a:lstStyle/>
          <a:p>
            <a:pPr algn="l" indent="-356233" lvl="1" marL="712465">
              <a:lnSpc>
                <a:spcPts val="3629"/>
              </a:lnSpc>
              <a:buFont typeface="Arial"/>
              <a:buChar char="•"/>
            </a:pPr>
            <a:r>
              <a:rPr dirty="0" lang="en-US" sz="3299">
                <a:solidFill>
                  <a:schemeClr val="bg1"/>
                </a:solidFill>
                <a:latin typeface="Aptos"/>
                <a:ea typeface="Aptos"/>
                <a:cs typeface="Aptos"/>
                <a:sym typeface="Aptos"/>
              </a:rPr>
              <a:t>Understanding one another </a:t>
            </a:r>
            <a:endParaRPr dirty="0" lang="en-US" strike="sngStrike" sz="3299">
              <a:solidFill>
                <a:schemeClr val="bg1"/>
              </a:solidFill>
              <a:latin typeface="Aptos"/>
              <a:ea typeface="Aptos"/>
              <a:cs typeface="Aptos"/>
              <a:sym typeface="Aptos"/>
            </a:endParaRPr>
          </a:p>
          <a:p>
            <a:pPr algn="l" indent="-356233" lvl="1" marL="712465">
              <a:lnSpc>
                <a:spcPts val="3629"/>
              </a:lnSpc>
              <a:buFont typeface="Arial"/>
              <a:buChar char="•"/>
            </a:pPr>
            <a:r>
              <a:rPr dirty="0" lang="en-US" sz="3299">
                <a:solidFill>
                  <a:schemeClr val="bg1"/>
                </a:solidFill>
                <a:latin typeface="Aptos"/>
                <a:ea typeface="Aptos"/>
                <a:cs typeface="Aptos"/>
                <a:sym typeface="Aptos"/>
              </a:rPr>
              <a:t>Appreciating our differences and commonalities </a:t>
            </a:r>
          </a:p>
          <a:p>
            <a:pPr algn="l" indent="-356233" lvl="1" marL="712465">
              <a:lnSpc>
                <a:spcPts val="3629"/>
              </a:lnSpc>
              <a:buFont typeface="Arial"/>
              <a:buChar char="•"/>
            </a:pPr>
            <a:r>
              <a:rPr dirty="0" lang="en-US" sz="3299">
                <a:solidFill>
                  <a:schemeClr val="bg1"/>
                </a:solidFill>
                <a:latin typeface="Aptos"/>
                <a:ea typeface="Aptos"/>
                <a:cs typeface="Aptos"/>
                <a:sym typeface="Aptos"/>
              </a:rPr>
              <a:t>Building trust and respect among different groups </a:t>
            </a:r>
          </a:p>
        </p:txBody>
      </p:sp>
      <p:sp>
        <p:nvSpPr>
          <p:cNvPr id="10" name="TextBox 10"/>
          <p:cNvSpPr txBox="1"/>
          <p:nvPr/>
        </p:nvSpPr>
        <p:spPr>
          <a:xfrm>
            <a:off x="1772220" y="3893142"/>
            <a:ext cx="6838380" cy="998200"/>
          </a:xfrm>
          <a:prstGeom prst="rect">
            <a:avLst/>
          </a:prstGeom>
        </p:spPr>
        <p:txBody>
          <a:bodyPr anchor="t" bIns="0" lIns="0" rIns="0" rtlCol="0" tIns="0">
            <a:spAutoFit/>
          </a:bodyPr>
          <a:lstStyle/>
          <a:p>
            <a:pPr algn="just" indent="0" lvl="0" marL="0">
              <a:lnSpc>
                <a:spcPts val="3958"/>
              </a:lnSpc>
            </a:pPr>
            <a:r>
              <a:rPr b="1" lang="en-US" strike="noStrike" sz="3598" u="none">
                <a:solidFill>
                  <a:srgbClr val="FFE8AB"/>
                </a:solidFill>
                <a:latin typeface="Century Gothic Paneuropean Bold"/>
                <a:ea typeface="Century Gothic Paneuropean Bold"/>
                <a:cs typeface="Century Gothic Paneuropean Bold"/>
                <a:sym typeface="Century Gothic Paneuropean Bold"/>
              </a:rPr>
              <a:t>We all have a role to play to build a harmonious society by: </a:t>
            </a:r>
          </a:p>
        </p:txBody>
      </p:sp>
      <p:sp>
        <p:nvSpPr>
          <p:cNvPr id="20" name="TextBox 20"/>
          <p:cNvSpPr txBox="1"/>
          <p:nvPr/>
        </p:nvSpPr>
        <p:spPr>
          <a:xfrm>
            <a:off x="9372601" y="8877300"/>
            <a:ext cx="8381999" cy="1056251"/>
          </a:xfrm>
          <a:prstGeom prst="rect">
            <a:avLst/>
          </a:prstGeom>
        </p:spPr>
        <p:txBody>
          <a:bodyPr anchor="t" bIns="0" lIns="0" rIns="0" rtlCol="0" tIns="0" wrap="square">
            <a:spAutoFit/>
          </a:bodyPr>
          <a:lstStyle/>
          <a:p>
            <a:pPr algn="ctr">
              <a:lnSpc>
                <a:spcPts val="4200"/>
              </a:lnSpc>
            </a:pPr>
            <a:r>
              <a:rPr b="1" dirty="0" i="1" lang="en-US" sz="3200">
                <a:solidFill>
                  <a:schemeClr val="accent4">
                    <a:lumMod val="20000"/>
                    <a:lumOff val="80000"/>
                  </a:schemeClr>
                </a:solidFill>
                <a:latin typeface="Aptos"/>
                <a:ea typeface="Aptos"/>
                <a:cs typeface="Aptos"/>
                <a:sym typeface="Aptos"/>
              </a:rPr>
              <a:t>Take part in events during </a:t>
            </a:r>
          </a:p>
          <a:p>
            <a:pPr algn="ctr">
              <a:lnSpc>
                <a:spcPts val="4200"/>
              </a:lnSpc>
            </a:pPr>
            <a:r>
              <a:rPr b="1" dirty="0" i="1" lang="en-US" sz="3200">
                <a:solidFill>
                  <a:schemeClr val="accent4">
                    <a:lumMod val="20000"/>
                    <a:lumOff val="80000"/>
                  </a:schemeClr>
                </a:solidFill>
                <a:latin typeface="Aptos"/>
                <a:ea typeface="Aptos"/>
                <a:cs typeface="Aptos"/>
                <a:sym typeface="Aptos"/>
              </a:rPr>
              <a:t>Racial and Religious Harmony Month!</a:t>
            </a:r>
          </a:p>
        </p:txBody>
      </p:sp>
      <p:sp>
        <p:nvSpPr>
          <p:cNvPr id="22" name="Google Shape;97;p1">
            <a:extLst>
              <a:ext uri="{FF2B5EF4-FFF2-40B4-BE49-F238E27FC236}">
                <a16:creationId xmlns:a16="http://schemas.microsoft.com/office/drawing/2014/main" id="{80CAF92A-EF9C-4133-B305-D3A4940D197E}"/>
              </a:ext>
            </a:extLst>
          </p:cNvPr>
          <p:cNvSpPr txBox="1"/>
          <p:nvPr/>
        </p:nvSpPr>
        <p:spPr>
          <a:xfrm>
            <a:off x="7350644" y="9065"/>
            <a:ext cx="3586710" cy="257635"/>
          </a:xfrm>
          <a:prstGeom prst="rect">
            <a:avLst/>
          </a:prstGeom>
          <a:noFill/>
          <a:ln>
            <a:noFill/>
          </a:ln>
        </p:spPr>
        <p:txBody>
          <a:bodyPr anchor="t" anchorCtr="0" bIns="0" lIns="0" rIns="0" spcFirstLastPara="1" tIns="0" wrap="square">
            <a:spAutoFit/>
          </a:bodyPr>
          <a:lstStyle/>
          <a:p>
            <a:pPr algn="ctr" indent="0" lvl="0" marL="0" marR="0" rtl="0">
              <a:lnSpc>
                <a:spcPct val="93004"/>
              </a:lnSpc>
              <a:spcBef>
                <a:spcPts val="0"/>
              </a:spcBef>
              <a:spcAft>
                <a:spcPts val="0"/>
              </a:spcAft>
              <a:buNone/>
            </a:pPr>
            <a:r>
              <a:rPr cap="none" dirty="0" i="0" lang="en-US" strike="noStrike" u="none">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sym typeface="Arial"/>
              </a:rPr>
              <a:t>OFFICIAL (OPEN)</a:t>
            </a:r>
            <a:endParaRPr dirty="0">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endParaRPr>
          </a:p>
        </p:txBody>
      </p:sp>
      <p:sp>
        <p:nvSpPr>
          <p:cNvPr id="23" name="Google Shape;97;p1">
            <a:extLst>
              <a:ext uri="{FF2B5EF4-FFF2-40B4-BE49-F238E27FC236}">
                <a16:creationId xmlns:a16="http://schemas.microsoft.com/office/drawing/2014/main" id="{D8E42EDA-17FC-4FE8-B125-7D3DBBBE73FA}"/>
              </a:ext>
            </a:extLst>
          </p:cNvPr>
          <p:cNvSpPr txBox="1"/>
          <p:nvPr/>
        </p:nvSpPr>
        <p:spPr>
          <a:xfrm>
            <a:off x="7350645" y="10067465"/>
            <a:ext cx="3586710" cy="257635"/>
          </a:xfrm>
          <a:prstGeom prst="rect">
            <a:avLst/>
          </a:prstGeom>
          <a:noFill/>
          <a:ln>
            <a:noFill/>
          </a:ln>
        </p:spPr>
        <p:txBody>
          <a:bodyPr anchor="t" anchorCtr="0" bIns="0" lIns="0" rIns="0" spcFirstLastPara="1" tIns="0" wrap="square">
            <a:spAutoFit/>
          </a:bodyPr>
          <a:lstStyle/>
          <a:p>
            <a:pPr algn="ctr" indent="0" lvl="0" marL="0" marR="0" rtl="0">
              <a:lnSpc>
                <a:spcPct val="93004"/>
              </a:lnSpc>
              <a:spcBef>
                <a:spcPts val="0"/>
              </a:spcBef>
              <a:spcAft>
                <a:spcPts val="0"/>
              </a:spcAft>
              <a:buNone/>
            </a:pPr>
            <a:r>
              <a:rPr cap="none" dirty="0" i="0" lang="en-US" strike="noStrike" u="none">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sym typeface="Arial"/>
              </a:rPr>
              <a:t>OFFICIAL (OPEN)</a:t>
            </a:r>
            <a:endParaRPr dirty="0">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endParaRPr>
          </a:p>
        </p:txBody>
      </p:sp>
      <p:sp>
        <p:nvSpPr>
          <p:cNvPr id="24" name="Slide Number Placeholder 3">
            <a:extLst>
              <a:ext uri="{FF2B5EF4-FFF2-40B4-BE49-F238E27FC236}">
                <a16:creationId xmlns:a16="http://schemas.microsoft.com/office/drawing/2014/main" id="{5BE02F15-FCA5-65FC-7DF7-DB9C24D8955A}"/>
              </a:ext>
            </a:extLst>
          </p:cNvPr>
          <p:cNvSpPr>
            <a:spLocks noGrp="1"/>
          </p:cNvSpPr>
          <p:nvPr>
            <p:ph idx="12" sz="quarter" type="sldNum"/>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solidFill>
                  <a:schemeClr val="bg1"/>
                </a:solidFill>
              </a:rPr>
              <a:pPr/>
              <a:t>12</a:t>
            </a:fld>
            <a:endParaRPr lang="en-US">
              <a:solidFill>
                <a:schemeClr val="bg1"/>
              </a:solidFill>
            </a:endParaRPr>
          </a:p>
        </p:txBody>
      </p:sp>
      <p:sp>
        <p:nvSpPr>
          <p:cNvPr id="21" name="Freeform 12">
            <a:extLst>
              <a:ext uri="{FF2B5EF4-FFF2-40B4-BE49-F238E27FC236}">
                <a16:creationId xmlns:a16="http://schemas.microsoft.com/office/drawing/2014/main" id="{5F9BD59F-DF74-7EBF-C8A9-1410CFBD13C4}"/>
              </a:ext>
            </a:extLst>
          </p:cNvPr>
          <p:cNvSpPr/>
          <p:nvPr/>
        </p:nvSpPr>
        <p:spPr>
          <a:xfrm>
            <a:off x="14702786" y="4238859"/>
            <a:ext cx="3089914" cy="3089957"/>
          </a:xfrm>
          <a:custGeom>
            <a:avLst/>
            <a:gdLst/>
            <a:ahLst/>
            <a:cxnLst/>
            <a:rect b="b" l="l" r="r" t="t"/>
            <a:pathLst>
              <a:path h="4119943" w="4119885">
                <a:moveTo>
                  <a:pt x="0" y="0"/>
                </a:moveTo>
                <a:lnTo>
                  <a:pt x="4119885" y="0"/>
                </a:lnTo>
                <a:lnTo>
                  <a:pt x="4119885" y="4119943"/>
                </a:lnTo>
                <a:lnTo>
                  <a:pt x="0" y="4119943"/>
                </a:lnTo>
                <a:lnTo>
                  <a:pt x="0" y="0"/>
                </a:lnTo>
                <a:close/>
              </a:path>
            </a:pathLst>
          </a:custGeom>
          <a:blipFill>
            <a:blip cstate="email"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txBody>
          <a:bodyPr/>
          <a:lstStyle/>
          <a:p>
            <a:endParaRPr lang="en-SG"/>
          </a:p>
        </p:txBody>
      </p:sp>
      <p:grpSp>
        <p:nvGrpSpPr>
          <p:cNvPr id="25" name="Group 15">
            <a:extLst>
              <a:ext uri="{FF2B5EF4-FFF2-40B4-BE49-F238E27FC236}">
                <a16:creationId xmlns:a16="http://schemas.microsoft.com/office/drawing/2014/main" id="{EFABE12D-E6BE-513C-4E9D-2B6380592A78}"/>
              </a:ext>
            </a:extLst>
          </p:cNvPr>
          <p:cNvGrpSpPr/>
          <p:nvPr/>
        </p:nvGrpSpPr>
        <p:grpSpPr>
          <a:xfrm>
            <a:off x="10986204" y="7639559"/>
            <a:ext cx="5149096" cy="704342"/>
            <a:chOff x="0" y="0"/>
            <a:chExt cx="3081043" cy="663128"/>
          </a:xfrm>
        </p:grpSpPr>
        <p:sp>
          <p:nvSpPr>
            <p:cNvPr id="26" name="Freeform 16">
              <a:extLst>
                <a:ext uri="{FF2B5EF4-FFF2-40B4-BE49-F238E27FC236}">
                  <a16:creationId xmlns:a16="http://schemas.microsoft.com/office/drawing/2014/main" id="{F89CEE14-7ACE-03EA-356E-E802807419D4}"/>
                </a:ext>
              </a:extLst>
            </p:cNvPr>
            <p:cNvSpPr/>
            <p:nvPr/>
          </p:nvSpPr>
          <p:spPr>
            <a:xfrm>
              <a:off x="0" y="0"/>
              <a:ext cx="3081043" cy="663128"/>
            </a:xfrm>
            <a:custGeom>
              <a:avLst/>
              <a:gdLst/>
              <a:ahLst/>
              <a:cxnLst/>
              <a:rect b="b" l="l" r="r" t="t"/>
              <a:pathLst>
                <a:path h="663128" w="3081043">
                  <a:moveTo>
                    <a:pt x="3081043" y="12028"/>
                  </a:moveTo>
                  <a:lnTo>
                    <a:pt x="3081043" y="651100"/>
                  </a:lnTo>
                  <a:cubicBezTo>
                    <a:pt x="3081043" y="654290"/>
                    <a:pt x="3079776" y="657349"/>
                    <a:pt x="3077520" y="659605"/>
                  </a:cubicBezTo>
                  <a:cubicBezTo>
                    <a:pt x="3075265" y="661861"/>
                    <a:pt x="3072205" y="663128"/>
                    <a:pt x="3069015" y="663128"/>
                  </a:cubicBezTo>
                  <a:lnTo>
                    <a:pt x="12028" y="663128"/>
                  </a:lnTo>
                  <a:cubicBezTo>
                    <a:pt x="8838" y="663128"/>
                    <a:pt x="5779" y="661861"/>
                    <a:pt x="3523" y="659605"/>
                  </a:cubicBezTo>
                  <a:cubicBezTo>
                    <a:pt x="1267" y="657349"/>
                    <a:pt x="0" y="654290"/>
                    <a:pt x="0" y="651100"/>
                  </a:cubicBezTo>
                  <a:lnTo>
                    <a:pt x="0" y="12028"/>
                  </a:lnTo>
                  <a:cubicBezTo>
                    <a:pt x="0" y="8838"/>
                    <a:pt x="1267" y="5779"/>
                    <a:pt x="3523" y="3523"/>
                  </a:cubicBezTo>
                  <a:cubicBezTo>
                    <a:pt x="5779" y="1267"/>
                    <a:pt x="8838" y="0"/>
                    <a:pt x="12028" y="0"/>
                  </a:cubicBezTo>
                  <a:lnTo>
                    <a:pt x="3069015" y="0"/>
                  </a:lnTo>
                  <a:cubicBezTo>
                    <a:pt x="3072205" y="0"/>
                    <a:pt x="3075265" y="1267"/>
                    <a:pt x="3077520" y="3523"/>
                  </a:cubicBezTo>
                  <a:cubicBezTo>
                    <a:pt x="3079776" y="5779"/>
                    <a:pt x="3081043" y="8838"/>
                    <a:pt x="3081043" y="12028"/>
                  </a:cubicBezTo>
                  <a:close/>
                </a:path>
              </a:pathLst>
            </a:custGeom>
            <a:solidFill>
              <a:srgbClr val="D2B19B">
                <a:alpha val="84706"/>
              </a:srgbClr>
            </a:solidFill>
          </p:spPr>
          <p:txBody>
            <a:bodyPr/>
            <a:lstStyle/>
            <a:p>
              <a:endParaRPr lang="en-SG"/>
            </a:p>
          </p:txBody>
        </p:sp>
        <p:sp>
          <p:nvSpPr>
            <p:cNvPr id="27" name="TextBox 17">
              <a:extLst>
                <a:ext uri="{FF2B5EF4-FFF2-40B4-BE49-F238E27FC236}">
                  <a16:creationId xmlns:a16="http://schemas.microsoft.com/office/drawing/2014/main" id="{35A4AFDD-17A6-8FD7-1183-E5284C2D40AA}"/>
                </a:ext>
              </a:extLst>
            </p:cNvPr>
            <p:cNvSpPr txBox="1"/>
            <p:nvPr/>
          </p:nvSpPr>
          <p:spPr>
            <a:xfrm>
              <a:off x="0" y="-38100"/>
              <a:ext cx="3081043" cy="701228"/>
            </a:xfrm>
            <a:prstGeom prst="rect">
              <a:avLst/>
            </a:prstGeom>
          </p:spPr>
          <p:txBody>
            <a:bodyPr anchor="ctr" bIns="50800" lIns="50800" rIns="50800" rtlCol="0" tIns="50800"/>
            <a:lstStyle/>
            <a:p>
              <a:pPr algn="ctr">
                <a:lnSpc>
                  <a:spcPts val="2659"/>
                </a:lnSpc>
              </a:pPr>
              <a:endParaRPr/>
            </a:p>
          </p:txBody>
        </p:sp>
      </p:grpSp>
      <p:sp>
        <p:nvSpPr>
          <p:cNvPr id="28" name="TextBox 18">
            <a:extLst>
              <a:ext uri="{FF2B5EF4-FFF2-40B4-BE49-F238E27FC236}">
                <a16:creationId xmlns:a16="http://schemas.microsoft.com/office/drawing/2014/main" id="{E62542F8-60DB-29BA-5A93-29E6A4721737}"/>
              </a:ext>
            </a:extLst>
          </p:cNvPr>
          <p:cNvSpPr txBox="1"/>
          <p:nvPr/>
        </p:nvSpPr>
        <p:spPr>
          <a:xfrm>
            <a:off x="11049000" y="7770892"/>
            <a:ext cx="5023504" cy="384721"/>
          </a:xfrm>
          <a:prstGeom prst="rect">
            <a:avLst/>
          </a:prstGeom>
        </p:spPr>
        <p:txBody>
          <a:bodyPr anchor="t" bIns="0" lIns="0" rIns="0" rtlCol="0" tIns="0">
            <a:spAutoFit/>
          </a:bodyPr>
          <a:lstStyle/>
          <a:p>
            <a:pPr algn="ctr">
              <a:lnSpc>
                <a:spcPts val="2964"/>
              </a:lnSpc>
              <a:spcBef>
                <a:spcPct val="0"/>
              </a:spcBef>
            </a:pPr>
            <a:r>
              <a:rPr b="1" dirty="0" lang="en-US" sz="2600" u="sng">
                <a:solidFill>
                  <a:srgbClr val="AB5751"/>
                </a:solidFill>
                <a:latin typeface="Century Gothic Paneuropean Bold"/>
                <a:ea typeface="Century Gothic Paneuropean Bold"/>
                <a:cs typeface="Century Gothic Paneuropean Bold"/>
                <a:sym typeface="Century Gothic Paneuropean Bold"/>
                <a:hlinkClick action="ppaction://noaction" r:id=""/>
              </a:rPr>
              <a:t>www.harmonycircle.sg</a:t>
            </a:r>
          </a:p>
        </p:txBody>
      </p:sp>
      <p:sp>
        <p:nvSpPr>
          <p:cNvPr id="29" name="Freeform 19">
            <a:extLst>
              <a:ext uri="{FF2B5EF4-FFF2-40B4-BE49-F238E27FC236}">
                <a16:creationId xmlns:a16="http://schemas.microsoft.com/office/drawing/2014/main" id="{EA5D10C2-E646-50E2-48AB-82692FB33D77}"/>
              </a:ext>
            </a:extLst>
          </p:cNvPr>
          <p:cNvSpPr/>
          <p:nvPr/>
        </p:nvSpPr>
        <p:spPr>
          <a:xfrm rot="-876042">
            <a:off x="15772223" y="7888634"/>
            <a:ext cx="726152" cy="910535"/>
          </a:xfrm>
          <a:custGeom>
            <a:avLst/>
            <a:gdLst/>
            <a:ahLst/>
            <a:cxnLst/>
            <a:rect b="b" l="l" r="r" t="t"/>
            <a:pathLst>
              <a:path h="910535" w="726152">
                <a:moveTo>
                  <a:pt x="0" y="0"/>
                </a:moveTo>
                <a:lnTo>
                  <a:pt x="726152" y="0"/>
                </a:lnTo>
                <a:lnTo>
                  <a:pt x="726152" y="910535"/>
                </a:lnTo>
                <a:lnTo>
                  <a:pt x="0" y="91053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SG"/>
          </a:p>
        </p:txBody>
      </p:sp>
      <p:pic>
        <p:nvPicPr>
          <p:cNvPr id="30" name="Picture 29">
            <a:extLst>
              <a:ext uri="{FF2B5EF4-FFF2-40B4-BE49-F238E27FC236}">
                <a16:creationId xmlns:a16="http://schemas.microsoft.com/office/drawing/2014/main" id="{F75F7DBF-4C8C-ED95-5DB8-FA1443ABE0F2}"/>
              </a:ext>
            </a:extLst>
          </p:cNvPr>
          <p:cNvPicPr>
            <a:picLocks noChangeAspect="1"/>
          </p:cNvPicPr>
          <p:nvPr/>
        </p:nvPicPr>
        <p:blipFill rotWithShape="1">
          <a:blip cstate="print" r:embed="rId9">
            <a:extLst>
              <a:ext uri="{28A0092B-C50C-407E-A947-70E740481C1C}">
                <a14:useLocalDpi xmlns:a14="http://schemas.microsoft.com/office/drawing/2010/main" val="0"/>
              </a:ext>
            </a:extLst>
          </a:blip>
          <a:srcRect b="134"/>
          <a:stretch/>
        </p:blipFill>
        <p:spPr>
          <a:xfrm>
            <a:off x="9144183" y="4419116"/>
            <a:ext cx="5149096" cy="2767951"/>
          </a:xfrm>
          <a:prstGeom prst="rect">
            <a:avLst/>
          </a:prstGeom>
        </p:spPr>
      </p:pic>
      <p:pic>
        <p:nvPicPr>
          <p:cNvPr id="31" name="Picture 30">
            <a:extLst>
              <a:ext uri="{FF2B5EF4-FFF2-40B4-BE49-F238E27FC236}">
                <a16:creationId xmlns:a16="http://schemas.microsoft.com/office/drawing/2014/main" id="{3212C02C-523F-3F91-0E37-B7052AA1B787}"/>
              </a:ext>
            </a:extLst>
          </p:cNvPr>
          <p:cNvPicPr>
            <a:picLocks noChangeAspect="1"/>
          </p:cNvPicPr>
          <p:nvPr/>
        </p:nvPicPr>
        <p:blipFill rotWithShape="1">
          <a:blip cstate="print" r:embed="rId10">
            <a:extLst>
              <a:ext uri="{28A0092B-C50C-407E-A947-70E740481C1C}">
                <a14:useLocalDpi xmlns:a14="http://schemas.microsoft.com/office/drawing/2010/main" val="0"/>
              </a:ext>
            </a:extLst>
          </a:blip>
          <a:srcRect b="125" l="52" r="155" t="22"/>
          <a:stretch/>
        </p:blipFill>
        <p:spPr>
          <a:xfrm>
            <a:off x="14978228" y="4495570"/>
            <a:ext cx="2601060" cy="258195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B4D7F"/>
        </a:solidFill>
        <a:effectLst/>
      </p:bgPr>
    </p:bg>
    <p:spTree>
      <p:nvGrpSpPr>
        <p:cNvPr id="1" name=""/>
        <p:cNvGrpSpPr/>
        <p:nvPr/>
      </p:nvGrpSpPr>
      <p:grpSpPr>
        <a:xfrm>
          <a:off x="0" y="0"/>
          <a:ext cx="0" cy="0"/>
          <a:chOff x="0" y="0"/>
          <a:chExt cx="0" cy="0"/>
        </a:xfrm>
      </p:grpSpPr>
      <p:grpSp>
        <p:nvGrpSpPr>
          <p:cNvPr id="2" name="Group 2"/>
          <p:cNvGrpSpPr/>
          <p:nvPr/>
        </p:nvGrpSpPr>
        <p:grpSpPr>
          <a:xfrm>
            <a:off x="1966528" y="486962"/>
            <a:ext cx="14444087" cy="2370538"/>
            <a:chOff x="0" y="0"/>
            <a:chExt cx="2427268" cy="398368"/>
          </a:xfrm>
        </p:grpSpPr>
        <p:sp>
          <p:nvSpPr>
            <p:cNvPr id="3" name="Freeform 3"/>
            <p:cNvSpPr/>
            <p:nvPr/>
          </p:nvSpPr>
          <p:spPr>
            <a:xfrm>
              <a:off x="0" y="0"/>
              <a:ext cx="2427268" cy="398368"/>
            </a:xfrm>
            <a:custGeom>
              <a:avLst/>
              <a:gdLst/>
              <a:ahLst/>
              <a:cxnLst/>
              <a:rect l="l" t="t" r="r" b="b"/>
              <a:pathLst>
                <a:path w="2427268" h="398368">
                  <a:moveTo>
                    <a:pt x="2427268" y="35375"/>
                  </a:moveTo>
                  <a:lnTo>
                    <a:pt x="2427268" y="362992"/>
                  </a:lnTo>
                  <a:cubicBezTo>
                    <a:pt x="2427268" y="372374"/>
                    <a:pt x="2423540" y="381372"/>
                    <a:pt x="2416906" y="388007"/>
                  </a:cubicBezTo>
                  <a:cubicBezTo>
                    <a:pt x="2410272" y="394641"/>
                    <a:pt x="2401274" y="398368"/>
                    <a:pt x="2391892" y="398368"/>
                  </a:cubicBezTo>
                  <a:lnTo>
                    <a:pt x="35375" y="398368"/>
                  </a:lnTo>
                  <a:cubicBezTo>
                    <a:pt x="25993" y="398368"/>
                    <a:pt x="16995" y="394641"/>
                    <a:pt x="10361" y="388007"/>
                  </a:cubicBezTo>
                  <a:cubicBezTo>
                    <a:pt x="3727" y="381372"/>
                    <a:pt x="0" y="372374"/>
                    <a:pt x="0" y="362992"/>
                  </a:cubicBezTo>
                  <a:lnTo>
                    <a:pt x="0" y="35375"/>
                  </a:lnTo>
                  <a:cubicBezTo>
                    <a:pt x="0" y="25993"/>
                    <a:pt x="3727" y="16995"/>
                    <a:pt x="10361" y="10361"/>
                  </a:cubicBezTo>
                  <a:cubicBezTo>
                    <a:pt x="16995" y="3727"/>
                    <a:pt x="25993" y="0"/>
                    <a:pt x="35375" y="0"/>
                  </a:cubicBezTo>
                  <a:lnTo>
                    <a:pt x="2391892" y="0"/>
                  </a:lnTo>
                  <a:cubicBezTo>
                    <a:pt x="2411429" y="0"/>
                    <a:pt x="2427268" y="15838"/>
                    <a:pt x="2427268" y="35375"/>
                  </a:cubicBezTo>
                  <a:close/>
                </a:path>
              </a:pathLst>
            </a:custGeom>
            <a:solidFill>
              <a:srgbClr val="77937E"/>
            </a:solidFill>
          </p:spPr>
          <p:txBody>
            <a:bodyPr/>
            <a:lstStyle/>
            <a:p>
              <a:endParaRPr lang="en-SG"/>
            </a:p>
          </p:txBody>
        </p:sp>
        <p:sp>
          <p:nvSpPr>
            <p:cNvPr id="4" name="TextBox 4"/>
            <p:cNvSpPr txBox="1"/>
            <p:nvPr/>
          </p:nvSpPr>
          <p:spPr>
            <a:xfrm>
              <a:off x="0" y="-38100"/>
              <a:ext cx="2427268" cy="43646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278298" y="4653494"/>
            <a:ext cx="3222767" cy="3230844"/>
          </a:xfrm>
          <a:custGeom>
            <a:avLst/>
            <a:gdLst/>
            <a:ahLst/>
            <a:cxnLst/>
            <a:rect l="l" t="t" r="r" b="b"/>
            <a:pathLst>
              <a:path w="3222767" h="3230844">
                <a:moveTo>
                  <a:pt x="0" y="0"/>
                </a:moveTo>
                <a:lnTo>
                  <a:pt x="3222767" y="0"/>
                </a:lnTo>
                <a:lnTo>
                  <a:pt x="3222767" y="3230844"/>
                </a:lnTo>
                <a:lnTo>
                  <a:pt x="0" y="3230844"/>
                </a:lnTo>
                <a:lnTo>
                  <a:pt x="0" y="0"/>
                </a:lnTo>
                <a:close/>
              </a:path>
            </a:pathLst>
          </a:custGeom>
          <a: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p>
            <a:endParaRPr lang="en-SG"/>
          </a:p>
        </p:txBody>
      </p:sp>
      <p:sp>
        <p:nvSpPr>
          <p:cNvPr id="6" name="Freeform 6"/>
          <p:cNvSpPr/>
          <p:nvPr/>
        </p:nvSpPr>
        <p:spPr>
          <a:xfrm>
            <a:off x="7368172" y="4625272"/>
            <a:ext cx="3133385" cy="2949299"/>
          </a:xfrm>
          <a:custGeom>
            <a:avLst/>
            <a:gdLst/>
            <a:ahLst/>
            <a:cxnLst/>
            <a:rect l="l" t="t" r="r" b="b"/>
            <a:pathLst>
              <a:path w="3133385" h="2949299">
                <a:moveTo>
                  <a:pt x="0" y="0"/>
                </a:moveTo>
                <a:lnTo>
                  <a:pt x="3133385" y="0"/>
                </a:lnTo>
                <a:lnTo>
                  <a:pt x="3133385" y="2949299"/>
                </a:lnTo>
                <a:lnTo>
                  <a:pt x="0" y="2949299"/>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SG"/>
          </a:p>
        </p:txBody>
      </p:sp>
      <p:sp>
        <p:nvSpPr>
          <p:cNvPr id="7" name="Freeform 7"/>
          <p:cNvSpPr/>
          <p:nvPr/>
        </p:nvSpPr>
        <p:spPr>
          <a:xfrm>
            <a:off x="14165172" y="4716619"/>
            <a:ext cx="2644464" cy="2310600"/>
          </a:xfrm>
          <a:custGeom>
            <a:avLst/>
            <a:gdLst/>
            <a:ahLst/>
            <a:cxnLst/>
            <a:rect l="l" t="t" r="r" b="b"/>
            <a:pathLst>
              <a:path w="2644464" h="2310600">
                <a:moveTo>
                  <a:pt x="0" y="0"/>
                </a:moveTo>
                <a:lnTo>
                  <a:pt x="2644464" y="0"/>
                </a:lnTo>
                <a:lnTo>
                  <a:pt x="2644464" y="2310600"/>
                </a:lnTo>
                <a:lnTo>
                  <a:pt x="0" y="2310600"/>
                </a:lnTo>
                <a:lnTo>
                  <a:pt x="0" y="0"/>
                </a:lnTo>
                <a:close/>
              </a:path>
            </a:pathLst>
          </a:custGeom>
          <a: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a:blipFill>
        </p:spPr>
        <p:txBody>
          <a:bodyPr/>
          <a:lstStyle/>
          <a:p>
            <a:endParaRPr lang="en-SG"/>
          </a:p>
        </p:txBody>
      </p:sp>
      <p:sp>
        <p:nvSpPr>
          <p:cNvPr id="8" name="TextBox 8"/>
          <p:cNvSpPr txBox="1"/>
          <p:nvPr/>
        </p:nvSpPr>
        <p:spPr>
          <a:xfrm>
            <a:off x="2846611" y="730875"/>
            <a:ext cx="13022660" cy="922274"/>
          </a:xfrm>
          <a:prstGeom prst="rect">
            <a:avLst/>
          </a:prstGeom>
        </p:spPr>
        <p:txBody>
          <a:bodyPr lIns="0" tIns="0" rIns="0" bIns="0" rtlCol="0" anchor="t">
            <a:spAutoFit/>
          </a:bodyPr>
          <a:lstStyle/>
          <a:p>
            <a:pPr algn="ctr">
              <a:lnSpc>
                <a:spcPts val="7167"/>
              </a:lnSpc>
            </a:pPr>
            <a:r>
              <a:rPr lang="en-US" sz="6399" b="1" dirty="0">
                <a:solidFill>
                  <a:srgbClr val="FFE8AB"/>
                </a:solidFill>
                <a:latin typeface="Century Gothic Paneuropean Bold"/>
                <a:ea typeface="Century Gothic Paneuropean Bold"/>
                <a:cs typeface="Century Gothic Paneuropean Bold"/>
                <a:sym typeface="Century Gothic Paneuropean Bold"/>
              </a:rPr>
              <a:t>Individual Initiatives</a:t>
            </a:r>
          </a:p>
        </p:txBody>
      </p:sp>
      <p:sp>
        <p:nvSpPr>
          <p:cNvPr id="9" name="TextBox 9"/>
          <p:cNvSpPr txBox="1"/>
          <p:nvPr/>
        </p:nvSpPr>
        <p:spPr>
          <a:xfrm>
            <a:off x="3354156" y="1686577"/>
            <a:ext cx="11579688" cy="898007"/>
          </a:xfrm>
          <a:prstGeom prst="rect">
            <a:avLst/>
          </a:prstGeom>
        </p:spPr>
        <p:txBody>
          <a:bodyPr lIns="0" tIns="0" rIns="0" bIns="0" rtlCol="0" anchor="t">
            <a:spAutoFit/>
          </a:bodyPr>
          <a:lstStyle/>
          <a:p>
            <a:pPr algn="ctr">
              <a:lnSpc>
                <a:spcPts val="3530"/>
              </a:lnSpc>
            </a:pPr>
            <a:r>
              <a:rPr lang="en-US" sz="3209" dirty="0">
                <a:solidFill>
                  <a:srgbClr val="FFFFFF"/>
                </a:solidFill>
                <a:latin typeface="Aptos"/>
                <a:ea typeface="Aptos"/>
                <a:cs typeface="Aptos"/>
                <a:sym typeface="Aptos"/>
              </a:rPr>
              <a:t>We can each play our part to preserve and safeguard racial and religious harmony, and social cohesion in Singapore.</a:t>
            </a:r>
          </a:p>
        </p:txBody>
      </p:sp>
      <p:sp>
        <p:nvSpPr>
          <p:cNvPr id="10" name="TextBox 10"/>
          <p:cNvSpPr txBox="1"/>
          <p:nvPr/>
        </p:nvSpPr>
        <p:spPr>
          <a:xfrm>
            <a:off x="-272795" y="3390771"/>
            <a:ext cx="6238812" cy="1000274"/>
          </a:xfrm>
          <a:prstGeom prst="rect">
            <a:avLst/>
          </a:prstGeom>
        </p:spPr>
        <p:txBody>
          <a:bodyPr lIns="0" tIns="0" rIns="0" bIns="0" rtlCol="0" anchor="t">
            <a:spAutoFit/>
          </a:bodyPr>
          <a:lstStyle/>
          <a:p>
            <a:pPr marL="0" lvl="0" indent="0" algn="ctr">
              <a:lnSpc>
                <a:spcPts val="3886"/>
              </a:lnSpc>
              <a:spcBef>
                <a:spcPct val="0"/>
              </a:spcBef>
            </a:pPr>
            <a:r>
              <a:rPr lang="en-US" sz="3598" b="1" u="none" dirty="0" err="1">
                <a:solidFill>
                  <a:srgbClr val="FFE8AB"/>
                </a:solidFill>
                <a:latin typeface="Century Gothic Paneuropean Bold"/>
                <a:ea typeface="Century Gothic Paneuropean Bold"/>
                <a:cs typeface="Century Gothic Paneuropean Bold"/>
                <a:sym typeface="Century Gothic Paneuropean Bold"/>
              </a:rPr>
              <a:t>Practise</a:t>
            </a:r>
            <a:r>
              <a:rPr lang="en-US" sz="3598" b="1" u="none" dirty="0">
                <a:solidFill>
                  <a:srgbClr val="FFE8AB"/>
                </a:solidFill>
                <a:latin typeface="Century Gothic Paneuropean Bold"/>
                <a:ea typeface="Century Gothic Paneuropean Bold"/>
                <a:cs typeface="Century Gothic Paneuropean Bold"/>
                <a:sym typeface="Century Gothic Paneuropean Bold"/>
              </a:rPr>
              <a:t> </a:t>
            </a:r>
            <a:r>
              <a:rPr lang="en-US" sz="3598" b="1" u="none" strike="noStrike" dirty="0">
                <a:solidFill>
                  <a:srgbClr val="FFE8AB"/>
                </a:solidFill>
                <a:latin typeface="Century Gothic Paneuropean Bold"/>
                <a:ea typeface="Century Gothic Paneuropean Bold"/>
                <a:cs typeface="Century Gothic Paneuropean Bold"/>
                <a:sym typeface="Century Gothic Paneuropean Bold"/>
              </a:rPr>
              <a:t>good </a:t>
            </a:r>
            <a:r>
              <a:rPr lang="en-US" sz="3598" b="1" u="none" strike="noStrike" dirty="0" err="1">
                <a:solidFill>
                  <a:srgbClr val="FFE8AB"/>
                </a:solidFill>
                <a:latin typeface="Century Gothic Paneuropean Bold"/>
                <a:ea typeface="Century Gothic Paneuropean Bold"/>
                <a:cs typeface="Century Gothic Paneuropean Bold"/>
                <a:sym typeface="Century Gothic Paneuropean Bold"/>
              </a:rPr>
              <a:t>neighbourliness</a:t>
            </a:r>
            <a:endParaRPr lang="en-US" sz="3598" b="1" u="none" strike="noStrike" dirty="0">
              <a:solidFill>
                <a:srgbClr val="FFE8AB"/>
              </a:solidFill>
              <a:latin typeface="Century Gothic Paneuropean Bold"/>
              <a:ea typeface="Century Gothic Paneuropean Bold"/>
              <a:cs typeface="Century Gothic Paneuropean Bold"/>
              <a:sym typeface="Century Gothic Paneuropean Bold"/>
            </a:endParaRPr>
          </a:p>
        </p:txBody>
      </p:sp>
      <p:sp>
        <p:nvSpPr>
          <p:cNvPr id="11" name="TextBox 11"/>
          <p:cNvSpPr txBox="1"/>
          <p:nvPr/>
        </p:nvSpPr>
        <p:spPr>
          <a:xfrm>
            <a:off x="748663" y="8198663"/>
            <a:ext cx="4074784" cy="743793"/>
          </a:xfrm>
          <a:prstGeom prst="rect">
            <a:avLst/>
          </a:prstGeom>
        </p:spPr>
        <p:txBody>
          <a:bodyPr lIns="0" tIns="0" rIns="0" bIns="0" rtlCol="0" anchor="t">
            <a:spAutoFit/>
          </a:bodyPr>
          <a:lstStyle/>
          <a:p>
            <a:pPr marL="0" lvl="0" indent="0" algn="ctr">
              <a:lnSpc>
                <a:spcPts val="2859"/>
              </a:lnSpc>
            </a:pPr>
            <a:r>
              <a:rPr lang="en-US" sz="2599" u="none" strike="noStrike" dirty="0">
                <a:solidFill>
                  <a:srgbClr val="FFFFFF"/>
                </a:solidFill>
                <a:latin typeface="Aptos"/>
                <a:ea typeface="Aptos"/>
                <a:cs typeface="Aptos"/>
                <a:sym typeface="Aptos"/>
              </a:rPr>
              <a:t>Show care and graciousness for one another. </a:t>
            </a:r>
          </a:p>
        </p:txBody>
      </p:sp>
      <p:sp>
        <p:nvSpPr>
          <p:cNvPr id="12" name="TextBox 12"/>
          <p:cNvSpPr txBox="1"/>
          <p:nvPr/>
        </p:nvSpPr>
        <p:spPr>
          <a:xfrm>
            <a:off x="5576431" y="3412280"/>
            <a:ext cx="6716869" cy="978765"/>
          </a:xfrm>
          <a:prstGeom prst="rect">
            <a:avLst/>
          </a:prstGeom>
        </p:spPr>
        <p:txBody>
          <a:bodyPr lIns="0" tIns="0" rIns="0" bIns="0" rtlCol="0" anchor="t">
            <a:spAutoFit/>
          </a:bodyPr>
          <a:lstStyle/>
          <a:p>
            <a:pPr marL="0" lvl="0" indent="0" algn="ctr">
              <a:lnSpc>
                <a:spcPts val="3886"/>
              </a:lnSpc>
            </a:pPr>
            <a:r>
              <a:rPr lang="en-US" sz="3598" b="1" u="none" strike="noStrike">
                <a:solidFill>
                  <a:srgbClr val="FFE8AB"/>
                </a:solidFill>
                <a:latin typeface="Century Gothic Paneuropean Bold"/>
                <a:ea typeface="Century Gothic Paneuropean Bold"/>
                <a:cs typeface="Century Gothic Paneuropean Bold"/>
                <a:sym typeface="Century Gothic Paneuropean Bold"/>
              </a:rPr>
              <a:t>Build meaningful relationships across communities</a:t>
            </a:r>
          </a:p>
        </p:txBody>
      </p:sp>
      <p:sp>
        <p:nvSpPr>
          <p:cNvPr id="13" name="TextBox 13"/>
          <p:cNvSpPr txBox="1"/>
          <p:nvPr/>
        </p:nvSpPr>
        <p:spPr>
          <a:xfrm>
            <a:off x="6915564" y="8141866"/>
            <a:ext cx="4546013" cy="1192634"/>
          </a:xfrm>
          <a:prstGeom prst="rect">
            <a:avLst/>
          </a:prstGeom>
        </p:spPr>
        <p:txBody>
          <a:bodyPr lIns="0" tIns="0" rIns="0" bIns="0" rtlCol="0" anchor="t">
            <a:spAutoFit/>
          </a:bodyPr>
          <a:lstStyle/>
          <a:p>
            <a:pPr marL="0" lvl="0" indent="0" algn="ctr">
              <a:lnSpc>
                <a:spcPts val="3119"/>
              </a:lnSpc>
              <a:spcBef>
                <a:spcPct val="0"/>
              </a:spcBef>
            </a:pPr>
            <a:r>
              <a:rPr lang="en-US" sz="2599" u="none" strike="noStrike" dirty="0">
                <a:solidFill>
                  <a:srgbClr val="FFFFFF"/>
                </a:solidFill>
                <a:latin typeface="Aptos"/>
                <a:ea typeface="Aptos"/>
                <a:cs typeface="Aptos"/>
                <a:sym typeface="Aptos"/>
              </a:rPr>
              <a:t>Personal relationships help break down stereotypes and foster mutual understanding.</a:t>
            </a:r>
          </a:p>
        </p:txBody>
      </p:sp>
      <p:sp>
        <p:nvSpPr>
          <p:cNvPr id="14" name="TextBox 14"/>
          <p:cNvSpPr txBox="1"/>
          <p:nvPr/>
        </p:nvSpPr>
        <p:spPr>
          <a:xfrm>
            <a:off x="13147971" y="3412280"/>
            <a:ext cx="4678866" cy="978765"/>
          </a:xfrm>
          <a:prstGeom prst="rect">
            <a:avLst/>
          </a:prstGeom>
        </p:spPr>
        <p:txBody>
          <a:bodyPr lIns="0" tIns="0" rIns="0" bIns="0" rtlCol="0" anchor="t">
            <a:spAutoFit/>
          </a:bodyPr>
          <a:lstStyle/>
          <a:p>
            <a:pPr marL="0" lvl="0" indent="0" algn="ctr">
              <a:lnSpc>
                <a:spcPts val="3886"/>
              </a:lnSpc>
              <a:spcBef>
                <a:spcPct val="0"/>
              </a:spcBef>
            </a:pPr>
            <a:r>
              <a:rPr lang="en-US" sz="3598" b="1" u="none" strike="noStrike">
                <a:solidFill>
                  <a:srgbClr val="FFE8AB"/>
                </a:solidFill>
                <a:latin typeface="Century Gothic Paneuropean Bold"/>
                <a:ea typeface="Century Gothic Paneuropean Bold"/>
                <a:cs typeface="Century Gothic Paneuropean Bold"/>
                <a:sym typeface="Century Gothic Paneuropean Bold"/>
              </a:rPr>
              <a:t>Practise responsible online behaviour</a:t>
            </a:r>
          </a:p>
        </p:txBody>
      </p:sp>
      <p:sp>
        <p:nvSpPr>
          <p:cNvPr id="15" name="TextBox 15"/>
          <p:cNvSpPr txBox="1"/>
          <p:nvPr/>
        </p:nvSpPr>
        <p:spPr>
          <a:xfrm>
            <a:off x="13295880" y="8141866"/>
            <a:ext cx="4232243" cy="1192634"/>
          </a:xfrm>
          <a:prstGeom prst="rect">
            <a:avLst/>
          </a:prstGeom>
        </p:spPr>
        <p:txBody>
          <a:bodyPr wrap="square" lIns="0" tIns="0" rIns="0" bIns="0" rtlCol="0" anchor="t">
            <a:spAutoFit/>
          </a:bodyPr>
          <a:lstStyle/>
          <a:p>
            <a:pPr marL="0" lvl="0" indent="0" algn="ctr">
              <a:lnSpc>
                <a:spcPts val="3119"/>
              </a:lnSpc>
              <a:spcBef>
                <a:spcPct val="0"/>
              </a:spcBef>
            </a:pPr>
            <a:r>
              <a:rPr lang="en-US" sz="2599" u="none" strike="noStrike" dirty="0">
                <a:solidFill>
                  <a:srgbClr val="FFFFFF"/>
                </a:solidFill>
                <a:latin typeface="Aptos"/>
                <a:ea typeface="Aptos"/>
                <a:cs typeface="Aptos"/>
                <a:sym typeface="Aptos"/>
              </a:rPr>
              <a:t>Engage in online discussions respectfully, even when our opinions differ.</a:t>
            </a:r>
          </a:p>
        </p:txBody>
      </p:sp>
      <p:sp>
        <p:nvSpPr>
          <p:cNvPr id="18" name="Google Shape;97;p1">
            <a:extLst>
              <a:ext uri="{FF2B5EF4-FFF2-40B4-BE49-F238E27FC236}">
                <a16:creationId xmlns:a16="http://schemas.microsoft.com/office/drawing/2014/main" id="{9EC44E56-ACD6-4553-91C7-D0CBB0D36E3A}"/>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Google Shape;97;p1">
            <a:extLst>
              <a:ext uri="{FF2B5EF4-FFF2-40B4-BE49-F238E27FC236}">
                <a16:creationId xmlns:a16="http://schemas.microsoft.com/office/drawing/2014/main" id="{8194B370-9F65-4F25-B0F9-9B1BEA05DEB2}"/>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Slide Number Placeholder 3">
            <a:extLst>
              <a:ext uri="{FF2B5EF4-FFF2-40B4-BE49-F238E27FC236}">
                <a16:creationId xmlns:a16="http://schemas.microsoft.com/office/drawing/2014/main" id="{50F664EB-6F6C-0FBB-53E5-80DE0EA80697}"/>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solidFill>
                  <a:schemeClr val="bg1"/>
                </a:solidFill>
              </a:rPr>
              <a:pPr/>
              <a:t>13</a:t>
            </a:fld>
            <a:endParaRPr lang="en-US">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71E40"/>
        </a:solidFill>
        <a:effectLst/>
      </p:bgPr>
    </p:bg>
    <p:spTree>
      <p:nvGrpSpPr>
        <p:cNvPr id="1" name=""/>
        <p:cNvGrpSpPr/>
        <p:nvPr/>
      </p:nvGrpSpPr>
      <p:grpSpPr>
        <a:xfrm>
          <a:off x="0" y="0"/>
          <a:ext cx="0" cy="0"/>
          <a:chOff x="0" y="0"/>
          <a:chExt cx="0" cy="0"/>
        </a:xfrm>
      </p:grpSpPr>
      <p:sp>
        <p:nvSpPr>
          <p:cNvPr id="2" name="Freeform 2"/>
          <p:cNvSpPr/>
          <p:nvPr/>
        </p:nvSpPr>
        <p:spPr>
          <a:xfrm>
            <a:off x="1604934" y="-448277"/>
            <a:ext cx="3739181" cy="2953953"/>
          </a:xfrm>
          <a:custGeom>
            <a:avLst/>
            <a:gdLst/>
            <a:ahLst/>
            <a:cxnLst/>
            <a:rect l="l" t="t" r="r" b="b"/>
            <a:pathLst>
              <a:path w="3739181" h="2953953">
                <a:moveTo>
                  <a:pt x="0" y="0"/>
                </a:moveTo>
                <a:lnTo>
                  <a:pt x="3739182" y="0"/>
                </a:lnTo>
                <a:lnTo>
                  <a:pt x="3739182" y="2953954"/>
                </a:lnTo>
                <a:lnTo>
                  <a:pt x="0" y="295395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SG"/>
          </a:p>
        </p:txBody>
      </p:sp>
      <p:sp>
        <p:nvSpPr>
          <p:cNvPr id="3" name="TextBox 3"/>
          <p:cNvSpPr txBox="1"/>
          <p:nvPr/>
        </p:nvSpPr>
        <p:spPr>
          <a:xfrm>
            <a:off x="2258694" y="3047297"/>
            <a:ext cx="13890859" cy="3354705"/>
          </a:xfrm>
          <a:prstGeom prst="rect">
            <a:avLst/>
          </a:prstGeom>
        </p:spPr>
        <p:txBody>
          <a:bodyPr lIns="0" tIns="0" rIns="0" bIns="0" rtlCol="0" anchor="t">
            <a:spAutoFit/>
          </a:bodyPr>
          <a:lstStyle/>
          <a:p>
            <a:pPr algn="ctr">
              <a:lnSpc>
                <a:spcPts val="4410"/>
              </a:lnSpc>
            </a:pPr>
            <a:r>
              <a:rPr lang="en-US" sz="4500">
                <a:solidFill>
                  <a:srgbClr val="FFE8AB"/>
                </a:solidFill>
                <a:latin typeface="Century Gothic Paneuropean"/>
                <a:ea typeface="Century Gothic Paneuropean"/>
                <a:cs typeface="Century Gothic Paneuropean"/>
                <a:sym typeface="Century Gothic Paneuropean"/>
              </a:rPr>
              <a:t> We must continue to nurture what makes us distinctively Singaporean: the ability to accept our varied identities, to take a respectful interest in each other's cultures, and to build common ground through shared experiences.</a:t>
            </a:r>
          </a:p>
          <a:p>
            <a:pPr algn="ctr">
              <a:lnSpc>
                <a:spcPts val="4410"/>
              </a:lnSpc>
            </a:pPr>
            <a:endParaRPr lang="en-US" sz="4500">
              <a:solidFill>
                <a:srgbClr val="FFE8AB"/>
              </a:solidFill>
              <a:latin typeface="Century Gothic Paneuropean"/>
              <a:ea typeface="Century Gothic Paneuropean"/>
              <a:cs typeface="Century Gothic Paneuropean"/>
              <a:sym typeface="Century Gothic Paneuropean"/>
            </a:endParaRPr>
          </a:p>
        </p:txBody>
      </p:sp>
      <p:sp>
        <p:nvSpPr>
          <p:cNvPr id="7" name="TextBox 7"/>
          <p:cNvSpPr txBox="1"/>
          <p:nvPr/>
        </p:nvSpPr>
        <p:spPr>
          <a:xfrm>
            <a:off x="3474525" y="6318622"/>
            <a:ext cx="11621875" cy="773866"/>
          </a:xfrm>
          <a:prstGeom prst="rect">
            <a:avLst/>
          </a:prstGeom>
        </p:spPr>
        <p:txBody>
          <a:bodyPr lIns="0" tIns="0" rIns="0" bIns="0" rtlCol="0" anchor="t">
            <a:spAutoFit/>
          </a:bodyPr>
          <a:lstStyle/>
          <a:p>
            <a:pPr algn="ctr">
              <a:lnSpc>
                <a:spcPts val="3080"/>
              </a:lnSpc>
              <a:spcBef>
                <a:spcPct val="0"/>
              </a:spcBef>
            </a:pPr>
            <a:r>
              <a:rPr lang="en-US" sz="2200" spc="-48" dirty="0">
                <a:solidFill>
                  <a:schemeClr val="bg1">
                    <a:lumMod val="95000"/>
                  </a:schemeClr>
                </a:solidFill>
                <a:latin typeface="Aptos"/>
                <a:ea typeface="Aptos"/>
                <a:cs typeface="Aptos"/>
                <a:sym typeface="Aptos"/>
              </a:rPr>
              <a:t>- President Tharman Shanmugaratnam in his inaugural President's Address during the opening of the First Session of the 15th Parliament, 5 Sep 2025</a:t>
            </a:r>
          </a:p>
        </p:txBody>
      </p:sp>
      <p:grpSp>
        <p:nvGrpSpPr>
          <p:cNvPr id="8" name="Group 7">
            <a:extLst>
              <a:ext uri="{FF2B5EF4-FFF2-40B4-BE49-F238E27FC236}">
                <a16:creationId xmlns:a16="http://schemas.microsoft.com/office/drawing/2014/main" id="{4E013B88-C086-4BDD-B1D2-A7864A8F2237}"/>
              </a:ext>
            </a:extLst>
          </p:cNvPr>
          <p:cNvGrpSpPr/>
          <p:nvPr/>
        </p:nvGrpSpPr>
        <p:grpSpPr>
          <a:xfrm>
            <a:off x="-708689" y="7239788"/>
            <a:ext cx="19018191" cy="3161512"/>
            <a:chOff x="-708689" y="7239788"/>
            <a:chExt cx="19018191" cy="3161512"/>
          </a:xfrm>
        </p:grpSpPr>
        <p:sp>
          <p:nvSpPr>
            <p:cNvPr id="9" name="Freeform 7">
              <a:extLst>
                <a:ext uri="{FF2B5EF4-FFF2-40B4-BE49-F238E27FC236}">
                  <a16:creationId xmlns:a16="http://schemas.microsoft.com/office/drawing/2014/main" id="{148B2BD1-21C2-4C43-BEAE-1915A347FE80}"/>
                </a:ext>
              </a:extLst>
            </p:cNvPr>
            <p:cNvSpPr/>
            <p:nvPr/>
          </p:nvSpPr>
          <p:spPr>
            <a:xfrm>
              <a:off x="3581400" y="7364576"/>
              <a:ext cx="2737298" cy="2936250"/>
            </a:xfrm>
            <a:custGeom>
              <a:avLst/>
              <a:gdLst/>
              <a:ahLst/>
              <a:cxnLst/>
              <a:rect l="l" t="t" r="r" b="b"/>
              <a:pathLst>
                <a:path w="2943148" h="3182879">
                  <a:moveTo>
                    <a:pt x="0" y="0"/>
                  </a:moveTo>
                  <a:lnTo>
                    <a:pt x="2943148" y="0"/>
                  </a:lnTo>
                  <a:lnTo>
                    <a:pt x="2943148" y="3182878"/>
                  </a:lnTo>
                  <a:lnTo>
                    <a:pt x="0" y="3182878"/>
                  </a:lnTo>
                  <a:lnTo>
                    <a:pt x="0" y="0"/>
                  </a:lnTo>
                  <a:close/>
                </a:path>
              </a:pathLst>
            </a:custGeom>
            <a: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p:spPr>
          <p:txBody>
            <a:bodyPr/>
            <a:lstStyle/>
            <a:p>
              <a:endParaRPr lang="en-US" dirty="0"/>
            </a:p>
          </p:txBody>
        </p:sp>
        <p:pic>
          <p:nvPicPr>
            <p:cNvPr id="10" name="Picture 9">
              <a:extLst>
                <a:ext uri="{FF2B5EF4-FFF2-40B4-BE49-F238E27FC236}">
                  <a16:creationId xmlns:a16="http://schemas.microsoft.com/office/drawing/2014/main" id="{16F52D95-10EA-400A-8600-4C327B440183}"/>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6369" b="98726" l="2963" r="95556">
                          <a14:foregroundMark x1="48889" y1="80255" x2="39259" y2="95541"/>
                          <a14:foregroundMark x1="46667" y1="72611" x2="15556" y2="93631"/>
                          <a14:foregroundMark x1="42222" y1="87898" x2="68889" y2="98726"/>
                          <a14:foregroundMark x1="68889" y1="92357" x2="56296" y2="86624"/>
                          <a14:foregroundMark x1="56296" y1="86624" x2="71852" y2="92994"/>
                          <a14:foregroundMark x1="91111" y1="98089" x2="46667" y2="83439"/>
                          <a14:foregroundMark x1="46667" y1="83439" x2="45926" y2="82803"/>
                          <a14:foregroundMark x1="8599" y1="96195" x2="34074" y2="79618"/>
                          <a14:foregroundMark x1="58519" y1="78981" x2="88148" y2="90446"/>
                          <a14:foregroundMark x1="88148" y1="92357" x2="96296" y2="99363"/>
                          <a14:foregroundMark x1="20000" y1="85987" x2="5322" y2="93670"/>
                          <a14:foregroundMark x1="61481" y1="70701" x2="63704" y2="75796"/>
                          <a14:foregroundMark x1="77778" y1="52866" x2="78519" y2="49045"/>
                          <a14:foregroundMark x1="71959" y1="55845" x2="73333" y2="51592"/>
                          <a14:foregroundMark x1="74690" y1="55076" x2="76296" y2="52866"/>
                          <a14:foregroundMark x1="73644" y1="56516" x2="73909" y2="56151"/>
                          <a14:foregroundMark x1="73333" y1="55414" x2="72871" y2="56208"/>
                          <a14:backgroundMark x1="79259" y1="53503" x2="80741" y2="51592"/>
                          <a14:backgroundMark x1="78519" y1="52866" x2="80741" y2="48408"/>
                          <a14:backgroundMark x1="74074" y1="59236" x2="71111" y2="66242"/>
                          <a14:backgroundMark x1="74074" y1="58848" x2="74074" y2="61783"/>
                          <a14:backgroundMark x1="74815" y1="56005" x2="74815" y2="55414"/>
                          <a14:backgroundMark x1="74074" y1="58848" x2="74074" y2="59236"/>
                          <a14:backgroundMark x1="74815" y1="57325" x2="75556" y2="60510"/>
                          <a14:backgroundMark x1="74074" y1="56688" x2="69630" y2="64331"/>
                          <a14:backgroundMark x1="2222" y1="94268" x2="741" y2="95541"/>
                          <a14:backgroundMark x1="4444" y1="92994" x2="741" y2="95541"/>
                        </a14:backgroundRemoval>
                      </a14:imgEffect>
                    </a14:imgLayer>
                  </a14:imgProps>
                </a:ext>
              </a:extLst>
            </a:blip>
            <a:stretch>
              <a:fillRect/>
            </a:stretch>
          </p:blipFill>
          <p:spPr>
            <a:xfrm>
              <a:off x="6019800" y="7625749"/>
              <a:ext cx="2328467" cy="2707924"/>
            </a:xfrm>
            <a:prstGeom prst="rect">
              <a:avLst/>
            </a:prstGeom>
          </p:spPr>
        </p:pic>
        <p:sp>
          <p:nvSpPr>
            <p:cNvPr id="11" name="Freeform 4">
              <a:extLst>
                <a:ext uri="{FF2B5EF4-FFF2-40B4-BE49-F238E27FC236}">
                  <a16:creationId xmlns:a16="http://schemas.microsoft.com/office/drawing/2014/main" id="{9DF626FA-3F66-4725-9754-3CFE5D695A89}"/>
                </a:ext>
              </a:extLst>
            </p:cNvPr>
            <p:cNvSpPr/>
            <p:nvPr/>
          </p:nvSpPr>
          <p:spPr>
            <a:xfrm>
              <a:off x="16161750" y="7364576"/>
              <a:ext cx="2147752" cy="2956773"/>
            </a:xfrm>
            <a:custGeom>
              <a:avLst/>
              <a:gdLst/>
              <a:ahLst/>
              <a:cxnLst/>
              <a:rect l="l" t="t" r="r" b="b"/>
              <a:pathLst>
                <a:path w="3077627" h="3301315">
                  <a:moveTo>
                    <a:pt x="0" y="0"/>
                  </a:moveTo>
                  <a:lnTo>
                    <a:pt x="3077628" y="0"/>
                  </a:lnTo>
                  <a:lnTo>
                    <a:pt x="3077628" y="3301314"/>
                  </a:lnTo>
                  <a:lnTo>
                    <a:pt x="0" y="3301314"/>
                  </a:lnTo>
                  <a:lnTo>
                    <a:pt x="0" y="0"/>
                  </a:lnTo>
                  <a:close/>
                </a:path>
              </a:pathLst>
            </a:custGeom>
            <a: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r="-28838"/>
              </a:stretch>
            </a:blipFill>
          </p:spPr>
          <p:txBody>
            <a:bodyPr/>
            <a:lstStyle/>
            <a:p>
              <a:endParaRPr lang="en-SG"/>
            </a:p>
          </p:txBody>
        </p:sp>
        <p:sp>
          <p:nvSpPr>
            <p:cNvPr id="12" name="Freeform 6">
              <a:extLst>
                <a:ext uri="{FF2B5EF4-FFF2-40B4-BE49-F238E27FC236}">
                  <a16:creationId xmlns:a16="http://schemas.microsoft.com/office/drawing/2014/main" id="{29D82CF7-38AA-4B5B-B936-7E1E6EEDF37D}"/>
                </a:ext>
              </a:extLst>
            </p:cNvPr>
            <p:cNvSpPr/>
            <p:nvPr/>
          </p:nvSpPr>
          <p:spPr>
            <a:xfrm>
              <a:off x="1219200" y="7239788"/>
              <a:ext cx="2493379" cy="3061038"/>
            </a:xfrm>
            <a:custGeom>
              <a:avLst/>
              <a:gdLst/>
              <a:ahLst/>
              <a:cxnLst/>
              <a:rect l="l" t="t" r="r" b="b"/>
              <a:pathLst>
                <a:path w="3074036" h="3301315">
                  <a:moveTo>
                    <a:pt x="0" y="0"/>
                  </a:moveTo>
                  <a:lnTo>
                    <a:pt x="3074036" y="0"/>
                  </a:lnTo>
                  <a:lnTo>
                    <a:pt x="3074036" y="3301314"/>
                  </a:lnTo>
                  <a:lnTo>
                    <a:pt x="0" y="3301314"/>
                  </a:lnTo>
                  <a:lnTo>
                    <a:pt x="0" y="0"/>
                  </a:lnTo>
                  <a:close/>
                </a:path>
              </a:pathLst>
            </a:custGeom>
            <a: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r="-10184"/>
              </a:stretch>
            </a:blipFill>
          </p:spPr>
          <p:txBody>
            <a:bodyPr/>
            <a:lstStyle/>
            <a:p>
              <a:endParaRPr lang="en-SG"/>
            </a:p>
          </p:txBody>
        </p:sp>
        <p:sp>
          <p:nvSpPr>
            <p:cNvPr id="13" name="Freeform 6">
              <a:extLst>
                <a:ext uri="{FF2B5EF4-FFF2-40B4-BE49-F238E27FC236}">
                  <a16:creationId xmlns:a16="http://schemas.microsoft.com/office/drawing/2014/main" id="{902C8747-E37A-46FD-B0D9-099BFC80F0B1}"/>
                </a:ext>
              </a:extLst>
            </p:cNvPr>
            <p:cNvSpPr/>
            <p:nvPr/>
          </p:nvSpPr>
          <p:spPr>
            <a:xfrm>
              <a:off x="-708689" y="7679200"/>
              <a:ext cx="2737298" cy="2648908"/>
            </a:xfrm>
            <a:custGeom>
              <a:avLst/>
              <a:gdLst/>
              <a:ahLst/>
              <a:cxnLst/>
              <a:rect l="l" t="t" r="r" b="b"/>
              <a:pathLst>
                <a:path w="6918666" h="7369506">
                  <a:moveTo>
                    <a:pt x="0" y="0"/>
                  </a:moveTo>
                  <a:lnTo>
                    <a:pt x="6918666" y="0"/>
                  </a:lnTo>
                  <a:lnTo>
                    <a:pt x="6918666" y="7369506"/>
                  </a:lnTo>
                  <a:lnTo>
                    <a:pt x="0" y="7369506"/>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SG"/>
            </a:p>
          </p:txBody>
        </p:sp>
        <p:pic>
          <p:nvPicPr>
            <p:cNvPr id="14" name="Picture 13">
              <a:extLst>
                <a:ext uri="{FF2B5EF4-FFF2-40B4-BE49-F238E27FC236}">
                  <a16:creationId xmlns:a16="http://schemas.microsoft.com/office/drawing/2014/main" id="{888C124F-20E9-4B6F-86D0-FD1643B96649}"/>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9896" b="99479" l="2381" r="98810">
                          <a14:foregroundMark x1="38095" y1="89583" x2="26190" y2="98958"/>
                          <a14:foregroundMark x1="5952" y1="95833" x2="2976" y2="98958"/>
                          <a14:foregroundMark x1="87500" y1="95313" x2="90476" y2="96875"/>
                          <a14:foregroundMark x1="91667" y1="94271" x2="98810" y2="99479"/>
                          <a14:foregroundMark x1="54167" y1="11458" x2="57143" y2="14063"/>
                          <a14:foregroundMark x1="71429" y1="19792" x2="59524" y2="13021"/>
                          <a14:foregroundMark x1="50000" y1="9896" x2="41667" y2="10417"/>
                          <a14:foregroundMark x1="38095" y1="15104" x2="29762" y2="15625"/>
                          <a14:foregroundMark x1="33929" y1="14583" x2="27381" y2="15104"/>
                          <a14:foregroundMark x1="27381" y1="17708" x2="22024" y2="23958"/>
                          <a14:foregroundMark x1="23214" y1="24479" x2="18353" y2="25897"/>
                          <a14:foregroundMark x1="22619" y1="22396" x2="26786" y2="16667"/>
                          <a14:backgroundMark x1="17857" y1="26563" x2="11310" y2="27083"/>
                          <a14:backgroundMark x1="18452" y1="26042" x2="11905" y2="25521"/>
                          <a14:backgroundMark x1="18452" y1="26042" x2="10714" y2="20833"/>
                        </a14:backgroundRemoval>
                      </a14:imgEffect>
                    </a14:imgLayer>
                  </a14:imgProps>
                </a:ext>
              </a:extLst>
            </a:blip>
            <a:stretch>
              <a:fillRect/>
            </a:stretch>
          </p:blipFill>
          <p:spPr>
            <a:xfrm>
              <a:off x="14478000" y="7704372"/>
              <a:ext cx="2359812" cy="2696928"/>
            </a:xfrm>
            <a:prstGeom prst="rect">
              <a:avLst/>
            </a:prstGeom>
          </p:spPr>
        </p:pic>
        <p:pic>
          <p:nvPicPr>
            <p:cNvPr id="15" name="Picture 14">
              <a:extLst>
                <a:ext uri="{FF2B5EF4-FFF2-40B4-BE49-F238E27FC236}">
                  <a16:creationId xmlns:a16="http://schemas.microsoft.com/office/drawing/2014/main" id="{68594E2B-AB5F-4D5B-B24F-56B9BAD10792}"/>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8176" b="98742" l="5109" r="94161">
                          <a14:foregroundMark x1="51095" y1="84906" x2="61314" y2="95597"/>
                          <a14:foregroundMark x1="51095" y1="50943" x2="45255" y2="74214"/>
                          <a14:foregroundMark x1="29197" y1="84906" x2="15328" y2="98742"/>
                          <a14:foregroundMark x1="12409" y1="92453" x2="6569" y2="99371"/>
                          <a14:foregroundMark x1="79562" y1="91824" x2="80292" y2="93082"/>
                          <a14:foregroundMark x1="90511" y1="94969" x2="94161" y2="99371"/>
                          <a14:foregroundMark x1="40146" y1="8176" x2="45255" y2="9434"/>
                          <a14:foregroundMark x1="49635" y1="8805" x2="57664" y2="9434"/>
                          <a14:backgroundMark x1="87591" y1="53459" x2="84672" y2="48428"/>
                          <a14:backgroundMark x1="83942" y1="48428" x2="83212" y2="46541"/>
                        </a14:backgroundRemoval>
                      </a14:imgEffect>
                    </a14:imgLayer>
                  </a14:imgProps>
                </a:ext>
              </a:extLst>
            </a:blip>
            <a:stretch>
              <a:fillRect/>
            </a:stretch>
          </p:blipFill>
          <p:spPr>
            <a:xfrm>
              <a:off x="12192001" y="7444590"/>
              <a:ext cx="2547606" cy="2956710"/>
            </a:xfrm>
            <a:prstGeom prst="rect">
              <a:avLst/>
            </a:prstGeom>
          </p:spPr>
        </p:pic>
        <p:pic>
          <p:nvPicPr>
            <p:cNvPr id="16" name="Picture 15">
              <a:extLst>
                <a:ext uri="{FF2B5EF4-FFF2-40B4-BE49-F238E27FC236}">
                  <a16:creationId xmlns:a16="http://schemas.microsoft.com/office/drawing/2014/main" id="{03F1B17C-573E-47DE-97A6-6336F4594F52}"/>
                </a:ext>
              </a:extLst>
            </p:cNvPr>
            <p:cNvPicPr>
              <a:picLocks noChangeAspect="1"/>
            </p:cNvPicPr>
            <p:nvPr/>
          </p:nvPicPr>
          <p:blipFill>
            <a:blip r:embed="rId18">
              <a:extLst>
                <a:ext uri="{BEBA8EAE-BF5A-486C-A8C5-ECC9F3942E4B}">
                  <a14:imgProps xmlns:a14="http://schemas.microsoft.com/office/drawing/2010/main">
                    <a14:imgLayer r:embed="rId19">
                      <a14:imgEffect>
                        <a14:backgroundRemoval t="9362" b="98298" l="8293" r="88293">
                          <a14:foregroundMark x1="38537" y1="92766" x2="58049" y2="91489"/>
                          <a14:foregroundMark x1="72683" y1="93617" x2="18537" y2="88085"/>
                          <a14:foregroundMark x1="59512" y1="74043" x2="85854" y2="93617"/>
                          <a14:foregroundMark x1="34634" y1="90638" x2="14146" y2="98298"/>
                          <a14:foregroundMark x1="36585" y1="10213" x2="57561" y2="14043"/>
                        </a14:backgroundRemoval>
                      </a14:imgEffect>
                    </a14:imgLayer>
                  </a14:imgProps>
                </a:ext>
              </a:extLst>
            </a:blip>
            <a:stretch>
              <a:fillRect/>
            </a:stretch>
          </p:blipFill>
          <p:spPr>
            <a:xfrm>
              <a:off x="10210800" y="7715107"/>
              <a:ext cx="2276803" cy="2609993"/>
            </a:xfrm>
            <a:prstGeom prst="rect">
              <a:avLst/>
            </a:prstGeom>
          </p:spPr>
        </p:pic>
        <p:pic>
          <p:nvPicPr>
            <p:cNvPr id="17" name="Picture 16">
              <a:extLst>
                <a:ext uri="{FF2B5EF4-FFF2-40B4-BE49-F238E27FC236}">
                  <a16:creationId xmlns:a16="http://schemas.microsoft.com/office/drawing/2014/main" id="{9AC753E9-DD55-4CFB-828B-CA04252D435C}"/>
                </a:ext>
              </a:extLst>
            </p:cNvPr>
            <p:cNvPicPr>
              <a:picLocks noChangeAspect="1"/>
            </p:cNvPicPr>
            <p:nvPr/>
          </p:nvPicPr>
          <p:blipFill>
            <a:blip r:embed="rId20">
              <a:extLst>
                <a:ext uri="{BEBA8EAE-BF5A-486C-A8C5-ECC9F3942E4B}">
                  <a14:imgProps xmlns:a14="http://schemas.microsoft.com/office/drawing/2010/main">
                    <a14:imgLayer r:embed="rId21">
                      <a14:imgEffect>
                        <a14:backgroundRemoval t="9283" b="97890" l="6019" r="93519">
                          <a14:foregroundMark x1="40278" y1="84810" x2="31019" y2="96203"/>
                          <a14:foregroundMark x1="50926" y1="82700" x2="58333" y2="93249"/>
                          <a14:foregroundMark x1="61111" y1="77637" x2="77778" y2="96203"/>
                          <a14:foregroundMark x1="39815" y1="85654" x2="6481" y2="96203"/>
                          <a14:foregroundMark x1="35648" y1="95781" x2="75000" y2="97890"/>
                          <a14:foregroundMark x1="93519" y1="98312" x2="88426" y2="94093"/>
                          <a14:foregroundMark x1="42130" y1="9283" x2="65741" y2="13924"/>
                        </a14:backgroundRemoval>
                      </a14:imgEffect>
                    </a14:imgLayer>
                  </a14:imgProps>
                </a:ext>
              </a:extLst>
            </a:blip>
            <a:stretch>
              <a:fillRect/>
            </a:stretch>
          </p:blipFill>
          <p:spPr>
            <a:xfrm>
              <a:off x="8001000" y="7457770"/>
              <a:ext cx="2613263" cy="2867330"/>
            </a:xfrm>
            <a:prstGeom prst="rect">
              <a:avLst/>
            </a:prstGeom>
          </p:spPr>
        </p:pic>
      </p:grpSp>
      <p:sp>
        <p:nvSpPr>
          <p:cNvPr id="20" name="Google Shape;97;p1">
            <a:extLst>
              <a:ext uri="{FF2B5EF4-FFF2-40B4-BE49-F238E27FC236}">
                <a16:creationId xmlns:a16="http://schemas.microsoft.com/office/drawing/2014/main" id="{93F2854F-78A4-4719-815C-A5215DC008CB}"/>
              </a:ext>
            </a:extLst>
          </p:cNvPr>
          <p:cNvSpPr txBox="1"/>
          <p:nvPr/>
        </p:nvSpPr>
        <p:spPr>
          <a:xfrm>
            <a:off x="7350644" y="90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Google Shape;97;p1">
            <a:extLst>
              <a:ext uri="{FF2B5EF4-FFF2-40B4-BE49-F238E27FC236}">
                <a16:creationId xmlns:a16="http://schemas.microsoft.com/office/drawing/2014/main" id="{F019A972-09F5-4718-8101-AD64B7252664}"/>
              </a:ext>
            </a:extLst>
          </p:cNvPr>
          <p:cNvSpPr txBox="1"/>
          <p:nvPr/>
        </p:nvSpPr>
        <p:spPr>
          <a:xfrm>
            <a:off x="7350645" y="10067465"/>
            <a:ext cx="3586710" cy="257635"/>
          </a:xfrm>
          <a:prstGeom prst="rect">
            <a:avLst/>
          </a:prstGeom>
          <a:noFill/>
          <a:ln>
            <a:noFill/>
          </a:ln>
        </p:spPr>
        <p:txBody>
          <a:bodyPr spcFirstLastPara="1" wrap="square" lIns="0" tIns="0" rIns="0" bIns="0" anchor="t" anchorCtr="0">
            <a:spAutoFit/>
          </a:bodyPr>
          <a:lstStyle/>
          <a:p>
            <a:pPr marL="0" marR="0" lvl="0" indent="0" algn="ctr" rtl="0">
              <a:lnSpc>
                <a:spcPct val="93004"/>
              </a:lnSpc>
              <a:spcBef>
                <a:spcPts val="0"/>
              </a:spcBef>
              <a:spcAft>
                <a:spcPts val="0"/>
              </a:spcAft>
              <a:buNone/>
            </a:pPr>
            <a:r>
              <a:rPr lang="en-US"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rPr>
              <a:t>OFFICIAL (OPEN)</a:t>
            </a:r>
            <a:endParaRPr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5282254-76EB-F8D9-D76E-839CE0807C26}"/>
              </a:ext>
            </a:extLst>
          </p:cNvPr>
          <p:cNvSpPr>
            <a:spLocks noGrp="1"/>
          </p:cNvSpPr>
          <p:nvPr>
            <p:ph type="sldNum" sz="quarter" idx="12"/>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solidFill>
                  <a:schemeClr val="bg1"/>
                </a:solidFill>
              </a:rPr>
              <a:pPr/>
              <a:t>14</a:t>
            </a:fld>
            <a:endParaRPr lang="en-US">
              <a:solidFill>
                <a:schemeClr val="bg1"/>
              </a:solidFill>
            </a:endParaR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42632F"/>
        </a:solidFill>
        <a:effectLst/>
      </p:bgPr>
    </p:bg>
    <p:spTree>
      <p:nvGrpSpPr>
        <p:cNvPr id="1" name=""/>
        <p:cNvGrpSpPr/>
        <p:nvPr/>
      </p:nvGrpSpPr>
      <p:grpSpPr>
        <a:xfrm>
          <a:off x="0" y="0"/>
          <a:ext cx="0" cy="0"/>
          <a:chOff x="0" y="0"/>
          <a:chExt cx="0" cy="0"/>
        </a:xfrm>
      </p:grpSpPr>
      <p:grpSp>
        <p:nvGrpSpPr>
          <p:cNvPr id="2" name="Group 2"/>
          <p:cNvGrpSpPr/>
          <p:nvPr/>
        </p:nvGrpSpPr>
        <p:grpSpPr>
          <a:xfrm>
            <a:off x="1378190" y="327587"/>
            <a:ext cx="15531621" cy="1318661"/>
            <a:chOff x="0" y="0"/>
            <a:chExt cx="2610023" cy="221600"/>
          </a:xfrm>
        </p:grpSpPr>
        <p:sp>
          <p:nvSpPr>
            <p:cNvPr id="3" name="Freeform 3"/>
            <p:cNvSpPr/>
            <p:nvPr/>
          </p:nvSpPr>
          <p:spPr>
            <a:xfrm>
              <a:off x="0" y="0"/>
              <a:ext cx="2610023" cy="221600"/>
            </a:xfrm>
            <a:custGeom>
              <a:avLst/>
              <a:gdLst/>
              <a:ahLst/>
              <a:cxnLst/>
              <a:rect b="b" l="l" r="r" t="t"/>
              <a:pathLst>
                <a:path h="221600" w="2610023">
                  <a:moveTo>
                    <a:pt x="2610023" y="32898"/>
                  </a:moveTo>
                  <a:lnTo>
                    <a:pt x="2610023" y="188702"/>
                  </a:lnTo>
                  <a:cubicBezTo>
                    <a:pt x="2610023" y="206871"/>
                    <a:pt x="2595294" y="221600"/>
                    <a:pt x="2577124" y="221600"/>
                  </a:cubicBezTo>
                  <a:lnTo>
                    <a:pt x="32898" y="221600"/>
                  </a:lnTo>
                  <a:cubicBezTo>
                    <a:pt x="24173" y="221600"/>
                    <a:pt x="15805" y="218134"/>
                    <a:pt x="9636" y="211965"/>
                  </a:cubicBezTo>
                  <a:cubicBezTo>
                    <a:pt x="3466" y="205795"/>
                    <a:pt x="0" y="197427"/>
                    <a:pt x="0" y="188702"/>
                  </a:cubicBezTo>
                  <a:lnTo>
                    <a:pt x="0" y="32898"/>
                  </a:lnTo>
                  <a:cubicBezTo>
                    <a:pt x="0" y="14729"/>
                    <a:pt x="14729" y="0"/>
                    <a:pt x="32898" y="0"/>
                  </a:cubicBezTo>
                  <a:lnTo>
                    <a:pt x="2577124" y="0"/>
                  </a:lnTo>
                  <a:cubicBezTo>
                    <a:pt x="2585850" y="0"/>
                    <a:pt x="2594217" y="3466"/>
                    <a:pt x="2600387" y="9636"/>
                  </a:cubicBezTo>
                  <a:cubicBezTo>
                    <a:pt x="2606557" y="15805"/>
                    <a:pt x="2610023" y="24173"/>
                    <a:pt x="2610023" y="32898"/>
                  </a:cubicBezTo>
                  <a:close/>
                </a:path>
              </a:pathLst>
            </a:custGeom>
            <a:solidFill>
              <a:srgbClr val="77937E"/>
            </a:solidFill>
          </p:spPr>
          <p:txBody>
            <a:bodyPr/>
            <a:lstStyle/>
            <a:p>
              <a:endParaRPr lang="en-SG"/>
            </a:p>
          </p:txBody>
        </p:sp>
        <p:sp>
          <p:nvSpPr>
            <p:cNvPr id="4" name="TextBox 4"/>
            <p:cNvSpPr txBox="1"/>
            <p:nvPr/>
          </p:nvSpPr>
          <p:spPr>
            <a:xfrm>
              <a:off x="0" y="-38100"/>
              <a:ext cx="2610023" cy="259700"/>
            </a:xfrm>
            <a:prstGeom prst="rect">
              <a:avLst/>
            </a:prstGeom>
          </p:spPr>
          <p:txBody>
            <a:bodyPr anchor="ctr" bIns="50800" lIns="50800" rIns="50800" rtlCol="0" tIns="50800"/>
            <a:lstStyle/>
            <a:p>
              <a:pPr algn="ctr">
                <a:lnSpc>
                  <a:spcPts val="2659"/>
                </a:lnSpc>
              </a:pPr>
              <a:endParaRPr/>
            </a:p>
          </p:txBody>
        </p:sp>
      </p:grpSp>
      <p:sp>
        <p:nvSpPr>
          <p:cNvPr id="5" name="Freeform 5"/>
          <p:cNvSpPr/>
          <p:nvPr/>
        </p:nvSpPr>
        <p:spPr>
          <a:xfrm>
            <a:off x="1125360" y="3086100"/>
            <a:ext cx="3525846" cy="3525895"/>
          </a:xfrm>
          <a:custGeom>
            <a:avLst/>
            <a:gdLst/>
            <a:ahLst/>
            <a:cxnLst/>
            <a:rect b="b" l="l" r="r" t="t"/>
            <a:pathLst>
              <a:path h="3525895" w="3525846">
                <a:moveTo>
                  <a:pt x="0" y="0"/>
                </a:moveTo>
                <a:lnTo>
                  <a:pt x="3525845" y="0"/>
                </a:lnTo>
                <a:lnTo>
                  <a:pt x="3525845" y="3525895"/>
                </a:lnTo>
                <a:lnTo>
                  <a:pt x="0" y="3525895"/>
                </a:lnTo>
                <a:lnTo>
                  <a:pt x="0" y="0"/>
                </a:lnTo>
                <a:close/>
              </a:path>
            </a:pathLst>
          </a:custGeom>
          <a:blipFill>
            <a:blip cstate="email"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p>
            <a:endParaRPr lang="en-SG"/>
          </a:p>
        </p:txBody>
      </p:sp>
      <p:sp>
        <p:nvSpPr>
          <p:cNvPr id="6" name="Freeform 6"/>
          <p:cNvSpPr/>
          <p:nvPr/>
        </p:nvSpPr>
        <p:spPr>
          <a:xfrm>
            <a:off x="1445805" y="3389183"/>
            <a:ext cx="2887147" cy="2859746"/>
          </a:xfrm>
          <a:custGeom>
            <a:avLst/>
            <a:gdLst/>
            <a:ahLst/>
            <a:cxnLst/>
            <a:rect b="b" l="l" r="r" t="t"/>
            <a:pathLst>
              <a:path h="2859746" w="2887147">
                <a:moveTo>
                  <a:pt x="0" y="0"/>
                </a:moveTo>
                <a:lnTo>
                  <a:pt x="2887147" y="0"/>
                </a:lnTo>
                <a:lnTo>
                  <a:pt x="2887147" y="2859746"/>
                </a:lnTo>
                <a:lnTo>
                  <a:pt x="0" y="2859746"/>
                </a:lnTo>
                <a:lnTo>
                  <a:pt x="0" y="0"/>
                </a:lnTo>
                <a:close/>
              </a:path>
            </a:pathLst>
          </a:custGeom>
          <a:blipFill>
            <a:blip cstate="email" r:embed="rId5">
              <a:extLst>
                <a:ext uri="{28A0092B-C50C-407E-A947-70E740481C1C}">
                  <a14:useLocalDpi xmlns:a14="http://schemas.microsoft.com/office/drawing/2010/main"/>
                </a:ext>
              </a:extLst>
            </a:blip>
            <a:stretch>
              <a:fillRect b="-16880" l="-5350" r="-4347" t="-3498"/>
            </a:stretch>
          </a:blipFill>
        </p:spPr>
        <p:txBody>
          <a:bodyPr/>
          <a:lstStyle/>
          <a:p>
            <a:endParaRPr lang="en-SG"/>
          </a:p>
        </p:txBody>
      </p:sp>
      <p:sp>
        <p:nvSpPr>
          <p:cNvPr id="7" name="TextBox 7"/>
          <p:cNvSpPr txBox="1"/>
          <p:nvPr/>
        </p:nvSpPr>
        <p:spPr>
          <a:xfrm>
            <a:off x="2967723" y="470462"/>
            <a:ext cx="13022660" cy="922274"/>
          </a:xfrm>
          <a:prstGeom prst="rect">
            <a:avLst/>
          </a:prstGeom>
        </p:spPr>
        <p:txBody>
          <a:bodyPr anchor="t" bIns="0" lIns="0" rIns="0" rtlCol="0" tIns="0">
            <a:spAutoFit/>
          </a:bodyPr>
          <a:lstStyle/>
          <a:p>
            <a:pPr algn="ctr">
              <a:lnSpc>
                <a:spcPts val="7167"/>
              </a:lnSpc>
            </a:pPr>
            <a:r>
              <a:rPr b="1" lang="en-US" sz="6399">
                <a:solidFill>
                  <a:srgbClr val="FFE8AB"/>
                </a:solidFill>
                <a:latin typeface="Century Gothic Paneuropean Bold"/>
                <a:ea typeface="Century Gothic Paneuropean Bold"/>
                <a:cs typeface="Century Gothic Paneuropean Bold"/>
                <a:sym typeface="Century Gothic Paneuropean Bold"/>
              </a:rPr>
              <a:t>Useful Resources</a:t>
            </a:r>
          </a:p>
        </p:txBody>
      </p:sp>
      <p:sp>
        <p:nvSpPr>
          <p:cNvPr id="8" name="TextBox 8"/>
          <p:cNvSpPr txBox="1"/>
          <p:nvPr/>
        </p:nvSpPr>
        <p:spPr>
          <a:xfrm>
            <a:off x="729485" y="2379673"/>
            <a:ext cx="4317595" cy="545972"/>
          </a:xfrm>
          <a:prstGeom prst="rect">
            <a:avLst/>
          </a:prstGeom>
        </p:spPr>
        <p:txBody>
          <a:bodyPr anchor="t" bIns="0" lIns="0" rIns="0" rtlCol="0" tIns="0">
            <a:spAutoFit/>
          </a:bodyPr>
          <a:lstStyle/>
          <a:p>
            <a:pPr algn="ctr">
              <a:lnSpc>
                <a:spcPts val="4115"/>
              </a:lnSpc>
            </a:pPr>
            <a:r>
              <a:rPr b="1" lang="en-US" sz="4199">
                <a:solidFill>
                  <a:srgbClr val="FFE8AB"/>
                </a:solidFill>
                <a:latin typeface="Century Gothic Paneuropean Bold"/>
                <a:ea typeface="Century Gothic Paneuropean Bold"/>
                <a:cs typeface="Century Gothic Paneuropean Bold"/>
                <a:sym typeface="Century Gothic Paneuropean Bold"/>
              </a:rPr>
              <a:t>SG101</a:t>
            </a:r>
          </a:p>
        </p:txBody>
      </p:sp>
      <p:sp>
        <p:nvSpPr>
          <p:cNvPr id="10" name="TextBox 10"/>
          <p:cNvSpPr txBox="1"/>
          <p:nvPr/>
        </p:nvSpPr>
        <p:spPr>
          <a:xfrm>
            <a:off x="152400" y="8464296"/>
            <a:ext cx="5471766" cy="794004"/>
          </a:xfrm>
          <a:prstGeom prst="rect">
            <a:avLst/>
          </a:prstGeom>
        </p:spPr>
        <p:txBody>
          <a:bodyPr anchor="t" bIns="0" lIns="0" rIns="0" rtlCol="0" tIns="0">
            <a:spAutoFit/>
          </a:bodyPr>
          <a:lstStyle/>
          <a:p>
            <a:pPr algn="ctr">
              <a:lnSpc>
                <a:spcPts val="3107"/>
              </a:lnSpc>
            </a:pPr>
            <a:r>
              <a:rPr lang="en-US" sz="2799">
                <a:solidFill>
                  <a:srgbClr val="FFFFFF"/>
                </a:solidFill>
                <a:latin typeface="Aptos"/>
                <a:ea typeface="Aptos"/>
                <a:cs typeface="Aptos"/>
                <a:sym typeface="Aptos"/>
              </a:rPr>
              <a:t>For content and resources about Singapore’s journey as a nation.</a:t>
            </a:r>
          </a:p>
        </p:txBody>
      </p:sp>
      <p:sp>
        <p:nvSpPr>
          <p:cNvPr id="11" name="TextBox 11"/>
          <p:cNvSpPr txBox="1"/>
          <p:nvPr/>
        </p:nvSpPr>
        <p:spPr>
          <a:xfrm>
            <a:off x="6807604" y="2311528"/>
            <a:ext cx="4317595" cy="545972"/>
          </a:xfrm>
          <a:prstGeom prst="rect">
            <a:avLst/>
          </a:prstGeom>
        </p:spPr>
        <p:txBody>
          <a:bodyPr anchor="t" bIns="0" lIns="0" rIns="0" rtlCol="0" tIns="0">
            <a:spAutoFit/>
          </a:bodyPr>
          <a:lstStyle/>
          <a:p>
            <a:pPr algn="ctr" indent="0" lvl="0" marL="0">
              <a:lnSpc>
                <a:spcPts val="4115"/>
              </a:lnSpc>
              <a:spcBef>
                <a:spcPct val="0"/>
              </a:spcBef>
            </a:pPr>
            <a:r>
              <a:rPr b="1" dirty="0" lang="en-US" strike="noStrike" sz="4199" u="none">
                <a:solidFill>
                  <a:srgbClr val="FFE8AB"/>
                </a:solidFill>
                <a:latin typeface="Century Gothic Paneuropean Bold"/>
                <a:ea typeface="Century Gothic Paneuropean Bold"/>
                <a:cs typeface="Century Gothic Paneuropean Bold"/>
                <a:sym typeface="Century Gothic Paneuropean Bold"/>
              </a:rPr>
              <a:t>OnePeople.sg</a:t>
            </a:r>
          </a:p>
        </p:txBody>
      </p:sp>
      <p:grpSp>
        <p:nvGrpSpPr>
          <p:cNvPr id="12" name="Group 12"/>
          <p:cNvGrpSpPr/>
          <p:nvPr/>
        </p:nvGrpSpPr>
        <p:grpSpPr>
          <a:xfrm>
            <a:off x="527082" y="6975962"/>
            <a:ext cx="4650358" cy="1261466"/>
            <a:chOff x="0" y="0"/>
            <a:chExt cx="6200477" cy="1681955"/>
          </a:xfrm>
        </p:grpSpPr>
        <p:grpSp>
          <p:nvGrpSpPr>
            <p:cNvPr id="13" name="Group 13"/>
            <p:cNvGrpSpPr/>
            <p:nvPr/>
          </p:nvGrpSpPr>
          <p:grpSpPr>
            <a:xfrm>
              <a:off x="542666" y="0"/>
              <a:ext cx="5214128" cy="1353523"/>
              <a:chOff x="0" y="0"/>
              <a:chExt cx="2339967" cy="607440"/>
            </a:xfrm>
          </p:grpSpPr>
          <p:sp>
            <p:nvSpPr>
              <p:cNvPr id="14" name="Freeform 14"/>
              <p:cNvSpPr/>
              <p:nvPr/>
            </p:nvSpPr>
            <p:spPr>
              <a:xfrm>
                <a:off x="0" y="0"/>
                <a:ext cx="2339967" cy="607440"/>
              </a:xfrm>
              <a:custGeom>
                <a:avLst/>
                <a:gdLst/>
                <a:ahLst/>
                <a:cxnLst/>
                <a:rect b="b" l="l" r="r" t="t"/>
                <a:pathLst>
                  <a:path h="607440" w="2339967">
                    <a:moveTo>
                      <a:pt x="2339967" y="15838"/>
                    </a:moveTo>
                    <a:lnTo>
                      <a:pt x="2339967" y="591602"/>
                    </a:lnTo>
                    <a:cubicBezTo>
                      <a:pt x="2339967" y="595803"/>
                      <a:pt x="2338298" y="599831"/>
                      <a:pt x="2335328" y="602801"/>
                    </a:cubicBezTo>
                    <a:cubicBezTo>
                      <a:pt x="2332358" y="605771"/>
                      <a:pt x="2328330" y="607440"/>
                      <a:pt x="2324129" y="607440"/>
                    </a:cubicBezTo>
                    <a:lnTo>
                      <a:pt x="15838" y="607440"/>
                    </a:lnTo>
                    <a:cubicBezTo>
                      <a:pt x="11637" y="607440"/>
                      <a:pt x="7609" y="605771"/>
                      <a:pt x="4639" y="602801"/>
                    </a:cubicBezTo>
                    <a:cubicBezTo>
                      <a:pt x="1669" y="599831"/>
                      <a:pt x="0" y="595803"/>
                      <a:pt x="0" y="591602"/>
                    </a:cubicBezTo>
                    <a:lnTo>
                      <a:pt x="0" y="15838"/>
                    </a:lnTo>
                    <a:cubicBezTo>
                      <a:pt x="0" y="11637"/>
                      <a:pt x="1669" y="7609"/>
                      <a:pt x="4639" y="4639"/>
                    </a:cubicBezTo>
                    <a:cubicBezTo>
                      <a:pt x="7609" y="1669"/>
                      <a:pt x="11637" y="0"/>
                      <a:pt x="15838" y="0"/>
                    </a:cubicBezTo>
                    <a:lnTo>
                      <a:pt x="2324129" y="0"/>
                    </a:lnTo>
                    <a:cubicBezTo>
                      <a:pt x="2328330" y="0"/>
                      <a:pt x="2332358" y="1669"/>
                      <a:pt x="2335328" y="4639"/>
                    </a:cubicBezTo>
                    <a:cubicBezTo>
                      <a:pt x="2338298" y="7609"/>
                      <a:pt x="2339967" y="11637"/>
                      <a:pt x="2339967" y="15838"/>
                    </a:cubicBezTo>
                    <a:close/>
                  </a:path>
                </a:pathLst>
              </a:custGeom>
              <a:solidFill>
                <a:srgbClr val="D2B19B">
                  <a:alpha val="84706"/>
                </a:srgbClr>
              </a:solidFill>
            </p:spPr>
            <p:txBody>
              <a:bodyPr/>
              <a:lstStyle/>
              <a:p>
                <a:endParaRPr lang="en-SG"/>
              </a:p>
            </p:txBody>
          </p:sp>
          <p:sp>
            <p:nvSpPr>
              <p:cNvPr id="15" name="TextBox 15"/>
              <p:cNvSpPr txBox="1"/>
              <p:nvPr/>
            </p:nvSpPr>
            <p:spPr>
              <a:xfrm>
                <a:off x="0" y="-38100"/>
                <a:ext cx="2339967" cy="645540"/>
              </a:xfrm>
              <a:prstGeom prst="rect">
                <a:avLst/>
              </a:prstGeom>
            </p:spPr>
            <p:txBody>
              <a:bodyPr anchor="ctr" bIns="50800" lIns="50800" rIns="50800" rtlCol="0" tIns="50800"/>
              <a:lstStyle/>
              <a:p>
                <a:pPr algn="ctr">
                  <a:lnSpc>
                    <a:spcPts val="2659"/>
                  </a:lnSpc>
                </a:pPr>
                <a:endParaRPr/>
              </a:p>
            </p:txBody>
          </p:sp>
        </p:grpSp>
        <p:sp>
          <p:nvSpPr>
            <p:cNvPr id="16" name="Freeform 16"/>
            <p:cNvSpPr/>
            <p:nvPr/>
          </p:nvSpPr>
          <p:spPr>
            <a:xfrm rot="-876042">
              <a:off x="5232274" y="454618"/>
              <a:ext cx="968203" cy="1214047"/>
            </a:xfrm>
            <a:custGeom>
              <a:avLst/>
              <a:gdLst/>
              <a:ahLst/>
              <a:cxnLst/>
              <a:rect b="b" l="l" r="r" t="t"/>
              <a:pathLst>
                <a:path h="1214047" w="968203">
                  <a:moveTo>
                    <a:pt x="0" y="0"/>
                  </a:moveTo>
                  <a:lnTo>
                    <a:pt x="968202" y="0"/>
                  </a:lnTo>
                  <a:lnTo>
                    <a:pt x="968202" y="1214047"/>
                  </a:lnTo>
                  <a:lnTo>
                    <a:pt x="0" y="12140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SG"/>
            </a:p>
          </p:txBody>
        </p:sp>
        <p:sp>
          <p:nvSpPr>
            <p:cNvPr id="17" name="TextBox 17"/>
            <p:cNvSpPr txBox="1"/>
            <p:nvPr/>
          </p:nvSpPr>
          <p:spPr>
            <a:xfrm>
              <a:off x="0" y="348256"/>
              <a:ext cx="5756793" cy="1333699"/>
            </a:xfrm>
            <a:prstGeom prst="rect">
              <a:avLst/>
            </a:prstGeom>
          </p:spPr>
          <p:txBody>
            <a:bodyPr anchor="t" bIns="0" lIns="0" rIns="0" rtlCol="0" tIns="0">
              <a:spAutoFit/>
            </a:bodyPr>
            <a:lstStyle/>
            <a:p>
              <a:pPr algn="ctr">
                <a:lnSpc>
                  <a:spcPts val="3919"/>
                </a:lnSpc>
              </a:pPr>
              <a:r>
                <a:rPr b="1" dirty="0" lang="en-US" spc="-99" sz="2800">
                  <a:solidFill>
                    <a:srgbClr val="AB5751"/>
                  </a:solidFill>
                  <a:latin typeface="Century Gothic Paneuropean Bold"/>
                  <a:ea typeface="Century Gothic Paneuropean Bold"/>
                  <a:cs typeface="Century Gothic Paneuropean Bold"/>
                  <a:sym typeface="Century Gothic Paneuropean Bold"/>
                  <a:hlinkClick action="ppaction://noaction" r:id=""/>
                </a:rPr>
                <a:t>www.sg101.gov.sg</a:t>
              </a:r>
              <a:endParaRPr b="1" dirty="0" lang="en-US" spc="-99" sz="2800">
                <a:solidFill>
                  <a:srgbClr val="AB5751"/>
                </a:solidFill>
                <a:latin typeface="Century Gothic Paneuropean Bold"/>
                <a:ea typeface="Century Gothic Paneuropean Bold"/>
                <a:cs typeface="Century Gothic Paneuropean Bold"/>
                <a:sym typeface="Century Gothic Paneuropean Bold"/>
              </a:endParaRPr>
            </a:p>
            <a:p>
              <a:pPr algn="ctr">
                <a:lnSpc>
                  <a:spcPts val="3919"/>
                </a:lnSpc>
              </a:pPr>
              <a:endParaRPr b="1" dirty="0" lang="en-US" spc="-99" sz="2800">
                <a:solidFill>
                  <a:srgbClr val="AB5751"/>
                </a:solidFill>
                <a:latin typeface="Century Gothic Paneuropean Bold"/>
                <a:ea typeface="Century Gothic Paneuropean Bold"/>
                <a:cs typeface="Century Gothic Paneuropean Bold"/>
                <a:sym typeface="Century Gothic Paneuropean Bold"/>
              </a:endParaRPr>
            </a:p>
          </p:txBody>
        </p:sp>
      </p:grpSp>
      <p:grpSp>
        <p:nvGrpSpPr>
          <p:cNvPr id="19" name="Group 19"/>
          <p:cNvGrpSpPr/>
          <p:nvPr/>
        </p:nvGrpSpPr>
        <p:grpSpPr>
          <a:xfrm>
            <a:off x="5867400" y="6953896"/>
            <a:ext cx="5787228" cy="1170411"/>
            <a:chOff x="0" y="0"/>
            <a:chExt cx="3241916" cy="700350"/>
          </a:xfrm>
        </p:grpSpPr>
        <p:sp>
          <p:nvSpPr>
            <p:cNvPr id="20" name="Freeform 20"/>
            <p:cNvSpPr/>
            <p:nvPr/>
          </p:nvSpPr>
          <p:spPr>
            <a:xfrm>
              <a:off x="0" y="0"/>
              <a:ext cx="3241916" cy="700350"/>
            </a:xfrm>
            <a:custGeom>
              <a:avLst/>
              <a:gdLst/>
              <a:ahLst/>
              <a:cxnLst/>
              <a:rect b="b" l="l" r="r" t="t"/>
              <a:pathLst>
                <a:path h="700350" w="3241916">
                  <a:moveTo>
                    <a:pt x="3241916" y="11432"/>
                  </a:moveTo>
                  <a:lnTo>
                    <a:pt x="3241916" y="688918"/>
                  </a:lnTo>
                  <a:cubicBezTo>
                    <a:pt x="3241916" y="695231"/>
                    <a:pt x="3236798" y="700350"/>
                    <a:pt x="3230484" y="700350"/>
                  </a:cubicBezTo>
                  <a:lnTo>
                    <a:pt x="11432" y="700350"/>
                  </a:lnTo>
                  <a:cubicBezTo>
                    <a:pt x="5118" y="700350"/>
                    <a:pt x="0" y="695231"/>
                    <a:pt x="0" y="688918"/>
                  </a:cubicBezTo>
                  <a:lnTo>
                    <a:pt x="0" y="11432"/>
                  </a:lnTo>
                  <a:cubicBezTo>
                    <a:pt x="0" y="5118"/>
                    <a:pt x="5118" y="0"/>
                    <a:pt x="11432" y="0"/>
                  </a:cubicBezTo>
                  <a:lnTo>
                    <a:pt x="3230484" y="0"/>
                  </a:lnTo>
                  <a:cubicBezTo>
                    <a:pt x="3236798" y="0"/>
                    <a:pt x="3241916" y="5118"/>
                    <a:pt x="3241916" y="11432"/>
                  </a:cubicBezTo>
                  <a:close/>
                </a:path>
              </a:pathLst>
            </a:custGeom>
            <a:solidFill>
              <a:srgbClr val="D2B19B">
                <a:alpha val="84706"/>
              </a:srgbClr>
            </a:solidFill>
          </p:spPr>
          <p:txBody>
            <a:bodyPr/>
            <a:lstStyle/>
            <a:p>
              <a:endParaRPr lang="en-SG"/>
            </a:p>
          </p:txBody>
        </p:sp>
        <p:sp>
          <p:nvSpPr>
            <p:cNvPr id="21" name="TextBox 21"/>
            <p:cNvSpPr txBox="1"/>
            <p:nvPr/>
          </p:nvSpPr>
          <p:spPr>
            <a:xfrm>
              <a:off x="0" y="-38100"/>
              <a:ext cx="3241916" cy="738450"/>
            </a:xfrm>
            <a:prstGeom prst="rect">
              <a:avLst/>
            </a:prstGeom>
          </p:spPr>
          <p:txBody>
            <a:bodyPr anchor="ctr" bIns="50800" lIns="50800" rIns="50800" rtlCol="0" tIns="50800"/>
            <a:lstStyle/>
            <a:p>
              <a:pPr algn="ctr">
                <a:lnSpc>
                  <a:spcPts val="2659"/>
                </a:lnSpc>
              </a:pPr>
              <a:endParaRPr/>
            </a:p>
          </p:txBody>
        </p:sp>
      </p:grpSp>
      <p:sp>
        <p:nvSpPr>
          <p:cNvPr id="22" name="Freeform 22"/>
          <p:cNvSpPr/>
          <p:nvPr/>
        </p:nvSpPr>
        <p:spPr>
          <a:xfrm rot="-876042">
            <a:off x="11207489" y="7716945"/>
            <a:ext cx="726152" cy="910535"/>
          </a:xfrm>
          <a:custGeom>
            <a:avLst/>
            <a:gdLst/>
            <a:ahLst/>
            <a:cxnLst/>
            <a:rect b="b" l="l" r="r" t="t"/>
            <a:pathLst>
              <a:path h="910535" w="726152">
                <a:moveTo>
                  <a:pt x="0" y="0"/>
                </a:moveTo>
                <a:lnTo>
                  <a:pt x="726152" y="0"/>
                </a:lnTo>
                <a:lnTo>
                  <a:pt x="726152" y="910535"/>
                </a:lnTo>
                <a:lnTo>
                  <a:pt x="0" y="9105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SG"/>
          </a:p>
        </p:txBody>
      </p:sp>
      <p:sp>
        <p:nvSpPr>
          <p:cNvPr id="23" name="Freeform 23"/>
          <p:cNvSpPr/>
          <p:nvPr/>
        </p:nvSpPr>
        <p:spPr>
          <a:xfrm>
            <a:off x="7182730" y="3086100"/>
            <a:ext cx="3525846" cy="3525895"/>
          </a:xfrm>
          <a:custGeom>
            <a:avLst/>
            <a:gdLst/>
            <a:ahLst/>
            <a:cxnLst/>
            <a:rect b="b" l="l" r="r" t="t"/>
            <a:pathLst>
              <a:path h="3525895" w="3525846">
                <a:moveTo>
                  <a:pt x="0" y="0"/>
                </a:moveTo>
                <a:lnTo>
                  <a:pt x="3525846" y="0"/>
                </a:lnTo>
                <a:lnTo>
                  <a:pt x="3525846" y="3525895"/>
                </a:lnTo>
                <a:lnTo>
                  <a:pt x="0" y="3525895"/>
                </a:lnTo>
                <a:lnTo>
                  <a:pt x="0" y="0"/>
                </a:lnTo>
                <a:close/>
              </a:path>
            </a:pathLst>
          </a:custGeom>
          <a:blipFill>
            <a:blip cstate="email"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p>
            <a:endParaRPr lang="en-SG"/>
          </a:p>
        </p:txBody>
      </p:sp>
      <p:sp>
        <p:nvSpPr>
          <p:cNvPr id="24" name="TextBox 24"/>
          <p:cNvSpPr txBox="1"/>
          <p:nvPr/>
        </p:nvSpPr>
        <p:spPr>
          <a:xfrm>
            <a:off x="5947211" y="7107295"/>
            <a:ext cx="5635188" cy="1154162"/>
          </a:xfrm>
          <a:prstGeom prst="rect">
            <a:avLst/>
          </a:prstGeom>
        </p:spPr>
        <p:txBody>
          <a:bodyPr anchor="t" bIns="0" lIns="0" rIns="0" rtlCol="0" tIns="0" wrap="square">
            <a:spAutoFit/>
          </a:bodyPr>
          <a:lstStyle/>
          <a:p>
            <a:pPr algn="ctr">
              <a:lnSpc>
                <a:spcPts val="2964"/>
              </a:lnSpc>
              <a:spcBef>
                <a:spcPct val="0"/>
              </a:spcBef>
            </a:pPr>
            <a:r>
              <a:rPr b="1" dirty="0" lang="en-US" sz="2600">
                <a:solidFill>
                  <a:srgbClr val="AB5751"/>
                </a:solidFill>
                <a:latin typeface="Century Gothic Paneuropean Bold"/>
                <a:ea typeface="Century Gothic Paneuropean Bold"/>
                <a:cs typeface="Century Gothic Paneuropean Bold"/>
                <a:sym typeface="Century Gothic Paneuropean Bold"/>
                <a:hlinkClick action="ppaction://noaction" r:id=""/>
              </a:rPr>
              <a:t>www.onepeople.sg/pages/cultural-and-religious-sources</a:t>
            </a:r>
            <a:endParaRPr b="1" dirty="0" lang="en-US" sz="2600">
              <a:solidFill>
                <a:srgbClr val="AB5751"/>
              </a:solidFill>
              <a:latin typeface="Century Gothic Paneuropean Bold"/>
              <a:ea typeface="Century Gothic Paneuropean Bold"/>
              <a:cs typeface="Century Gothic Paneuropean Bold"/>
              <a:sym typeface="Century Gothic Paneuropean Bold"/>
            </a:endParaRPr>
          </a:p>
          <a:p>
            <a:pPr algn="ctr">
              <a:lnSpc>
                <a:spcPts val="2964"/>
              </a:lnSpc>
              <a:spcBef>
                <a:spcPct val="0"/>
              </a:spcBef>
            </a:pPr>
            <a:endParaRPr b="1" dirty="0" lang="en-US" sz="2600">
              <a:solidFill>
                <a:srgbClr val="AB5751"/>
              </a:solidFill>
              <a:latin typeface="Century Gothic Paneuropean Bold"/>
              <a:ea typeface="Century Gothic Paneuropean Bold"/>
              <a:cs typeface="Century Gothic Paneuropean Bold"/>
              <a:sym typeface="Century Gothic Paneuropean Bold"/>
            </a:endParaRPr>
          </a:p>
        </p:txBody>
      </p:sp>
      <p:sp>
        <p:nvSpPr>
          <p:cNvPr id="26" name="TextBox 26"/>
          <p:cNvSpPr txBox="1"/>
          <p:nvPr/>
        </p:nvSpPr>
        <p:spPr>
          <a:xfrm>
            <a:off x="6477000" y="8464296"/>
            <a:ext cx="4781465" cy="794004"/>
          </a:xfrm>
          <a:prstGeom prst="rect">
            <a:avLst/>
          </a:prstGeom>
        </p:spPr>
        <p:txBody>
          <a:bodyPr anchor="t" bIns="0" lIns="0" rIns="0" rtlCol="0" tIns="0" wrap="square">
            <a:spAutoFit/>
          </a:bodyPr>
          <a:lstStyle/>
          <a:p>
            <a:pPr algn="ctr">
              <a:lnSpc>
                <a:spcPts val="3107"/>
              </a:lnSpc>
            </a:pPr>
            <a:r>
              <a:rPr dirty="0" lang="en-US" sz="2799">
                <a:solidFill>
                  <a:srgbClr val="FFFFFF"/>
                </a:solidFill>
                <a:latin typeface="Aptos"/>
                <a:ea typeface="Aptos"/>
                <a:cs typeface="Aptos"/>
                <a:sym typeface="Aptos"/>
              </a:rPr>
              <a:t>For content and resources about culture and religion.</a:t>
            </a:r>
          </a:p>
        </p:txBody>
      </p:sp>
      <p:sp>
        <p:nvSpPr>
          <p:cNvPr id="34" name="TextBox 34"/>
          <p:cNvSpPr txBox="1"/>
          <p:nvPr/>
        </p:nvSpPr>
        <p:spPr>
          <a:xfrm>
            <a:off x="12674743" y="8464296"/>
            <a:ext cx="5028076" cy="794004"/>
          </a:xfrm>
          <a:prstGeom prst="rect">
            <a:avLst/>
          </a:prstGeom>
        </p:spPr>
        <p:txBody>
          <a:bodyPr anchor="t" bIns="0" lIns="0" rIns="0" rtlCol="0" tIns="0">
            <a:spAutoFit/>
          </a:bodyPr>
          <a:lstStyle/>
          <a:p>
            <a:pPr algn="ctr">
              <a:lnSpc>
                <a:spcPts val="3107"/>
              </a:lnSpc>
            </a:pPr>
            <a:r>
              <a:rPr lang="en-US" sz="2799">
                <a:solidFill>
                  <a:srgbClr val="FFFFFF"/>
                </a:solidFill>
                <a:latin typeface="Aptos"/>
                <a:ea typeface="Aptos"/>
                <a:cs typeface="Aptos"/>
                <a:sym typeface="Aptos"/>
              </a:rPr>
              <a:t>Take part in events during Racial and Religious Harmony Month.</a:t>
            </a:r>
          </a:p>
        </p:txBody>
      </p:sp>
      <p:sp>
        <p:nvSpPr>
          <p:cNvPr id="37" name="Google Shape;97;p1">
            <a:extLst>
              <a:ext uri="{FF2B5EF4-FFF2-40B4-BE49-F238E27FC236}">
                <a16:creationId xmlns:a16="http://schemas.microsoft.com/office/drawing/2014/main" id="{D4C766D0-475B-4E02-A453-78EEA602D36B}"/>
              </a:ext>
            </a:extLst>
          </p:cNvPr>
          <p:cNvSpPr txBox="1"/>
          <p:nvPr/>
        </p:nvSpPr>
        <p:spPr>
          <a:xfrm>
            <a:off x="7350644" y="9065"/>
            <a:ext cx="3586710" cy="257635"/>
          </a:xfrm>
          <a:prstGeom prst="rect">
            <a:avLst/>
          </a:prstGeom>
          <a:noFill/>
          <a:ln>
            <a:noFill/>
          </a:ln>
        </p:spPr>
        <p:txBody>
          <a:bodyPr anchor="t" anchorCtr="0" bIns="0" lIns="0" rIns="0" spcFirstLastPara="1" tIns="0" wrap="square">
            <a:spAutoFit/>
          </a:bodyPr>
          <a:lstStyle/>
          <a:p>
            <a:pPr algn="ctr" indent="0" lvl="0" marL="0" marR="0" rtl="0">
              <a:lnSpc>
                <a:spcPct val="93004"/>
              </a:lnSpc>
              <a:spcBef>
                <a:spcPts val="0"/>
              </a:spcBef>
              <a:spcAft>
                <a:spcPts val="0"/>
              </a:spcAft>
              <a:buNone/>
            </a:pPr>
            <a:r>
              <a:rPr cap="none" dirty="0" i="0" lang="en-US" strike="noStrike" u="none">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sym typeface="Arial"/>
              </a:rPr>
              <a:t>OFFICIAL (OPEN)</a:t>
            </a:r>
            <a:endParaRPr dirty="0">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endParaRPr>
          </a:p>
        </p:txBody>
      </p:sp>
      <p:sp>
        <p:nvSpPr>
          <p:cNvPr id="38" name="Google Shape;97;p1">
            <a:extLst>
              <a:ext uri="{FF2B5EF4-FFF2-40B4-BE49-F238E27FC236}">
                <a16:creationId xmlns:a16="http://schemas.microsoft.com/office/drawing/2014/main" id="{DF3F6277-2B12-49A2-B0D0-DD3485E69468}"/>
              </a:ext>
            </a:extLst>
          </p:cNvPr>
          <p:cNvSpPr txBox="1"/>
          <p:nvPr/>
        </p:nvSpPr>
        <p:spPr>
          <a:xfrm>
            <a:off x="7350645" y="10067465"/>
            <a:ext cx="3586710" cy="257635"/>
          </a:xfrm>
          <a:prstGeom prst="rect">
            <a:avLst/>
          </a:prstGeom>
          <a:noFill/>
          <a:ln>
            <a:noFill/>
          </a:ln>
        </p:spPr>
        <p:txBody>
          <a:bodyPr anchor="t" anchorCtr="0" bIns="0" lIns="0" rIns="0" spcFirstLastPara="1" tIns="0" wrap="square">
            <a:spAutoFit/>
          </a:bodyPr>
          <a:lstStyle/>
          <a:p>
            <a:pPr algn="ctr" indent="0" lvl="0" marL="0" marR="0" rtl="0">
              <a:lnSpc>
                <a:spcPct val="93004"/>
              </a:lnSpc>
              <a:spcBef>
                <a:spcPts val="0"/>
              </a:spcBef>
              <a:spcAft>
                <a:spcPts val="0"/>
              </a:spcAft>
              <a:buNone/>
            </a:pPr>
            <a:r>
              <a:rPr cap="none" dirty="0" i="0" lang="en-US" strike="noStrike" u="none">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sym typeface="Arial"/>
              </a:rPr>
              <a:t>OFFICIAL (OPEN)</a:t>
            </a:r>
            <a:endParaRPr dirty="0">
              <a:solidFill>
                <a:schemeClr val="bg1">
                  <a:lumMod val="95000"/>
                </a:schemeClr>
              </a:solidFill>
              <a:latin charset="0" panose="020F0502020204030204" pitchFamily="34" typeface="Calibri"/>
              <a:ea charset="0" panose="020F0502020204030204" pitchFamily="34" typeface="Calibri"/>
              <a:cs charset="0" panose="020F0502020204030204" pitchFamily="34" typeface="Calibri"/>
            </a:endParaRPr>
          </a:p>
        </p:txBody>
      </p:sp>
      <p:sp>
        <p:nvSpPr>
          <p:cNvPr id="39" name="Slide Number Placeholder 3">
            <a:extLst>
              <a:ext uri="{FF2B5EF4-FFF2-40B4-BE49-F238E27FC236}">
                <a16:creationId xmlns:a16="http://schemas.microsoft.com/office/drawing/2014/main" id="{B49142B7-D72D-7534-C30F-4D5070DC6EC0}"/>
              </a:ext>
            </a:extLst>
          </p:cNvPr>
          <p:cNvSpPr>
            <a:spLocks noGrp="1"/>
          </p:cNvSpPr>
          <p:nvPr>
            <p:ph idx="12" sz="quarter" type="sldNum"/>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solidFill>
                  <a:schemeClr val="bg1"/>
                </a:solidFill>
              </a:rPr>
              <a:pPr/>
              <a:t>15</a:t>
            </a:fld>
            <a:endParaRPr lang="en-US">
              <a:solidFill>
                <a:schemeClr val="bg1"/>
              </a:solidFill>
            </a:endParaRPr>
          </a:p>
        </p:txBody>
      </p:sp>
      <p:sp>
        <p:nvSpPr>
          <p:cNvPr id="35" name="TextBox 9">
            <a:extLst>
              <a:ext uri="{FF2B5EF4-FFF2-40B4-BE49-F238E27FC236}">
                <a16:creationId xmlns:a16="http://schemas.microsoft.com/office/drawing/2014/main" id="{B27074EA-7FEF-68A8-F63C-31914B379166}"/>
              </a:ext>
            </a:extLst>
          </p:cNvPr>
          <p:cNvSpPr txBox="1"/>
          <p:nvPr/>
        </p:nvSpPr>
        <p:spPr>
          <a:xfrm>
            <a:off x="13772673" y="4183380"/>
            <a:ext cx="3010511" cy="960120"/>
          </a:xfrm>
          <a:prstGeom prst="rect">
            <a:avLst/>
          </a:prstGeom>
        </p:spPr>
        <p:txBody>
          <a:bodyPr anchor="t" bIns="0" lIns="0" rIns="0" rtlCol="0" tIns="0">
            <a:spAutoFit/>
          </a:bodyPr>
          <a:lstStyle/>
          <a:p>
            <a:pPr algn="ctr" indent="0" lvl="0" marL="0">
              <a:lnSpc>
                <a:spcPts val="2520"/>
              </a:lnSpc>
            </a:pPr>
            <a:r>
              <a:rPr lang="en-US" strike="noStrike" sz="2400" u="none">
                <a:solidFill>
                  <a:srgbClr val="FFFFFF"/>
                </a:solidFill>
                <a:latin typeface="Aptos"/>
                <a:ea typeface="Aptos"/>
                <a:cs typeface="Aptos"/>
                <a:sym typeface="Aptos"/>
              </a:rPr>
              <a:t>&lt;Check with MCCY if they have any open-source resources&gt;</a:t>
            </a:r>
          </a:p>
        </p:txBody>
      </p:sp>
      <p:sp>
        <p:nvSpPr>
          <p:cNvPr id="36" name="TextBox 18">
            <a:extLst>
              <a:ext uri="{FF2B5EF4-FFF2-40B4-BE49-F238E27FC236}">
                <a16:creationId xmlns:a16="http://schemas.microsoft.com/office/drawing/2014/main" id="{077B51C5-7A25-AF21-EA85-023F018B963F}"/>
              </a:ext>
            </a:extLst>
          </p:cNvPr>
          <p:cNvSpPr txBox="1"/>
          <p:nvPr/>
        </p:nvSpPr>
        <p:spPr>
          <a:xfrm>
            <a:off x="13488365" y="2379673"/>
            <a:ext cx="3525845" cy="545972"/>
          </a:xfrm>
          <a:prstGeom prst="rect">
            <a:avLst/>
          </a:prstGeom>
        </p:spPr>
        <p:txBody>
          <a:bodyPr anchor="t" bIns="0" lIns="0" rIns="0" rtlCol="0" tIns="0" wrap="square">
            <a:spAutoFit/>
          </a:bodyPr>
          <a:lstStyle/>
          <a:p>
            <a:pPr algn="ctr" indent="0" lvl="0" marL="0">
              <a:lnSpc>
                <a:spcPts val="4115"/>
              </a:lnSpc>
              <a:spcBef>
                <a:spcPct val="0"/>
              </a:spcBef>
            </a:pPr>
            <a:r>
              <a:rPr b="1" lang="en-US" sz="4199">
                <a:solidFill>
                  <a:srgbClr val="FFE8AB"/>
                </a:solidFill>
                <a:latin typeface="Century Gothic Paneuropean Bold"/>
                <a:ea typeface="Century Gothic Paneuropean Bold"/>
                <a:cs typeface="Century Gothic Paneuropean Bold"/>
                <a:sym typeface="Century Gothic Paneuropean Bold"/>
              </a:rPr>
              <a:t>MCCY</a:t>
            </a:r>
          </a:p>
        </p:txBody>
      </p:sp>
      <p:grpSp>
        <p:nvGrpSpPr>
          <p:cNvPr id="40" name="Group 27">
            <a:extLst>
              <a:ext uri="{FF2B5EF4-FFF2-40B4-BE49-F238E27FC236}">
                <a16:creationId xmlns:a16="http://schemas.microsoft.com/office/drawing/2014/main" id="{6CF3573C-477C-5FEB-4DB0-7C8273D37410}"/>
              </a:ext>
            </a:extLst>
          </p:cNvPr>
          <p:cNvGrpSpPr/>
          <p:nvPr/>
        </p:nvGrpSpPr>
        <p:grpSpPr>
          <a:xfrm>
            <a:off x="12553724" y="6975962"/>
            <a:ext cx="5149096" cy="931365"/>
            <a:chOff x="0" y="0"/>
            <a:chExt cx="3081043" cy="663128"/>
          </a:xfrm>
        </p:grpSpPr>
        <p:sp>
          <p:nvSpPr>
            <p:cNvPr id="41" name="Freeform 28">
              <a:extLst>
                <a:ext uri="{FF2B5EF4-FFF2-40B4-BE49-F238E27FC236}">
                  <a16:creationId xmlns:a16="http://schemas.microsoft.com/office/drawing/2014/main" id="{ECF56E33-DE77-F0F8-1633-F37B0376DA28}"/>
                </a:ext>
              </a:extLst>
            </p:cNvPr>
            <p:cNvSpPr/>
            <p:nvPr/>
          </p:nvSpPr>
          <p:spPr>
            <a:xfrm>
              <a:off x="0" y="0"/>
              <a:ext cx="3081043" cy="663128"/>
            </a:xfrm>
            <a:custGeom>
              <a:avLst/>
              <a:gdLst/>
              <a:ahLst/>
              <a:cxnLst/>
              <a:rect b="b" l="l" r="r" t="t"/>
              <a:pathLst>
                <a:path h="663128" w="3081043">
                  <a:moveTo>
                    <a:pt x="3081043" y="12028"/>
                  </a:moveTo>
                  <a:lnTo>
                    <a:pt x="3081043" y="651100"/>
                  </a:lnTo>
                  <a:cubicBezTo>
                    <a:pt x="3081043" y="654290"/>
                    <a:pt x="3079776" y="657349"/>
                    <a:pt x="3077520" y="659605"/>
                  </a:cubicBezTo>
                  <a:cubicBezTo>
                    <a:pt x="3075265" y="661861"/>
                    <a:pt x="3072205" y="663128"/>
                    <a:pt x="3069015" y="663128"/>
                  </a:cubicBezTo>
                  <a:lnTo>
                    <a:pt x="12028" y="663128"/>
                  </a:lnTo>
                  <a:cubicBezTo>
                    <a:pt x="8838" y="663128"/>
                    <a:pt x="5779" y="661861"/>
                    <a:pt x="3523" y="659605"/>
                  </a:cubicBezTo>
                  <a:cubicBezTo>
                    <a:pt x="1267" y="657349"/>
                    <a:pt x="0" y="654290"/>
                    <a:pt x="0" y="651100"/>
                  </a:cubicBezTo>
                  <a:lnTo>
                    <a:pt x="0" y="12028"/>
                  </a:lnTo>
                  <a:cubicBezTo>
                    <a:pt x="0" y="8838"/>
                    <a:pt x="1267" y="5779"/>
                    <a:pt x="3523" y="3523"/>
                  </a:cubicBezTo>
                  <a:cubicBezTo>
                    <a:pt x="5779" y="1267"/>
                    <a:pt x="8838" y="0"/>
                    <a:pt x="12028" y="0"/>
                  </a:cubicBezTo>
                  <a:lnTo>
                    <a:pt x="3069015" y="0"/>
                  </a:lnTo>
                  <a:cubicBezTo>
                    <a:pt x="3072205" y="0"/>
                    <a:pt x="3075265" y="1267"/>
                    <a:pt x="3077520" y="3523"/>
                  </a:cubicBezTo>
                  <a:cubicBezTo>
                    <a:pt x="3079776" y="5779"/>
                    <a:pt x="3081043" y="8838"/>
                    <a:pt x="3081043" y="12028"/>
                  </a:cubicBezTo>
                  <a:close/>
                </a:path>
              </a:pathLst>
            </a:custGeom>
            <a:solidFill>
              <a:srgbClr val="D2B19B">
                <a:alpha val="84706"/>
              </a:srgbClr>
            </a:solidFill>
          </p:spPr>
          <p:txBody>
            <a:bodyPr/>
            <a:lstStyle/>
            <a:p>
              <a:endParaRPr lang="en-SG"/>
            </a:p>
          </p:txBody>
        </p:sp>
        <p:sp>
          <p:nvSpPr>
            <p:cNvPr id="42" name="TextBox 29">
              <a:extLst>
                <a:ext uri="{FF2B5EF4-FFF2-40B4-BE49-F238E27FC236}">
                  <a16:creationId xmlns:a16="http://schemas.microsoft.com/office/drawing/2014/main" id="{68784420-9695-918D-495B-063BA63CC714}"/>
                </a:ext>
              </a:extLst>
            </p:cNvPr>
            <p:cNvSpPr txBox="1"/>
            <p:nvPr/>
          </p:nvSpPr>
          <p:spPr>
            <a:xfrm>
              <a:off x="0" y="-38100"/>
              <a:ext cx="3081043" cy="701228"/>
            </a:xfrm>
            <a:prstGeom prst="rect">
              <a:avLst/>
            </a:prstGeom>
          </p:spPr>
          <p:txBody>
            <a:bodyPr anchor="ctr" bIns="50800" lIns="50800" rIns="50800" rtlCol="0" tIns="50800"/>
            <a:lstStyle/>
            <a:p>
              <a:pPr algn="ctr">
                <a:lnSpc>
                  <a:spcPts val="2659"/>
                </a:lnSpc>
              </a:pPr>
              <a:endParaRPr/>
            </a:p>
          </p:txBody>
        </p:sp>
      </p:grpSp>
      <p:sp>
        <p:nvSpPr>
          <p:cNvPr id="43" name="TextBox 30">
            <a:extLst>
              <a:ext uri="{FF2B5EF4-FFF2-40B4-BE49-F238E27FC236}">
                <a16:creationId xmlns:a16="http://schemas.microsoft.com/office/drawing/2014/main" id="{64B79E57-81F9-A3D4-3779-F0D7E64D3A2A}"/>
              </a:ext>
            </a:extLst>
          </p:cNvPr>
          <p:cNvSpPr txBox="1"/>
          <p:nvPr/>
        </p:nvSpPr>
        <p:spPr>
          <a:xfrm>
            <a:off x="12496800" y="7259336"/>
            <a:ext cx="5023504" cy="384721"/>
          </a:xfrm>
          <a:prstGeom prst="rect">
            <a:avLst/>
          </a:prstGeom>
        </p:spPr>
        <p:txBody>
          <a:bodyPr anchor="t" bIns="0" lIns="0" rIns="0" rtlCol="0" tIns="0">
            <a:spAutoFit/>
          </a:bodyPr>
          <a:lstStyle/>
          <a:p>
            <a:pPr algn="ctr">
              <a:lnSpc>
                <a:spcPts val="2964"/>
              </a:lnSpc>
              <a:spcBef>
                <a:spcPct val="0"/>
              </a:spcBef>
            </a:pPr>
            <a:r>
              <a:rPr b="1" dirty="0" lang="en-US" sz="2600" u="sng">
                <a:solidFill>
                  <a:srgbClr val="AB5751"/>
                </a:solidFill>
                <a:latin typeface="Century Gothic Paneuropean Bold"/>
                <a:ea typeface="Century Gothic Paneuropean Bold"/>
                <a:cs typeface="Century Gothic Paneuropean Bold"/>
                <a:sym typeface="Century Gothic Paneuropean Bold"/>
                <a:hlinkClick action="ppaction://noaction" r:id=""/>
              </a:rPr>
              <a:t>www.harmonycircle.sg/</a:t>
            </a:r>
          </a:p>
        </p:txBody>
      </p:sp>
      <p:sp>
        <p:nvSpPr>
          <p:cNvPr id="44" name="Freeform 31">
            <a:extLst>
              <a:ext uri="{FF2B5EF4-FFF2-40B4-BE49-F238E27FC236}">
                <a16:creationId xmlns:a16="http://schemas.microsoft.com/office/drawing/2014/main" id="{22059647-22BD-6D2C-7FDB-39E7EEFAAD2C}"/>
              </a:ext>
            </a:extLst>
          </p:cNvPr>
          <p:cNvSpPr/>
          <p:nvPr/>
        </p:nvSpPr>
        <p:spPr>
          <a:xfrm>
            <a:off x="13488365" y="3086100"/>
            <a:ext cx="3525846" cy="3525895"/>
          </a:xfrm>
          <a:custGeom>
            <a:avLst/>
            <a:gdLst/>
            <a:ahLst/>
            <a:cxnLst/>
            <a:rect b="b" l="l" r="r" t="t"/>
            <a:pathLst>
              <a:path h="3525895" w="3525846">
                <a:moveTo>
                  <a:pt x="0" y="0"/>
                </a:moveTo>
                <a:lnTo>
                  <a:pt x="3525845" y="0"/>
                </a:lnTo>
                <a:lnTo>
                  <a:pt x="3525845" y="3525895"/>
                </a:lnTo>
                <a:lnTo>
                  <a:pt x="0" y="3525895"/>
                </a:lnTo>
                <a:lnTo>
                  <a:pt x="0" y="0"/>
                </a:lnTo>
                <a:close/>
              </a:path>
            </a:pathLst>
          </a:custGeom>
          <a:blipFill>
            <a:blip cstate="email"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p:spPr>
        <p:txBody>
          <a:bodyPr/>
          <a:lstStyle/>
          <a:p>
            <a:endParaRPr lang="en-SG"/>
          </a:p>
        </p:txBody>
      </p:sp>
      <p:sp>
        <p:nvSpPr>
          <p:cNvPr id="45" name="Freeform 33">
            <a:extLst>
              <a:ext uri="{FF2B5EF4-FFF2-40B4-BE49-F238E27FC236}">
                <a16:creationId xmlns:a16="http://schemas.microsoft.com/office/drawing/2014/main" id="{3CC55A22-884A-72AA-CC26-53B8DE37DE6F}"/>
              </a:ext>
            </a:extLst>
          </p:cNvPr>
          <p:cNvSpPr/>
          <p:nvPr/>
        </p:nvSpPr>
        <p:spPr>
          <a:xfrm rot="-876042">
            <a:off x="17214152" y="7344305"/>
            <a:ext cx="726152" cy="910535"/>
          </a:xfrm>
          <a:custGeom>
            <a:avLst/>
            <a:gdLst/>
            <a:ahLst/>
            <a:cxnLst/>
            <a:rect b="b" l="l" r="r" t="t"/>
            <a:pathLst>
              <a:path h="910535" w="726152">
                <a:moveTo>
                  <a:pt x="0" y="0"/>
                </a:moveTo>
                <a:lnTo>
                  <a:pt x="726152" y="0"/>
                </a:lnTo>
                <a:lnTo>
                  <a:pt x="726152" y="910536"/>
                </a:lnTo>
                <a:lnTo>
                  <a:pt x="0" y="9105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SG"/>
          </a:p>
        </p:txBody>
      </p:sp>
      <p:pic>
        <p:nvPicPr>
          <p:cNvPr id="46" name="Picture 45">
            <a:extLst>
              <a:ext uri="{FF2B5EF4-FFF2-40B4-BE49-F238E27FC236}">
                <a16:creationId xmlns:a16="http://schemas.microsoft.com/office/drawing/2014/main" id="{1DFC1C11-22C5-9BA6-2710-FF41D4524A85}"/>
              </a:ext>
            </a:extLst>
          </p:cNvPr>
          <p:cNvPicPr>
            <a:picLocks noChangeAspect="1"/>
          </p:cNvPicPr>
          <p:nvPr/>
        </p:nvPicPr>
        <p:blipFill rotWithShape="1">
          <a:blip cstate="print" r:embed="rId8">
            <a:extLst>
              <a:ext uri="{28A0092B-C50C-407E-A947-70E740481C1C}">
                <a14:useLocalDpi xmlns:a14="http://schemas.microsoft.com/office/drawing/2010/main" val="0"/>
              </a:ext>
            </a:extLst>
          </a:blip>
          <a:srcRect b="61" l="142" r="79" t="27"/>
          <a:stretch/>
        </p:blipFill>
        <p:spPr>
          <a:xfrm>
            <a:off x="13907124" y="3490561"/>
            <a:ext cx="2790899" cy="2758368"/>
          </a:xfrm>
          <a:prstGeom prst="rect">
            <a:avLst/>
          </a:prstGeom>
        </p:spPr>
      </p:pic>
      <p:pic>
        <p:nvPicPr>
          <p:cNvPr id="47" name="Picture 46">
            <a:extLst>
              <a:ext uri="{FF2B5EF4-FFF2-40B4-BE49-F238E27FC236}">
                <a16:creationId xmlns:a16="http://schemas.microsoft.com/office/drawing/2014/main" id="{2797D081-353D-C185-2EB0-92044A502D9E}"/>
              </a:ext>
            </a:extLst>
          </p:cNvPr>
          <p:cNvPicPr>
            <a:picLocks noChangeAspect="1"/>
          </p:cNvPicPr>
          <p:nvPr/>
        </p:nvPicPr>
        <p:blipFill rotWithShape="1">
          <a:blip cstate="print" r:embed="rId9">
            <a:extLst>
              <a:ext uri="{28A0092B-C50C-407E-A947-70E740481C1C}">
                <a14:useLocalDpi xmlns:a14="http://schemas.microsoft.com/office/drawing/2010/main" val="0"/>
              </a:ext>
            </a:extLst>
          </a:blip>
          <a:srcRect b="73" l="15" r="18" t="45"/>
          <a:stretch/>
        </p:blipFill>
        <p:spPr>
          <a:xfrm>
            <a:off x="7486149" y="3384484"/>
            <a:ext cx="2875802" cy="2925744"/>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6CF6C"/>
        </a:solidFill>
        <a:effectLst/>
      </p:bgPr>
    </p:bg>
    <p:spTree>
      <p:nvGrpSpPr>
        <p:cNvPr id="1" name=""/>
        <p:cNvGrpSpPr/>
        <p:nvPr/>
      </p:nvGrpSpPr>
      <p:grpSpPr>
        <a:xfrm>
          <a:off x="0" y="0"/>
          <a:ext cx="0" cy="0"/>
          <a:chOff x="0" y="0"/>
          <a:chExt cx="0" cy="0"/>
        </a:xfrm>
      </p:grpSpPr>
      <p:sp>
        <p:nvSpPr>
          <p:cNvPr id="6" name="TextBox 7">
            <a:extLst>
              <a:ext uri="{FF2B5EF4-FFF2-40B4-BE49-F238E27FC236}">
                <a16:creationId xmlns:a16="http://schemas.microsoft.com/office/drawing/2014/main" id="{6FC91B4E-BD47-4A9C-9D81-3EB504CA0618}"/>
              </a:ext>
            </a:extLst>
          </p:cNvPr>
          <p:cNvSpPr txBox="1"/>
          <p:nvPr/>
        </p:nvSpPr>
        <p:spPr>
          <a:xfrm>
            <a:off x="339259" y="2146619"/>
            <a:ext cx="7469654" cy="588623"/>
          </a:xfrm>
          <a:prstGeom prst="rect">
            <a:avLst/>
          </a:prstGeom>
        </p:spPr>
        <p:txBody>
          <a:bodyPr anchor="t" bIns="0" lIns="0" rIns="0" rtlCol="0" tIns="0" wrap="square">
            <a:spAutoFit/>
          </a:bodyPr>
          <a:lstStyle/>
          <a:p>
            <a:pPr algn="ctr">
              <a:lnSpc>
                <a:spcPts val="4788"/>
              </a:lnSpc>
            </a:pPr>
            <a:r>
              <a:rPr b="1" dirty="0" lang="en-US" sz="3750">
                <a:solidFill>
                  <a:srgbClr val="422100"/>
                </a:solidFill>
                <a:ea typeface="Agrandir Bold"/>
                <a:cs typeface="Agrandir Bold"/>
                <a:sym typeface="Agrandir Bold"/>
              </a:rPr>
              <a:t>Your feedback is valuable to us.</a:t>
            </a:r>
          </a:p>
        </p:txBody>
      </p:sp>
      <p:sp>
        <p:nvSpPr>
          <p:cNvPr id="7" name="TextBox 8">
            <a:extLst>
              <a:ext uri="{FF2B5EF4-FFF2-40B4-BE49-F238E27FC236}">
                <a16:creationId xmlns:a16="http://schemas.microsoft.com/office/drawing/2014/main" id="{AA90F1B8-9906-4B37-82E4-DA2B91E4C463}"/>
              </a:ext>
            </a:extLst>
          </p:cNvPr>
          <p:cNvSpPr txBox="1"/>
          <p:nvPr/>
        </p:nvSpPr>
        <p:spPr>
          <a:xfrm>
            <a:off x="765286" y="3149207"/>
            <a:ext cx="6452741" cy="1461939"/>
          </a:xfrm>
          <a:prstGeom prst="rect">
            <a:avLst/>
          </a:prstGeom>
        </p:spPr>
        <p:txBody>
          <a:bodyPr anchor="t" bIns="0" lIns="0" rIns="0" rtlCol="0" tIns="0" wrap="square">
            <a:spAutoFit/>
          </a:bodyPr>
          <a:lstStyle/>
          <a:p>
            <a:pPr algn="ctr">
              <a:lnSpc>
                <a:spcPts val="3794"/>
              </a:lnSpc>
            </a:pPr>
            <a:r>
              <a:rPr dirty="0" lang="en-US" sz="3300">
                <a:solidFill>
                  <a:srgbClr val="422100"/>
                </a:solidFill>
                <a:ea typeface="Futura"/>
                <a:cs charset="0" panose="020B0502040204020203" pitchFamily="34" typeface="Segoe UI"/>
                <a:sym typeface="Futura"/>
              </a:rPr>
              <a:t>Please take a minute to share your feedback through the </a:t>
            </a:r>
          </a:p>
          <a:p>
            <a:pPr algn="ctr">
              <a:lnSpc>
                <a:spcPts val="3794"/>
              </a:lnSpc>
            </a:pPr>
            <a:r>
              <a:rPr dirty="0" lang="en-US" sz="3300">
                <a:solidFill>
                  <a:srgbClr val="422100"/>
                </a:solidFill>
                <a:ea typeface="Futura"/>
                <a:cs charset="0" panose="020B0502040204020203" pitchFamily="34" typeface="Segoe UI"/>
                <a:sym typeface="Futura"/>
              </a:rPr>
              <a:t>following link or QR code:</a:t>
            </a:r>
          </a:p>
        </p:txBody>
      </p:sp>
      <p:sp>
        <p:nvSpPr>
          <p:cNvPr id="8" name="TextBox 13">
            <a:extLst>
              <a:ext uri="{FF2B5EF4-FFF2-40B4-BE49-F238E27FC236}">
                <a16:creationId xmlns:a16="http://schemas.microsoft.com/office/drawing/2014/main" id="{41AB5CC6-D260-4B73-8CB3-ED554F25CD64}"/>
              </a:ext>
            </a:extLst>
          </p:cNvPr>
          <p:cNvSpPr txBox="1"/>
          <p:nvPr/>
        </p:nvSpPr>
        <p:spPr>
          <a:xfrm>
            <a:off x="10621773" y="1954323"/>
            <a:ext cx="5825658" cy="1204176"/>
          </a:xfrm>
          <a:prstGeom prst="rect">
            <a:avLst/>
          </a:prstGeom>
        </p:spPr>
        <p:txBody>
          <a:bodyPr anchor="t" bIns="0" lIns="0" rIns="0" rtlCol="0" tIns="0" wrap="square">
            <a:spAutoFit/>
          </a:bodyPr>
          <a:lstStyle/>
          <a:p>
            <a:pPr algn="ctr">
              <a:lnSpc>
                <a:spcPts val="4788"/>
              </a:lnSpc>
            </a:pPr>
            <a:r>
              <a:rPr b="1" dirty="0" lang="en-US" sz="3750">
                <a:solidFill>
                  <a:srgbClr val="422100"/>
                </a:solidFill>
                <a:ea typeface="Agrandir Bold"/>
                <a:cs typeface="Agrandir Bold"/>
                <a:sym typeface="Agrandir Bold"/>
              </a:rPr>
              <a:t>Follow us online for more</a:t>
            </a:r>
          </a:p>
          <a:p>
            <a:pPr algn="ctr">
              <a:lnSpc>
                <a:spcPts val="4788"/>
              </a:lnSpc>
            </a:pPr>
            <a:r>
              <a:rPr b="1" dirty="0" lang="en-US" sz="3750">
                <a:solidFill>
                  <a:srgbClr val="422100"/>
                </a:solidFill>
                <a:ea typeface="Agrandir Bold"/>
                <a:cs typeface="Agrandir Bold"/>
                <a:sym typeface="Agrandir Bold"/>
              </a:rPr>
              <a:t>National Education content:</a:t>
            </a:r>
          </a:p>
        </p:txBody>
      </p:sp>
      <p:sp>
        <p:nvSpPr>
          <p:cNvPr id="13" name="TextBox 12">
            <a:extLst>
              <a:ext uri="{FF2B5EF4-FFF2-40B4-BE49-F238E27FC236}">
                <a16:creationId xmlns:a16="http://schemas.microsoft.com/office/drawing/2014/main" id="{9B30D4FE-4259-436B-B9C2-84D828DBAD95}"/>
              </a:ext>
            </a:extLst>
          </p:cNvPr>
          <p:cNvSpPr txBox="1"/>
          <p:nvPr/>
        </p:nvSpPr>
        <p:spPr>
          <a:xfrm>
            <a:off x="9820327" y="8784309"/>
            <a:ext cx="3861812" cy="507831"/>
          </a:xfrm>
          <a:prstGeom prst="rect">
            <a:avLst/>
          </a:prstGeom>
          <a:noFill/>
        </p:spPr>
        <p:txBody>
          <a:bodyPr rtlCol="0" wrap="square">
            <a:spAutoFit/>
          </a:bodyPr>
          <a:lstStyle/>
          <a:p>
            <a:pPr algn="ctr"/>
            <a:r>
              <a:rPr dirty="0" lang="en-US" sz="2700">
                <a:solidFill>
                  <a:srgbClr val="422100"/>
                </a:solidFill>
                <a:ea typeface="Livvic Bold"/>
                <a:cs typeface="Livvic Bold"/>
                <a:sym typeface="Livvic Bold"/>
              </a:rPr>
              <a:t> https://go.gov.sg/sg101</a:t>
            </a:r>
          </a:p>
        </p:txBody>
      </p:sp>
      <p:sp>
        <p:nvSpPr>
          <p:cNvPr id="19" name="Freeform 2">
            <a:extLst>
              <a:ext uri="{FF2B5EF4-FFF2-40B4-BE49-F238E27FC236}">
                <a16:creationId xmlns:a16="http://schemas.microsoft.com/office/drawing/2014/main" id="{3559E0E5-346E-4567-9EE7-62B2665C39A4}"/>
              </a:ext>
            </a:extLst>
          </p:cNvPr>
          <p:cNvSpPr>
            <a:spLocks noChangeAspect="1"/>
          </p:cNvSpPr>
          <p:nvPr/>
        </p:nvSpPr>
        <p:spPr>
          <a:xfrm>
            <a:off x="7854935" y="4037237"/>
            <a:ext cx="2041118" cy="1941954"/>
          </a:xfrm>
          <a:custGeom>
            <a:avLst/>
            <a:gdLst/>
            <a:ahLst/>
            <a:cxnLst/>
            <a:rect b="b" l="l" r="r" t="t"/>
            <a:pathLst>
              <a:path h="3861811" w="3861811">
                <a:moveTo>
                  <a:pt x="0" y="0"/>
                </a:moveTo>
                <a:lnTo>
                  <a:pt x="3861811" y="0"/>
                </a:lnTo>
                <a:lnTo>
                  <a:pt x="3861811" y="3861812"/>
                </a:lnTo>
                <a:lnTo>
                  <a:pt x="0" y="3861812"/>
                </a:lnTo>
                <a:lnTo>
                  <a:pt x="0" y="0"/>
                </a:lnTo>
                <a:close/>
              </a:path>
            </a:pathLst>
          </a:custGeom>
          <a:blipFill>
            <a:blip cstate="screen" r:embed="rId3">
              <a:extLst>
                <a:ext uri="{28A0092B-C50C-407E-A947-70E740481C1C}">
                  <a14:useLocalDpi xmlns:a14="http://schemas.microsoft.com/office/drawing/2010/main" val="0"/>
                </a:ext>
              </a:extLst>
            </a:blip>
            <a:stretch>
              <a:fillRect/>
            </a:stretch>
          </a:blipFill>
        </p:spPr>
        <p:txBody>
          <a:bodyPr/>
          <a:lstStyle/>
          <a:p>
            <a:endParaRPr dirty="0" lang="en-SG" sz="2700"/>
          </a:p>
        </p:txBody>
      </p:sp>
      <p:pic>
        <p:nvPicPr>
          <p:cNvPr id="21" name="Picture 20">
            <a:extLst>
              <a:ext uri="{FF2B5EF4-FFF2-40B4-BE49-F238E27FC236}">
                <a16:creationId xmlns:a16="http://schemas.microsoft.com/office/drawing/2014/main" id="{DD754B29-369D-4CA1-922C-022FDF479E0C}"/>
              </a:ext>
            </a:extLst>
          </p:cNvPr>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a:off x="13083263" y="3503144"/>
            <a:ext cx="994281" cy="972000"/>
          </a:xfrm>
          <a:prstGeom prst="rect">
            <a:avLst/>
          </a:prstGeom>
        </p:spPr>
      </p:pic>
      <p:sp>
        <p:nvSpPr>
          <p:cNvPr id="26" name="Freeform 3">
            <a:extLst>
              <a:ext uri="{FF2B5EF4-FFF2-40B4-BE49-F238E27FC236}">
                <a16:creationId xmlns:a16="http://schemas.microsoft.com/office/drawing/2014/main" id="{1CF6B7DD-873D-48EB-A26F-51DBF2F28726}"/>
              </a:ext>
            </a:extLst>
          </p:cNvPr>
          <p:cNvSpPr>
            <a:spLocks noChangeAspect="1"/>
          </p:cNvSpPr>
          <p:nvPr/>
        </p:nvSpPr>
        <p:spPr>
          <a:xfrm>
            <a:off x="10675550" y="3503144"/>
            <a:ext cx="965252" cy="972000"/>
          </a:xfrm>
          <a:custGeom>
            <a:avLst/>
            <a:gdLst/>
            <a:ahLst/>
            <a:cxnLst/>
            <a:rect b="b" l="l" r="r" t="t"/>
            <a:pathLst>
              <a:path h="4114800" w="4114800">
                <a:moveTo>
                  <a:pt x="0" y="0"/>
                </a:moveTo>
                <a:lnTo>
                  <a:pt x="4114800" y="0"/>
                </a:lnTo>
                <a:lnTo>
                  <a:pt x="4114800" y="4114800"/>
                </a:lnTo>
                <a:lnTo>
                  <a:pt x="0" y="4114800"/>
                </a:lnTo>
                <a:lnTo>
                  <a:pt x="0" y="0"/>
                </a:lnTo>
                <a:close/>
              </a:path>
            </a:pathLst>
          </a:custGeom>
          <a:blipFill>
            <a:blip cstate="print"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txBody>
          <a:bodyPr/>
          <a:lstStyle/>
          <a:p>
            <a:endParaRPr dirty="0" lang="en-US" sz="2700"/>
          </a:p>
        </p:txBody>
      </p:sp>
      <p:pic>
        <p:nvPicPr>
          <p:cNvPr id="28" name="Picture 27">
            <a:extLst>
              <a:ext uri="{FF2B5EF4-FFF2-40B4-BE49-F238E27FC236}">
                <a16:creationId xmlns:a16="http://schemas.microsoft.com/office/drawing/2014/main" id="{C97DC01A-ABDC-4648-A1C6-73B8F15D0FAC}"/>
              </a:ext>
            </a:extLst>
          </p:cNvPr>
          <p:cNvPicPr>
            <a:picLocks/>
          </p:cNvPicPr>
          <p:nvPr/>
        </p:nvPicPr>
        <p:blipFill rotWithShape="1">
          <a:blip cstate="print" r:embed="rId7">
            <a:extLst>
              <a:ext uri="{28A0092B-C50C-407E-A947-70E740481C1C}">
                <a14:useLocalDpi xmlns:a14="http://schemas.microsoft.com/office/drawing/2010/main" val="0"/>
              </a:ext>
            </a:extLst>
          </a:blip>
          <a:srcRect b="147" l="32" r="105" t="131"/>
          <a:stretch/>
        </p:blipFill>
        <p:spPr>
          <a:xfrm>
            <a:off x="9977052" y="4867008"/>
            <a:ext cx="2268000" cy="2268000"/>
          </a:xfrm>
          <a:prstGeom prst="rect">
            <a:avLst/>
          </a:prstGeom>
        </p:spPr>
      </p:pic>
      <p:pic>
        <p:nvPicPr>
          <p:cNvPr id="29" name="Picture 28">
            <a:extLst>
              <a:ext uri="{FF2B5EF4-FFF2-40B4-BE49-F238E27FC236}">
                <a16:creationId xmlns:a16="http://schemas.microsoft.com/office/drawing/2014/main" id="{D209063E-2791-4FCB-8393-FA049F593D71}"/>
              </a:ext>
            </a:extLst>
          </p:cNvPr>
          <p:cNvPicPr>
            <a:picLocks/>
          </p:cNvPicPr>
          <p:nvPr/>
        </p:nvPicPr>
        <p:blipFill rotWithShape="1">
          <a:blip cstate="print" r:embed="rId8">
            <a:extLst>
              <a:ext uri="{28A0092B-C50C-407E-A947-70E740481C1C}">
                <a14:useLocalDpi xmlns:a14="http://schemas.microsoft.com/office/drawing/2010/main" val="0"/>
              </a:ext>
            </a:extLst>
          </a:blip>
          <a:srcRect b="128" l="143" r="59" t="126"/>
          <a:stretch/>
        </p:blipFill>
        <p:spPr>
          <a:xfrm>
            <a:off x="12400602" y="4871801"/>
            <a:ext cx="2268000" cy="2268000"/>
          </a:xfrm>
          <a:prstGeom prst="rect">
            <a:avLst/>
          </a:prstGeom>
        </p:spPr>
      </p:pic>
      <p:pic>
        <p:nvPicPr>
          <p:cNvPr id="30" name="Picture 29">
            <a:extLst>
              <a:ext uri="{FF2B5EF4-FFF2-40B4-BE49-F238E27FC236}">
                <a16:creationId xmlns:a16="http://schemas.microsoft.com/office/drawing/2014/main" id="{ACB4C1E6-8B30-4578-90B9-3C1950B78C65}"/>
              </a:ext>
            </a:extLst>
          </p:cNvPr>
          <p:cNvPicPr>
            <a:picLocks/>
          </p:cNvPicPr>
          <p:nvPr/>
        </p:nvPicPr>
        <p:blipFill rotWithShape="1">
          <a:blip cstate="print" r:embed="rId9">
            <a:extLst>
              <a:ext uri="{28A0092B-C50C-407E-A947-70E740481C1C}">
                <a14:useLocalDpi xmlns:a14="http://schemas.microsoft.com/office/drawing/2010/main" val="0"/>
              </a:ext>
            </a:extLst>
          </a:blip>
          <a:srcRect b="84" l="28" r="129" t="73"/>
          <a:stretch/>
        </p:blipFill>
        <p:spPr>
          <a:xfrm>
            <a:off x="14916914" y="4893305"/>
            <a:ext cx="2268000" cy="2268000"/>
          </a:xfrm>
          <a:prstGeom prst="rect">
            <a:avLst/>
          </a:prstGeom>
        </p:spPr>
      </p:pic>
      <p:pic>
        <p:nvPicPr>
          <p:cNvPr id="31" name="Picture 30">
            <a:extLst>
              <a:ext uri="{FF2B5EF4-FFF2-40B4-BE49-F238E27FC236}">
                <a16:creationId xmlns:a16="http://schemas.microsoft.com/office/drawing/2014/main" id="{B7E7A769-7466-4A9A-88D9-C380EB9EE0CC}"/>
              </a:ext>
            </a:extLst>
          </p:cNvPr>
          <p:cNvPicPr>
            <a:picLocks/>
          </p:cNvPicPr>
          <p:nvPr/>
        </p:nvPicPr>
        <p:blipFill rotWithShape="1">
          <a:blip cstate="print" r:embed="rId10">
            <a:extLst>
              <a:ext uri="{28A0092B-C50C-407E-A947-70E740481C1C}">
                <a14:useLocalDpi xmlns:a14="http://schemas.microsoft.com/office/drawing/2010/main" val="0"/>
              </a:ext>
            </a:extLst>
          </a:blip>
          <a:srcRect b="64" l="37" r="49" t="168"/>
          <a:stretch/>
        </p:blipFill>
        <p:spPr>
          <a:xfrm>
            <a:off x="13782914" y="7732895"/>
            <a:ext cx="2268000" cy="2268000"/>
          </a:xfrm>
          <a:prstGeom prst="rect">
            <a:avLst/>
          </a:prstGeom>
        </p:spPr>
      </p:pic>
      <p:pic>
        <p:nvPicPr>
          <p:cNvPr descr="Premium Vector | Tiktok logo design golden ratio" id="20" name="Picture 8">
            <a:extLst>
              <a:ext uri="{FF2B5EF4-FFF2-40B4-BE49-F238E27FC236}">
                <a16:creationId xmlns:a16="http://schemas.microsoft.com/office/drawing/2014/main" id="{93D0E532-E456-410E-B7C2-D65EA52DEDDB}"/>
              </a:ext>
            </a:extLst>
          </p:cNvPr>
          <p:cNvPicPr>
            <a:picLocks noChangeArrowheads="1" noChangeAspect="1"/>
          </p:cNvPicPr>
          <p:nvPr/>
        </p:nvPicPr>
        <p:blipFill rotWithShape="1">
          <a:blip cstate="print" r:embed="rId11">
            <a:extLst>
              <a:ext uri="{BEBA8EAE-BF5A-486C-A8C5-ECC9F3942E4B}">
                <a14:imgProps xmlns:a14="http://schemas.microsoft.com/office/drawing/2010/main">
                  <a14:imgLayer r:embed="rId12">
                    <a14:imgEffect>
                      <a14:backgroundRemoval b="79750" l="22550" r="79300" t="18750">
                        <a14:foregroundMark x1="46700" x2="33550" y1="79800" y2="76400"/>
                        <a14:foregroundMark x1="53450" x2="53450" y1="18750" y2="18750"/>
                        <a14:foregroundMark x1="78450" x2="79300" y1="39100" y2="42500"/>
                      </a14:backgroundRemoval>
                    </a14:imgEffect>
                  </a14:imgLayer>
                </a14:imgProps>
              </a:ext>
              <a:ext uri="{28A0092B-C50C-407E-A947-70E740481C1C}">
                <a14:useLocalDpi xmlns:a14="http://schemas.microsoft.com/office/drawing/2010/main" val="0"/>
              </a:ext>
            </a:extLst>
          </a:blip>
          <a:srcRect b="179" l="28" r="77" t="401"/>
          <a:stretch/>
        </p:blipFill>
        <p:spPr bwMode="auto">
          <a:xfrm>
            <a:off x="15595736" y="3497091"/>
            <a:ext cx="918462" cy="972000"/>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7">
            <a:extLst>
              <a:ext uri="{FF2B5EF4-FFF2-40B4-BE49-F238E27FC236}">
                <a16:creationId xmlns:a16="http://schemas.microsoft.com/office/drawing/2014/main" id="{BE990D83-A138-46C3-BFB9-10D756CD7729}"/>
              </a:ext>
            </a:extLst>
          </p:cNvPr>
          <p:cNvSpPr/>
          <p:nvPr/>
        </p:nvSpPr>
        <p:spPr>
          <a:xfrm>
            <a:off x="10795996" y="7995979"/>
            <a:ext cx="1957688" cy="668828"/>
          </a:xfrm>
          <a:custGeom>
            <a:avLst/>
            <a:gdLst/>
            <a:ahLst/>
            <a:cxnLst/>
            <a:rect b="b" l="l" r="r" t="t"/>
            <a:pathLst>
              <a:path h="1527645" w="2765479">
                <a:moveTo>
                  <a:pt x="0" y="0"/>
                </a:moveTo>
                <a:lnTo>
                  <a:pt x="2765480" y="0"/>
                </a:lnTo>
                <a:lnTo>
                  <a:pt x="2765480" y="1527645"/>
                </a:lnTo>
                <a:lnTo>
                  <a:pt x="0" y="1527645"/>
                </a:lnTo>
                <a:lnTo>
                  <a:pt x="0" y="0"/>
                </a:lnTo>
                <a:close/>
              </a:path>
            </a:pathLst>
          </a:custGeom>
          <a:blipFill>
            <a:blip cstate="email" r:embed="rId13">
              <a:extLst>
                <a:ext uri="{28A0092B-C50C-407E-A947-70E740481C1C}">
                  <a14:useLocalDpi xmlns:a14="http://schemas.microsoft.com/office/drawing/2010/main"/>
                </a:ext>
              </a:extLst>
            </a:blip>
            <a:stretch>
              <a:fillRect b="-126699" l="-12447" r="-37583" t="-24169"/>
            </a:stretch>
          </a:blipFill>
        </p:spPr>
        <p:txBody>
          <a:bodyPr/>
          <a:lstStyle/>
          <a:p>
            <a:endParaRPr dirty="0" lang="en-SG" sz="2700"/>
          </a:p>
        </p:txBody>
      </p:sp>
      <p:sp>
        <p:nvSpPr>
          <p:cNvPr id="23" name="TextBox 6">
            <a:extLst>
              <a:ext uri="{FF2B5EF4-FFF2-40B4-BE49-F238E27FC236}">
                <a16:creationId xmlns:a16="http://schemas.microsoft.com/office/drawing/2014/main" id="{71D3A591-4E77-46FD-8587-5751A3528AFF}"/>
              </a:ext>
            </a:extLst>
          </p:cNvPr>
          <p:cNvSpPr txBox="1"/>
          <p:nvPr/>
        </p:nvSpPr>
        <p:spPr>
          <a:xfrm>
            <a:off x="5104083" y="321172"/>
            <a:ext cx="7296519" cy="1505220"/>
          </a:xfrm>
          <a:prstGeom prst="rect">
            <a:avLst/>
          </a:prstGeom>
        </p:spPr>
        <p:txBody>
          <a:bodyPr anchor="t" bIns="0" lIns="0" rIns="0" rtlCol="0" tIns="0" wrap="square">
            <a:spAutoFit/>
          </a:bodyPr>
          <a:lstStyle/>
          <a:p>
            <a:pPr algn="ctr">
              <a:lnSpc>
                <a:spcPts val="12880"/>
              </a:lnSpc>
            </a:pPr>
            <a:r>
              <a:rPr b="1" dirty="0" lang="en-US" sz="8000">
                <a:solidFill>
                  <a:srgbClr val="00687A"/>
                </a:solidFill>
                <a:latin typeface="Century Gothic Paneuropean Bold"/>
                <a:ea typeface="Century Gothic Paneuropean Bold"/>
                <a:cs typeface="Century Gothic Paneuropean Bold"/>
                <a:sym typeface="Century Gothic Paneuropean Bold"/>
              </a:rPr>
              <a:t>Thank you!</a:t>
            </a:r>
          </a:p>
        </p:txBody>
      </p:sp>
      <p:sp>
        <p:nvSpPr>
          <p:cNvPr id="34" name="Google Shape;97;p1">
            <a:extLst>
              <a:ext uri="{FF2B5EF4-FFF2-40B4-BE49-F238E27FC236}">
                <a16:creationId xmlns:a16="http://schemas.microsoft.com/office/drawing/2014/main" id="{5270AA79-DDA5-4206-82CD-E0CE52F0CBBA}"/>
              </a:ext>
            </a:extLst>
          </p:cNvPr>
          <p:cNvSpPr txBox="1"/>
          <p:nvPr/>
        </p:nvSpPr>
        <p:spPr>
          <a:xfrm>
            <a:off x="7350644" y="9065"/>
            <a:ext cx="3586710" cy="257635"/>
          </a:xfrm>
          <a:prstGeom prst="rect">
            <a:avLst/>
          </a:prstGeom>
          <a:noFill/>
          <a:ln>
            <a:noFill/>
          </a:ln>
        </p:spPr>
        <p:txBody>
          <a:bodyPr anchor="t" anchorCtr="0" bIns="0" lIns="0" rIns="0" spcFirstLastPara="1" tIns="0" wrap="square">
            <a:spAutoFit/>
          </a:bodyPr>
          <a:lstStyle/>
          <a:p>
            <a:pPr algn="ctr" indent="0" lvl="0" marL="0" marR="0" rtl="0">
              <a:lnSpc>
                <a:spcPct val="93004"/>
              </a:lnSpc>
              <a:spcBef>
                <a:spcPts val="0"/>
              </a:spcBef>
              <a:spcAft>
                <a:spcPts val="0"/>
              </a:spcAft>
              <a:buNone/>
            </a:pPr>
            <a:r>
              <a:rPr cap="none" dirty="0" i="0" lang="en-US" strike="noStrike" u="none">
                <a:solidFill>
                  <a:schemeClr val="tx1">
                    <a:lumMod val="50000"/>
                    <a:lumOff val="50000"/>
                  </a:schemeClr>
                </a:solidFill>
                <a:latin charset="0" panose="020F0502020204030204" pitchFamily="34" typeface="Calibri"/>
                <a:ea charset="0" panose="020F0502020204030204" pitchFamily="34" typeface="Calibri"/>
                <a:cs charset="0" panose="020F0502020204030204" pitchFamily="34" typeface="Calibri"/>
                <a:sym typeface="Arial"/>
              </a:rPr>
              <a:t>OFFICIAL (OPEN)</a:t>
            </a:r>
            <a:endParaRPr dirty="0">
              <a:solidFill>
                <a:schemeClr val="tx1">
                  <a:lumMod val="50000"/>
                  <a:lumOff val="50000"/>
                </a:schemeClr>
              </a:solidFill>
              <a:latin charset="0" panose="020F0502020204030204" pitchFamily="34" typeface="Calibri"/>
              <a:ea charset="0" panose="020F0502020204030204" pitchFamily="34" typeface="Calibri"/>
              <a:cs charset="0" panose="020F0502020204030204" pitchFamily="34" typeface="Calibri"/>
            </a:endParaRPr>
          </a:p>
        </p:txBody>
      </p:sp>
      <p:sp>
        <p:nvSpPr>
          <p:cNvPr id="35" name="Google Shape;97;p1">
            <a:extLst>
              <a:ext uri="{FF2B5EF4-FFF2-40B4-BE49-F238E27FC236}">
                <a16:creationId xmlns:a16="http://schemas.microsoft.com/office/drawing/2014/main" id="{C66D8A1B-B355-4581-8FE6-E597E7079576}"/>
              </a:ext>
            </a:extLst>
          </p:cNvPr>
          <p:cNvSpPr txBox="1"/>
          <p:nvPr/>
        </p:nvSpPr>
        <p:spPr>
          <a:xfrm>
            <a:off x="7350645" y="10067465"/>
            <a:ext cx="3586710" cy="257635"/>
          </a:xfrm>
          <a:prstGeom prst="rect">
            <a:avLst/>
          </a:prstGeom>
          <a:noFill/>
          <a:ln>
            <a:noFill/>
          </a:ln>
        </p:spPr>
        <p:txBody>
          <a:bodyPr anchor="t" anchorCtr="0" bIns="0" lIns="0" rIns="0" spcFirstLastPara="1" tIns="0" wrap="square">
            <a:spAutoFit/>
          </a:bodyPr>
          <a:lstStyle/>
          <a:p>
            <a:pPr algn="ctr" indent="0" lvl="0" marL="0" marR="0" rtl="0">
              <a:lnSpc>
                <a:spcPct val="93004"/>
              </a:lnSpc>
              <a:spcBef>
                <a:spcPts val="0"/>
              </a:spcBef>
              <a:spcAft>
                <a:spcPts val="0"/>
              </a:spcAft>
              <a:buNone/>
            </a:pPr>
            <a:r>
              <a:rPr cap="none" dirty="0" i="0" lang="en-US" strike="noStrike" u="none">
                <a:solidFill>
                  <a:schemeClr val="tx1">
                    <a:lumMod val="50000"/>
                    <a:lumOff val="50000"/>
                  </a:schemeClr>
                </a:solidFill>
                <a:latin charset="0" panose="020F0502020204030204" pitchFamily="34" typeface="Calibri"/>
                <a:ea charset="0" panose="020F0502020204030204" pitchFamily="34" typeface="Calibri"/>
                <a:cs charset="0" panose="020F0502020204030204" pitchFamily="34" typeface="Calibri"/>
                <a:sym typeface="Arial"/>
              </a:rPr>
              <a:t>OFFICIAL (OPEN)</a:t>
            </a:r>
            <a:endParaRPr dirty="0">
              <a:solidFill>
                <a:schemeClr val="tx1">
                  <a:lumMod val="50000"/>
                  <a:lumOff val="50000"/>
                </a:schemeClr>
              </a:solidFill>
              <a:latin charset="0" panose="020F0502020204030204" pitchFamily="34" typeface="Calibri"/>
              <a:ea charset="0" panose="020F0502020204030204" pitchFamily="34" typeface="Calibri"/>
              <a:cs charset="0" panose="020F0502020204030204" pitchFamily="34" typeface="Calibri"/>
            </a:endParaRPr>
          </a:p>
        </p:txBody>
      </p:sp>
      <p:sp>
        <p:nvSpPr>
          <p:cNvPr id="2" name="Slide Number Placeholder 3">
            <a:extLst>
              <a:ext uri="{FF2B5EF4-FFF2-40B4-BE49-F238E27FC236}">
                <a16:creationId xmlns:a16="http://schemas.microsoft.com/office/drawing/2014/main" id="{59E65ADF-028F-A009-6BD7-FEA8509D058A}"/>
              </a:ext>
            </a:extLst>
          </p:cNvPr>
          <p:cNvSpPr>
            <a:spLocks noGrp="1"/>
          </p:cNvSpPr>
          <p:nvPr>
            <p:ph idx="12" sz="quarter" type="sldNum"/>
          </p:nvPr>
        </p:nvSpPr>
        <p:spPr>
          <a:xfrm>
            <a:off x="17449800" y="9940562"/>
            <a:ext cx="685800" cy="308338"/>
          </a:xfrm>
        </p:spPr>
        <p:txBody>
          <a:bodyPr/>
          <a:lstStyle>
            <a:lvl1pPr>
              <a:defRPr sz="1800">
                <a:solidFill>
                  <a:schemeClr val="tx1"/>
                </a:solidFill>
              </a:defRPr>
            </a:lvl1pPr>
          </a:lstStyle>
          <a:p>
            <a:fld id="{B6F15528-21DE-4FAA-801E-634DDDAF4B2B}" type="slidenum">
              <a:rPr lang="en-US" smtClean="0"/>
              <a:pPr/>
              <a:t>16</a:t>
            </a:fld>
            <a:endParaRPr lang="en-US"/>
          </a:p>
        </p:txBody>
      </p:sp>
      <p:sp>
        <p:nvSpPr>
          <p:cNvPr id="3" name="Freeform 10">
            <a:extLst>
              <a:ext uri="{FF2B5EF4-FFF2-40B4-BE49-F238E27FC236}">
                <a16:creationId xmlns:a16="http://schemas.microsoft.com/office/drawing/2014/main" id="{AC25AC18-32E2-E4D4-D5CD-C6F6D05EC841}"/>
              </a:ext>
            </a:extLst>
          </p:cNvPr>
          <p:cNvSpPr/>
          <p:nvPr/>
        </p:nvSpPr>
        <p:spPr>
          <a:xfrm>
            <a:off x="2311163" y="4818584"/>
            <a:ext cx="3525846" cy="3525846"/>
          </a:xfrm>
          <a:custGeom>
            <a:avLst/>
            <a:gdLst/>
            <a:ahLst/>
            <a:cxnLst/>
            <a:rect b="b" l="l" r="r" t="t"/>
            <a:pathLst>
              <a:path h="4701128" w="4701128">
                <a:moveTo>
                  <a:pt x="0" y="0"/>
                </a:moveTo>
                <a:lnTo>
                  <a:pt x="4701128" y="0"/>
                </a:lnTo>
                <a:lnTo>
                  <a:pt x="4701128" y="4701128"/>
                </a:lnTo>
                <a:lnTo>
                  <a:pt x="0" y="4701128"/>
                </a:lnTo>
                <a:lnTo>
                  <a:pt x="0" y="0"/>
                </a:lnTo>
                <a:close/>
              </a:path>
            </a:pathLst>
          </a:custGeom>
          <a:blipFill>
            <a:blip cstate="email" r:embed="rId14">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a:blipFill>
        </p:spPr>
        <p:txBody>
          <a:bodyPr/>
          <a:lstStyle/>
          <a:p>
            <a:endParaRPr lang="en-SG"/>
          </a:p>
        </p:txBody>
      </p:sp>
      <p:sp>
        <p:nvSpPr>
          <p:cNvPr id="4" name="TextBox 12">
            <a:extLst>
              <a:ext uri="{FF2B5EF4-FFF2-40B4-BE49-F238E27FC236}">
                <a16:creationId xmlns:a16="http://schemas.microsoft.com/office/drawing/2014/main" id="{58348117-E6A5-451A-A3E8-69BFDBBEAC55}"/>
              </a:ext>
            </a:extLst>
          </p:cNvPr>
          <p:cNvSpPr txBox="1"/>
          <p:nvPr/>
        </p:nvSpPr>
        <p:spPr>
          <a:xfrm>
            <a:off x="1222782" y="8834322"/>
            <a:ext cx="5537747" cy="423193"/>
          </a:xfrm>
          <a:prstGeom prst="rect">
            <a:avLst/>
          </a:prstGeom>
        </p:spPr>
        <p:txBody>
          <a:bodyPr anchor="t" bIns="0" lIns="0" rIns="0" rtlCol="0" tIns="0">
            <a:spAutoFit/>
          </a:bodyPr>
          <a:lstStyle/>
          <a:p>
            <a:pPr algn="ctr">
              <a:lnSpc>
                <a:spcPts val="3335"/>
              </a:lnSpc>
            </a:pPr>
            <a:r>
              <a:rPr b="1" dirty="0" lang="en-US" sz="2800">
                <a:solidFill>
                  <a:srgbClr val="422100"/>
                </a:solidFill>
                <a:sym typeface="Aptos"/>
              </a:rPr>
              <a:t>go.gov.sg/feedback-rh2026</a:t>
            </a:r>
          </a:p>
        </p:txBody>
      </p:sp>
      <p:pic>
        <p:nvPicPr>
          <p:cNvPr id="5" name="Picture 4">
            <a:extLst>
              <a:ext uri="{FF2B5EF4-FFF2-40B4-BE49-F238E27FC236}">
                <a16:creationId xmlns:a16="http://schemas.microsoft.com/office/drawing/2014/main" id="{D304C780-77FF-6CD6-8249-54F109FEFCFA}"/>
              </a:ext>
            </a:extLst>
          </p:cNvPr>
          <p:cNvPicPr>
            <a:picLocks noChangeAspect="1"/>
          </p:cNvPicPr>
          <p:nvPr/>
        </p:nvPicPr>
        <p:blipFill rotWithShape="1">
          <a:blip cstate="print" r:embed="rId16">
            <a:extLst>
              <a:ext uri="{28A0092B-C50C-407E-A947-70E740481C1C}">
                <a14:useLocalDpi xmlns:a14="http://schemas.microsoft.com/office/drawing/2010/main" val="0"/>
              </a:ext>
            </a:extLst>
          </a:blip>
          <a:srcRect b="46" l="122" r="124" t="56"/>
          <a:stretch/>
        </p:blipFill>
        <p:spPr>
          <a:xfrm>
            <a:off x="2667000" y="5134390"/>
            <a:ext cx="2812408" cy="2861589"/>
          </a:xfrm>
          <a:prstGeom prst="rect">
            <a:avLst/>
          </a:prstGeom>
        </p:spPr>
      </p:pic>
    </p:spTree>
    <p:extLst>
      <p:ext uri="{BB962C8B-B14F-4D97-AF65-F5344CB8AC3E}">
        <p14:creationId xmlns:p14="http://schemas.microsoft.com/office/powerpoint/2010/main" val="3030982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816</TotalTime>
  <Words>2548</Words>
  <Application>Microsoft Office PowerPoint</Application>
  <PresentationFormat>Custom</PresentationFormat>
  <Paragraphs>294</Paragraphs>
  <Slides>16</Slides>
  <Notes>16</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Calibri</vt:lpstr>
      <vt:lpstr>Aptos Italics</vt:lpstr>
      <vt:lpstr>Canva Sans Bold</vt:lpstr>
      <vt:lpstr>Century Gothic Paneuropean</vt:lpstr>
      <vt:lpstr>Bryndan Write</vt:lpstr>
      <vt:lpstr>Aptos Bold Italics</vt:lpstr>
      <vt:lpstr>Aptos</vt:lpstr>
      <vt:lpstr>Arial</vt:lpstr>
      <vt:lpstr>Century Gothic Paneuropean Bold</vt:lpstr>
      <vt:lpstr>Aptos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Racial Harmony Day 2026 NE Engagement Package - 1st draft</dc:title>
  <dc:creator>Jenny Tang</dc:creator>
  <cp:lastModifiedBy>Xylia Rhea Tan Wern Xyn (MINDEF)</cp:lastModifiedBy>
  <cp:revision>49</cp:revision>
  <dcterms:created xsi:type="dcterms:W3CDTF">2006-08-16T00:00:00Z</dcterms:created>
  <dcterms:modified xsi:type="dcterms:W3CDTF">2026-07-17T01:19:17Z</dcterms:modified>
  <dc:identifier>DAHJoEAPZ1o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name="MSIP_Label_5434c4c7-833e-41e4-b0ab-cdb227a2f6f7_ActionId" pid="2">
    <vt:lpwstr>8835324c-d2e5-4db7-973f-1185286fe42b</vt:lpwstr>
  </property>
  <property fmtid="{D5CDD505-2E9C-101B-9397-08002B2CF9AE}" name="MSIP_Label_5434c4c7-833e-41e4-b0ab-cdb227a2f6f7_ContentBits" pid="3">
    <vt:lpwstr>0</vt:lpwstr>
  </property>
  <property fmtid="{D5CDD505-2E9C-101B-9397-08002B2CF9AE}" name="MSIP_Label_5434c4c7-833e-41e4-b0ab-cdb227a2f6f7_Enabled" pid="4">
    <vt:lpwstr>true</vt:lpwstr>
  </property>
  <property fmtid="{D5CDD505-2E9C-101B-9397-08002B2CF9AE}" name="MSIP_Label_5434c4c7-833e-41e4-b0ab-cdb227a2f6f7_Method" pid="5">
    <vt:lpwstr>Privileged</vt:lpwstr>
  </property>
  <property fmtid="{D5CDD505-2E9C-101B-9397-08002B2CF9AE}" name="MSIP_Label_5434c4c7-833e-41e4-b0ab-cdb227a2f6f7_Name" pid="6">
    <vt:lpwstr>Official (Open)</vt:lpwstr>
  </property>
  <property fmtid="{D5CDD505-2E9C-101B-9397-08002B2CF9AE}" name="MSIP_Label_5434c4c7-833e-41e4-b0ab-cdb227a2f6f7_SetDate" pid="7">
    <vt:lpwstr>2026-06-23T11:57:32Z</vt:lpwstr>
  </property>
  <property fmtid="{D5CDD505-2E9C-101B-9397-08002B2CF9AE}" name="MSIP_Label_5434c4c7-833e-41e4-b0ab-cdb227a2f6f7_SiteId" pid="8">
    <vt:lpwstr>0b11c524-9a1c-4e1b-84cb-6336aefc2243</vt:lpwstr>
  </property>
  <property fmtid="{D5CDD505-2E9C-101B-9397-08002B2CF9AE}" name="NXPowerLiteLastOptimized" pid="9">
    <vt:lpwstr>15346565</vt:lpwstr>
  </property>
  <property fmtid="{D5CDD505-2E9C-101B-9397-08002B2CF9AE}" name="NXPowerLiteSettings" pid="10">
    <vt:lpwstr>F7000400038000</vt:lpwstr>
  </property>
  <property fmtid="{D5CDD505-2E9C-101B-9397-08002B2CF9AE}" name="NXPowerLiteVersion" pid="11">
    <vt:lpwstr>S11.0.1</vt:lpwstr>
  </property>
</Properties>
</file>