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6" r:id="rId5"/>
    <p:sldMasterId id="2147483671" r:id="rId6"/>
  </p:sldMasterIdLst>
  <p:sldIdLst>
    <p:sldId id="275" r:id="rId7"/>
    <p:sldId id="256" r:id="rId8"/>
    <p:sldId id="270" r:id="rId9"/>
    <p:sldId id="277" r:id="rId10"/>
    <p:sldId id="278" r:id="rId11"/>
    <p:sldId id="263" r:id="rId1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56A1D8-321C-24A2-458E-2DEAAC462DCB}" name="Sonja WONG (MSE)" initials="SW" userId="S::Sonja_WONG@mse.gov.sg::881e7bf4-5484-44e2-9d3f-fbf2eadf25a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ugene TAY (MSE)" initials="ET(" lastIdx="2" clrIdx="0">
    <p:extLst>
      <p:ext uri="{19B8F6BF-5375-455C-9EA6-DF929625EA0E}">
        <p15:presenceInfo xmlns:p15="http://schemas.microsoft.com/office/powerpoint/2012/main" userId="S::Eugene_Tay@mse.gov.sg::232ce739-daf3-48f9-ab80-cbc979c4ab76" providerId="AD"/>
      </p:ext>
    </p:extLst>
  </p:cmAuthor>
  <p:cmAuthor id="2" name="Stephanie CHEE (MSE)" initials="SC(" lastIdx="16" clrIdx="1">
    <p:extLst>
      <p:ext uri="{19B8F6BF-5375-455C-9EA6-DF929625EA0E}">
        <p15:presenceInfo xmlns:p15="http://schemas.microsoft.com/office/powerpoint/2012/main" userId="Stephanie CHEE (MSE)" providerId="None"/>
      </p:ext>
    </p:extLst>
  </p:cmAuthor>
  <p:cmAuthor id="3" name="Kai Qian KOH (MSE)" initials="KQK(" lastIdx="3" clrIdx="2">
    <p:extLst>
      <p:ext uri="{19B8F6BF-5375-455C-9EA6-DF929625EA0E}">
        <p15:presenceInfo xmlns:p15="http://schemas.microsoft.com/office/powerpoint/2012/main" userId="S::KOH_Kai_Qian@mse.gov.sg::6d004515-102a-4dde-98bc-f4301d2f1be3" providerId="AD"/>
      </p:ext>
    </p:extLst>
  </p:cmAuthor>
  <p:cmAuthor id="4" name="Ethan NAVA (MSE)" initials="EN(" lastIdx="7" clrIdx="3">
    <p:extLst>
      <p:ext uri="{19B8F6BF-5375-455C-9EA6-DF929625EA0E}">
        <p15:presenceInfo xmlns:p15="http://schemas.microsoft.com/office/powerpoint/2012/main" userId="S::Ethan_NAVA@mse.gov.sg::002a6dda-ef91-46d3-b818-a8f3949f8cd8" providerId="AD"/>
      </p:ext>
    </p:extLst>
  </p:cmAuthor>
  <p:cmAuthor id="5" name="Jamie YE (MSE)" initials="JY(" lastIdx="5" clrIdx="4">
    <p:extLst>
      <p:ext uri="{19B8F6BF-5375-455C-9EA6-DF929625EA0E}">
        <p15:presenceInfo xmlns:p15="http://schemas.microsoft.com/office/powerpoint/2012/main" userId="S::Jamie_YE@mse.gov.sg::9f12b469-fc1d-4254-b387-0bd757f1e9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ADE4"/>
    <a:srgbClr val="CFD5EA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E17CC6-4382-4CDA-BABF-7750EF044D94}" v="4" dt="2026-04-09T06:37:29.3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0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ja WONG (MSE)" userId="881e7bf4-5484-44e2-9d3f-fbf2eadf25a9" providerId="ADAL" clId="{2C0411EF-55EF-4336-8BCA-24A3053848FF}"/>
    <pc:docChg chg="undo custSel delSld modSld">
      <pc:chgData name="Sonja WONG (MSE)" userId="881e7bf4-5484-44e2-9d3f-fbf2eadf25a9" providerId="ADAL" clId="{2C0411EF-55EF-4336-8BCA-24A3053848FF}" dt="2026-04-09T06:41:13.205" v="126" actId="2696"/>
      <pc:docMkLst>
        <pc:docMk/>
      </pc:docMkLst>
      <pc:sldChg chg="del">
        <pc:chgData name="Sonja WONG (MSE)" userId="881e7bf4-5484-44e2-9d3f-fbf2eadf25a9" providerId="ADAL" clId="{2C0411EF-55EF-4336-8BCA-24A3053848FF}" dt="2026-04-09T06:39:26.929" v="103" actId="2696"/>
        <pc:sldMkLst>
          <pc:docMk/>
          <pc:sldMk cId="1301341920" sldId="257"/>
        </pc:sldMkLst>
      </pc:sldChg>
      <pc:sldChg chg="modSp mod">
        <pc:chgData name="Sonja WONG (MSE)" userId="881e7bf4-5484-44e2-9d3f-fbf2eadf25a9" providerId="ADAL" clId="{2C0411EF-55EF-4336-8BCA-24A3053848FF}" dt="2026-04-09T06:40:48.981" v="125" actId="207"/>
        <pc:sldMkLst>
          <pc:docMk/>
          <pc:sldMk cId="901853864" sldId="263"/>
        </pc:sldMkLst>
        <pc:spChg chg="mod">
          <ac:chgData name="Sonja WONG (MSE)" userId="881e7bf4-5484-44e2-9d3f-fbf2eadf25a9" providerId="ADAL" clId="{2C0411EF-55EF-4336-8BCA-24A3053848FF}" dt="2026-04-09T06:40:48.981" v="125" actId="207"/>
          <ac:spMkLst>
            <pc:docMk/>
            <pc:sldMk cId="901853864" sldId="263"/>
            <ac:spMk id="3" creationId="{0CDE8BFA-1ED0-42BC-9421-4C5BC5F78AB3}"/>
          </ac:spMkLst>
        </pc:spChg>
      </pc:sldChg>
      <pc:sldChg chg="del">
        <pc:chgData name="Sonja WONG (MSE)" userId="881e7bf4-5484-44e2-9d3f-fbf2eadf25a9" providerId="ADAL" clId="{2C0411EF-55EF-4336-8BCA-24A3053848FF}" dt="2026-04-09T06:39:31.659" v="104" actId="2696"/>
        <pc:sldMkLst>
          <pc:docMk/>
          <pc:sldMk cId="3790887678" sldId="267"/>
        </pc:sldMkLst>
      </pc:sldChg>
      <pc:sldChg chg="modSp mod">
        <pc:chgData name="Sonja WONG (MSE)" userId="881e7bf4-5484-44e2-9d3f-fbf2eadf25a9" providerId="ADAL" clId="{2C0411EF-55EF-4336-8BCA-24A3053848FF}" dt="2026-04-09T06:39:56.596" v="117" actId="5793"/>
        <pc:sldMkLst>
          <pc:docMk/>
          <pc:sldMk cId="2930095328" sldId="270"/>
        </pc:sldMkLst>
        <pc:spChg chg="mod">
          <ac:chgData name="Sonja WONG (MSE)" userId="881e7bf4-5484-44e2-9d3f-fbf2eadf25a9" providerId="ADAL" clId="{2C0411EF-55EF-4336-8BCA-24A3053848FF}" dt="2026-04-09T06:39:51.962" v="113" actId="207"/>
          <ac:spMkLst>
            <pc:docMk/>
            <pc:sldMk cId="2930095328" sldId="270"/>
            <ac:spMk id="2" creationId="{A56B4FF3-A21A-46B1-A9AA-CE87B9D010D8}"/>
          </ac:spMkLst>
        </pc:spChg>
        <pc:spChg chg="mod">
          <ac:chgData name="Sonja WONG (MSE)" userId="881e7bf4-5484-44e2-9d3f-fbf2eadf25a9" providerId="ADAL" clId="{2C0411EF-55EF-4336-8BCA-24A3053848FF}" dt="2026-04-09T06:39:56.596" v="117" actId="5793"/>
          <ac:spMkLst>
            <pc:docMk/>
            <pc:sldMk cId="2930095328" sldId="270"/>
            <ac:spMk id="3" creationId="{86707B85-72F6-4BBD-AF3D-BF6B3A0DCA90}"/>
          </ac:spMkLst>
        </pc:spChg>
      </pc:sldChg>
      <pc:sldChg chg="del">
        <pc:chgData name="Sonja WONG (MSE)" userId="881e7bf4-5484-44e2-9d3f-fbf2eadf25a9" providerId="ADAL" clId="{2C0411EF-55EF-4336-8BCA-24A3053848FF}" dt="2026-04-09T06:41:13.205" v="126" actId="2696"/>
        <pc:sldMkLst>
          <pc:docMk/>
          <pc:sldMk cId="212336838" sldId="273"/>
        </pc:sldMkLst>
      </pc:sldChg>
      <pc:sldChg chg="modSp mod">
        <pc:chgData name="Sonja WONG (MSE)" userId="881e7bf4-5484-44e2-9d3f-fbf2eadf25a9" providerId="ADAL" clId="{2C0411EF-55EF-4336-8BCA-24A3053848FF}" dt="2026-04-09T06:39:19.030" v="102" actId="207"/>
        <pc:sldMkLst>
          <pc:docMk/>
          <pc:sldMk cId="1451158210" sldId="275"/>
        </pc:sldMkLst>
        <pc:spChg chg="mod">
          <ac:chgData name="Sonja WONG (MSE)" userId="881e7bf4-5484-44e2-9d3f-fbf2eadf25a9" providerId="ADAL" clId="{2C0411EF-55EF-4336-8BCA-24A3053848FF}" dt="2026-04-09T06:39:08.132" v="99" actId="207"/>
          <ac:spMkLst>
            <pc:docMk/>
            <pc:sldMk cId="1451158210" sldId="275"/>
            <ac:spMk id="2" creationId="{06D7738C-06F2-4273-BC24-4B443AC472D1}"/>
          </ac:spMkLst>
        </pc:spChg>
        <pc:spChg chg="mod">
          <ac:chgData name="Sonja WONG (MSE)" userId="881e7bf4-5484-44e2-9d3f-fbf2eadf25a9" providerId="ADAL" clId="{2C0411EF-55EF-4336-8BCA-24A3053848FF}" dt="2026-04-09T06:39:19.030" v="102" actId="207"/>
          <ac:spMkLst>
            <pc:docMk/>
            <pc:sldMk cId="1451158210" sldId="275"/>
            <ac:spMk id="3" creationId="{B1088F5B-903E-426A-A579-373526E10E6B}"/>
          </ac:spMkLst>
        </pc:spChg>
      </pc:sldChg>
      <pc:sldChg chg="modSp mod modCm">
        <pc:chgData name="Sonja WONG (MSE)" userId="881e7bf4-5484-44e2-9d3f-fbf2eadf25a9" providerId="ADAL" clId="{2C0411EF-55EF-4336-8BCA-24A3053848FF}" dt="2026-04-09T06:40:22.464" v="122" actId="207"/>
        <pc:sldMkLst>
          <pc:docMk/>
          <pc:sldMk cId="1804015151" sldId="277"/>
        </pc:sldMkLst>
        <pc:graphicFrameChg chg="modGraphic">
          <ac:chgData name="Sonja WONG (MSE)" userId="881e7bf4-5484-44e2-9d3f-fbf2eadf25a9" providerId="ADAL" clId="{2C0411EF-55EF-4336-8BCA-24A3053848FF}" dt="2026-04-09T06:40:22.464" v="122" actId="207"/>
          <ac:graphicFrameMkLst>
            <pc:docMk/>
            <pc:sldMk cId="1804015151" sldId="277"/>
            <ac:graphicFrameMk id="5" creationId="{F53AAFFE-69C7-46D3-8B4F-96B56D565A49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onja WONG (MSE)" userId="881e7bf4-5484-44e2-9d3f-fbf2eadf25a9" providerId="ADAL" clId="{2C0411EF-55EF-4336-8BCA-24A3053848FF}" dt="2026-04-09T06:40:13.267" v="121" actId="20577"/>
              <pc2:cmMkLst xmlns:pc2="http://schemas.microsoft.com/office/powerpoint/2019/9/main/command">
                <pc:docMk/>
                <pc:sldMk cId="1804015151" sldId="277"/>
                <pc2:cmMk id="{6B8D8FA1-94AC-4DFC-A431-CAD26DA5F7CE}"/>
              </pc2:cmMkLst>
            </pc226:cmChg>
          </p:ext>
        </pc:extLst>
      </pc:sldChg>
      <pc:sldChg chg="addSp delSp modSp mod">
        <pc:chgData name="Sonja WONG (MSE)" userId="881e7bf4-5484-44e2-9d3f-fbf2eadf25a9" providerId="ADAL" clId="{2C0411EF-55EF-4336-8BCA-24A3053848FF}" dt="2026-04-09T06:40:37.213" v="124" actId="114"/>
        <pc:sldMkLst>
          <pc:docMk/>
          <pc:sldMk cId="551635724" sldId="278"/>
        </pc:sldMkLst>
        <pc:spChg chg="mod">
          <ac:chgData name="Sonja WONG (MSE)" userId="881e7bf4-5484-44e2-9d3f-fbf2eadf25a9" providerId="ADAL" clId="{2C0411EF-55EF-4336-8BCA-24A3053848FF}" dt="2026-04-09T06:40:37.213" v="124" actId="114"/>
          <ac:spMkLst>
            <pc:docMk/>
            <pc:sldMk cId="551635724" sldId="278"/>
            <ac:spMk id="3" creationId="{E49B5853-0300-49B0-95E4-B2249064ECC4}"/>
          </ac:spMkLst>
        </pc:spChg>
        <pc:spChg chg="add del">
          <ac:chgData name="Sonja WONG (MSE)" userId="881e7bf4-5484-44e2-9d3f-fbf2eadf25a9" providerId="ADAL" clId="{2C0411EF-55EF-4336-8BCA-24A3053848FF}" dt="2026-04-09T06:37:14.616" v="68" actId="22"/>
          <ac:spMkLst>
            <pc:docMk/>
            <pc:sldMk cId="551635724" sldId="278"/>
            <ac:spMk id="5" creationId="{50651EE9-8A67-616D-46BA-E4C030F4500A}"/>
          </ac:spMkLst>
        </pc:spChg>
        <pc:spChg chg="add mod">
          <ac:chgData name="Sonja WONG (MSE)" userId="881e7bf4-5484-44e2-9d3f-fbf2eadf25a9" providerId="ADAL" clId="{2C0411EF-55EF-4336-8BCA-24A3053848FF}" dt="2026-04-09T06:39:00.277" v="98" actId="14100"/>
          <ac:spMkLst>
            <pc:docMk/>
            <pc:sldMk cId="551635724" sldId="278"/>
            <ac:spMk id="7" creationId="{B44ABE68-F3DB-98B4-0BEA-F561CC978C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  <p:sp>
        <p:nvSpPr>
          <p:cNvPr id="7" name="Rectangle 6"/>
          <p:cNvSpPr/>
          <p:nvPr/>
        </p:nvSpPr>
        <p:spPr>
          <a:xfrm>
            <a:off x="614954" y="3730440"/>
            <a:ext cx="11040533" cy="492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 dirty="0">
              <a:solidFill>
                <a:srgbClr val="FFFFFF"/>
              </a:solidFill>
              <a:latin typeface="+mj-lt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3" y="6275158"/>
            <a:ext cx="2411805" cy="558128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8347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14539"/>
            <a:ext cx="10972800" cy="4111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  <p:sp>
        <p:nvSpPr>
          <p:cNvPr id="7" name="Rectangle 6"/>
          <p:cNvSpPr/>
          <p:nvPr/>
        </p:nvSpPr>
        <p:spPr>
          <a:xfrm>
            <a:off x="557804" y="1072965"/>
            <a:ext cx="11040533" cy="492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 dirty="0">
              <a:solidFill>
                <a:srgbClr val="FFFFFF"/>
              </a:solidFill>
              <a:latin typeface="+mj-lt"/>
              <a:cs typeface="Arial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565149" y="1241426"/>
            <a:ext cx="10972800" cy="69355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i="1" dirty="0">
                <a:solidFill>
                  <a:schemeClr val="bg1"/>
                </a:solidFill>
              </a:rPr>
              <a:t>Click to edit Master title style</a:t>
            </a:r>
            <a:endParaRPr lang="en-SG" sz="2000" b="1" i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3" y="6275158"/>
            <a:ext cx="2411805" cy="55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67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49353"/>
            <a:ext cx="5386917" cy="639762"/>
          </a:xfrm>
          <a:solidFill>
            <a:srgbClr val="002060"/>
          </a:solidFill>
        </p:spPr>
        <p:txBody>
          <a:bodyPr anchor="b"/>
          <a:lstStyle>
            <a:lvl1pPr marL="0" indent="0">
              <a:buNone/>
              <a:defRPr sz="2000" b="1" i="1" u="none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003419"/>
            <a:ext cx="5386917" cy="3951288"/>
          </a:xfrm>
        </p:spPr>
        <p:txBody>
          <a:bodyPr/>
          <a:lstStyle>
            <a:lvl1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 sz="2400"/>
            </a:lvl1pPr>
            <a:lvl2pPr marL="9144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 sz="2000"/>
            </a:lvl2pPr>
            <a:lvl3pPr marL="13716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romanLcPeriod"/>
              <a:tabLst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457200" marR="0" lvl="2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49353"/>
            <a:ext cx="5389033" cy="639762"/>
          </a:xfrm>
          <a:solidFill>
            <a:srgbClr val="002060"/>
          </a:solidFill>
        </p:spPr>
        <p:txBody>
          <a:bodyPr anchor="b"/>
          <a:lstStyle>
            <a:lvl1pPr marL="0" indent="0">
              <a:buNone/>
              <a:defRPr sz="2000" b="1" i="1" u="none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003419"/>
            <a:ext cx="5389033" cy="3951288"/>
          </a:xfrm>
        </p:spPr>
        <p:txBody>
          <a:bodyPr/>
          <a:lstStyle>
            <a:lvl1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 sz="2400"/>
            </a:lvl1pPr>
            <a:lvl2pPr marL="9144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 sz="2000"/>
            </a:lvl2pPr>
            <a:lvl3pPr marL="13716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romanLcPeriod"/>
              <a:tabLst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457200" marR="0" lvl="2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Third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endParaRPr lang="en-SG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93550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13" name="Rectangle 12"/>
          <p:cNvSpPr/>
          <p:nvPr/>
        </p:nvSpPr>
        <p:spPr>
          <a:xfrm>
            <a:off x="557804" y="1072965"/>
            <a:ext cx="11040533" cy="492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 dirty="0">
              <a:solidFill>
                <a:srgbClr val="FFFFFF"/>
              </a:solidFill>
              <a:latin typeface="+mj-lt"/>
              <a:cs typeface="Aria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3" y="6275158"/>
            <a:ext cx="2411805" cy="55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02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endParaRPr lang="en-SG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93550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11" name="Rectangle 10"/>
          <p:cNvSpPr/>
          <p:nvPr/>
        </p:nvSpPr>
        <p:spPr>
          <a:xfrm>
            <a:off x="557804" y="1072965"/>
            <a:ext cx="11040533" cy="492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 dirty="0">
              <a:solidFill>
                <a:srgbClr val="FFFFFF"/>
              </a:solidFill>
              <a:latin typeface="+mj-lt"/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3" y="6275158"/>
            <a:ext cx="2411805" cy="55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74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28729"/>
            <a:ext cx="5384800" cy="4525963"/>
          </a:xfrm>
        </p:spPr>
        <p:txBody>
          <a:bodyPr/>
          <a:lstStyle>
            <a:lvl1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 sz="2800"/>
            </a:lvl1pPr>
            <a:lvl2pPr marL="9144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 sz="2400"/>
            </a:lvl2pPr>
            <a:lvl3pPr marL="13716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romanLcPeriod"/>
              <a:tabLst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457200" marR="0" lvl="2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28729"/>
            <a:ext cx="5384800" cy="4525963"/>
          </a:xfrm>
        </p:spPr>
        <p:txBody>
          <a:bodyPr/>
          <a:lstStyle>
            <a:lvl1pPr marL="4572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 sz="2800"/>
            </a:lvl1pPr>
            <a:lvl2pPr marL="9144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 sz="2400"/>
            </a:lvl2pPr>
            <a:lvl3pPr marL="1371600" marR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romanLcPeriod"/>
              <a:tabLst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457200" marR="0" lvl="2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endParaRPr lang="en-SG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93550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13" name="Rectangle 12"/>
          <p:cNvSpPr/>
          <p:nvPr/>
        </p:nvSpPr>
        <p:spPr>
          <a:xfrm>
            <a:off x="557804" y="1072965"/>
            <a:ext cx="11040533" cy="492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 dirty="0">
              <a:solidFill>
                <a:srgbClr val="FFFFFF"/>
              </a:solidFill>
              <a:latin typeface="+mj-lt"/>
              <a:cs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3" y="6275158"/>
            <a:ext cx="2411805" cy="55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8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328420" y="1931545"/>
            <a:ext cx="9025379" cy="34323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SG" sz="1600" dirty="0">
              <a:latin typeface="+mn-lt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401225" y="2014463"/>
            <a:ext cx="7670563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19135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328420" y="1931545"/>
            <a:ext cx="9025379" cy="34323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SG" sz="1600" dirty="0">
              <a:latin typeface="+mn-lt"/>
            </a:endParaRPr>
          </a:p>
        </p:txBody>
      </p:sp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328420" y="365125"/>
            <a:ext cx="9025379" cy="111437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328863" y="1781175"/>
            <a:ext cx="9024937" cy="3422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14944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102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0" y="2046288"/>
            <a:ext cx="10515600" cy="4052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8719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61BC3-7CD1-466B-A370-643A5B52B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40" y="1170158"/>
            <a:ext cx="11196320" cy="4079557"/>
          </a:xfrm>
          <a:solidFill>
            <a:schemeClr val="accent2">
              <a:lumMod val="50000"/>
            </a:schemeClr>
          </a:solidFill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975A4-FF11-4F37-BBD3-2597A892A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840" y="3886518"/>
            <a:ext cx="11196320" cy="624522"/>
          </a:xfrm>
          <a:solidFill>
            <a:schemeClr val="accent3">
              <a:lumMod val="50000"/>
            </a:schemeClr>
          </a:solidFill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D11304-72FC-4473-B139-57F6C8A734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35" y="5919730"/>
            <a:ext cx="1654068" cy="84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9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7F7D1-645C-41BE-B279-40942F633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915"/>
          </a:xfrm>
          <a:solidFill>
            <a:schemeClr val="accent2">
              <a:lumMod val="5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30A3A-7DC2-4CBC-B2D3-FFA67FE13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145"/>
            <a:ext cx="10515600" cy="41281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BB65E-FBFB-4411-9688-BD1EEA39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53745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C7BE2-2603-4AFB-B584-EA00135C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solidFill>
            <a:schemeClr val="accent2">
              <a:lumMod val="50000"/>
            </a:schemeClr>
          </a:solidFill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5C4FC-F437-49B4-B528-09C8E8ED9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8766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8928C-7F11-42AE-88B8-226BA74B5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29272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24F15-0A01-4713-8D52-4705A110F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63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45A06-8D75-4F16-A5BC-1EE482C1AA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2749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F3453-5621-4116-B9C8-0096D159B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2749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00AC6-0D9A-4D56-8D59-23A7B3F73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05763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B8670-F13F-49BE-85AB-E94C34D28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455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195EB-031D-4BFB-B701-A0235C5E6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6780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4BFD58-CD2D-4212-9BFD-D3069E220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9171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017F59-1C5A-44DA-BB63-1BBAB12E1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6780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4D0284-F0AD-4141-8FA0-C68E5E4031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9171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4E0A75-E3B5-4DDD-95E3-037D0585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03123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A2577-FF01-4114-A01D-FA64AFCB1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C4078-63C4-4899-96F6-36B5AF3A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45585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D41A6-D53A-4F2C-AACF-1ABB2A342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92156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02E3C-86B6-41CA-A712-1E06E0D1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C9579-9723-4C57-BFAB-C41170B22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47F6-E2E9-4EF0-AE57-4804C9449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55F5E-4C06-4124-ADC5-CBC69BB9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08257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3073D-C908-478E-A3E4-224D06DC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4AC9C8-38E5-400E-BB14-6EEFFCDD33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BAC7D-98DD-4302-80F8-41040305E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C7312F-3758-4D9F-91C4-C731800C7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BD0B4-C90B-4014-A5FD-C1971DBA6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489749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60ADE-C2D5-43CA-AB45-B60AE94E8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E33BBD-CCC0-4A55-B850-434D49A67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FB548-7D59-4048-B2A8-25145E1C2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077134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100BFA-B73F-4F54-AD89-B8F1705ED0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103A94-023D-4AB0-888D-A33E9D7AE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B472E-7219-46D4-B606-7200A28A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97832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30B2A57-87AE-48C3-8FC5-885142E89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552"/>
            <a:ext cx="10515600" cy="940035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90802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ontent Slide w/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endParaRPr lang="en-SG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68218" y="274638"/>
            <a:ext cx="10455564" cy="693550"/>
          </a:xfrm>
          <a:prstGeom prst="roundRect">
            <a:avLst/>
          </a:prstGeom>
          <a:solidFill>
            <a:srgbClr val="8EB4E3"/>
          </a:solidFill>
        </p:spPr>
        <p:txBody>
          <a:bodyPr/>
          <a:lstStyle>
            <a:lvl1pPr algn="ctr"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3695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69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50577"/>
            <a:ext cx="10972800" cy="487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3" y="6275158"/>
            <a:ext cx="2411805" cy="55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2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A14D07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Font typeface="+mj-lt"/>
        <a:buAutoNum type="alphaL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rtl="0" eaLnBrk="1" fontAlgn="base" hangingPunct="1">
        <a:spcBef>
          <a:spcPct val="20000"/>
        </a:spcBef>
        <a:spcAft>
          <a:spcPct val="0"/>
        </a:spcAft>
        <a:buFont typeface="+mj-lt"/>
        <a:buAutoNum type="romanL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2000" kern="1200">
          <a:solidFill>
            <a:srgbClr val="A14D07"/>
          </a:solidFill>
          <a:latin typeface="+mn-lt"/>
          <a:ea typeface="+mn-ea"/>
          <a:cs typeface="+mn-cs"/>
        </a:defRPr>
      </a:lvl4pPr>
      <a:lvl5pPr marL="2286000" indent="-457200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2000" kern="1200">
          <a:solidFill>
            <a:srgbClr val="A14D07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376B3CD-C8D1-4394-919A-73162616A1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802" y="5928498"/>
            <a:ext cx="2932585" cy="65676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30955A9-4674-48FB-8710-B3CC4D23DC3E}"/>
              </a:ext>
            </a:extLst>
          </p:cNvPr>
          <p:cNvCxnSpPr>
            <a:cxnSpLocks/>
          </p:cNvCxnSpPr>
          <p:nvPr/>
        </p:nvCxnSpPr>
        <p:spPr>
          <a:xfrm flipH="1">
            <a:off x="1992086" y="5595257"/>
            <a:ext cx="981891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69C3BBFB-E310-45E2-8D91-648A639753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09799" y="5769067"/>
            <a:ext cx="2754085" cy="9086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57594"/>
            <a:ext cx="2113004" cy="440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2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F34007-CAFD-44D8-8184-56E3BBE9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95AC4-A670-422B-AC41-E15CB7425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81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1BBB-27C9-4411-923E-826E66C52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94074-7C6C-48B6-9F8D-C853B597F5A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819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7738C-06F2-4273-BC24-4B443AC47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915"/>
          </a:xfrm>
        </p:spPr>
        <p:txBody>
          <a:bodyPr/>
          <a:lstStyle/>
          <a:p>
            <a:r>
              <a:rPr lang="en-US" dirty="0"/>
              <a:t>Instructions for SG Eco Fund Proposal Deck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88F5B-903E-426A-A579-373526E10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145"/>
            <a:ext cx="10515600" cy="4793667"/>
          </a:xfrm>
        </p:spPr>
        <p:txBody>
          <a:bodyPr>
            <a:normAutofit/>
          </a:bodyPr>
          <a:lstStyle/>
          <a:p>
            <a:r>
              <a:rPr lang="en-SG" sz="2400" dirty="0"/>
              <a:t>This is a sample template to highlight key points that you should include in your deck. </a:t>
            </a:r>
            <a:r>
              <a:rPr lang="en-US" sz="2400" dirty="0"/>
              <a:t>Guiding points are provided on each slide. </a:t>
            </a:r>
            <a:endParaRPr lang="en-SG" sz="2400" dirty="0"/>
          </a:p>
          <a:p>
            <a:endParaRPr lang="en-SG" sz="2400" dirty="0"/>
          </a:p>
          <a:p>
            <a:r>
              <a:rPr lang="en-SG" sz="2400" dirty="0"/>
              <a:t>Your deck should include sufficient information for the committee to understand your project and the proposed outcomes without a presentation.</a:t>
            </a:r>
          </a:p>
          <a:p>
            <a:endParaRPr lang="en-SG" sz="2400" dirty="0"/>
          </a:p>
          <a:p>
            <a:r>
              <a:rPr lang="en-US" sz="2400" dirty="0"/>
              <a:t>Please note that all examples cited in this sample template are for reference only.</a:t>
            </a:r>
          </a:p>
          <a:p>
            <a:endParaRPr lang="en-US" sz="2400" dirty="0"/>
          </a:p>
          <a:p>
            <a:r>
              <a:rPr lang="en-US" sz="2400" dirty="0"/>
              <a:t>The </a:t>
            </a:r>
            <a:r>
              <a:rPr lang="en-US" sz="2400" u="sng" dirty="0"/>
              <a:t>maximum</a:t>
            </a:r>
            <a:r>
              <a:rPr lang="en-US" sz="2400" dirty="0"/>
              <a:t> number of slides (excluding the title slide) is </a:t>
            </a:r>
            <a:r>
              <a:rPr lang="en-US" sz="2400" b="1" u="sng" dirty="0"/>
              <a:t>15</a:t>
            </a:r>
            <a:r>
              <a:rPr lang="en-US" sz="2400" dirty="0"/>
              <a:t>. No annexes or hidden slides are allowed.</a:t>
            </a:r>
          </a:p>
        </p:txBody>
      </p:sp>
    </p:spTree>
    <p:extLst>
      <p:ext uri="{BB962C8B-B14F-4D97-AF65-F5344CB8AC3E}">
        <p14:creationId xmlns:p14="http://schemas.microsoft.com/office/powerpoint/2010/main" val="1451158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0F38F-6111-44F0-A743-439432E2A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&lt;Project Title&gt;</a:t>
            </a:r>
            <a:endParaRPr lang="en-S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CCD94-7A06-49C1-B6DE-FABB5B5174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&lt;Name(s) of applicant&gt;</a:t>
            </a:r>
          </a:p>
        </p:txBody>
      </p:sp>
    </p:spTree>
    <p:extLst>
      <p:ext uri="{BB962C8B-B14F-4D97-AF65-F5344CB8AC3E}">
        <p14:creationId xmlns:p14="http://schemas.microsoft.com/office/powerpoint/2010/main" val="165521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B4FF3-A21A-46B1-A9AA-CE87B9D01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Description</a:t>
            </a:r>
            <a:endParaRPr lang="en-SG" strike="sngStri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07B85-72F6-4BBD-AF3D-BF6B3A0DC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is the objective of your project? What is the environmental problem it aims to address and what solution will you implement?</a:t>
            </a:r>
          </a:p>
          <a:p>
            <a:pPr marL="0" indent="0">
              <a:buNone/>
            </a:pPr>
            <a:endParaRPr lang="en-SG" sz="2400" dirty="0"/>
          </a:p>
          <a:p>
            <a:r>
              <a:rPr lang="en-SG" sz="2400" dirty="0"/>
              <a:t>Who is your target audience and where will this take place? How will it involve and/or benefit the community?</a:t>
            </a:r>
            <a:endParaRPr lang="en-US" sz="2400" dirty="0"/>
          </a:p>
          <a:p>
            <a:pPr marL="0" indent="0">
              <a:buNone/>
            </a:pPr>
            <a:endParaRPr lang="en-SG" sz="2400" dirty="0"/>
          </a:p>
          <a:p>
            <a:r>
              <a:rPr lang="en-SG" sz="2400" dirty="0"/>
              <a:t>Include pictures or statistics to demonstrate your solution, if any.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0095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9539F-89A7-42EE-B990-88414F965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Plan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E3DC9-C130-4268-A29C-6CFAAE4D8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156"/>
            <a:ext cx="10515600" cy="33855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800" dirty="0"/>
              <a:t>Project Duration: &lt;start date&gt; to &lt;end date&gt;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33AD07-63D7-4436-B620-EA594B94B58C}"/>
              </a:ext>
            </a:extLst>
          </p:cNvPr>
          <p:cNvGrpSpPr/>
          <p:nvPr/>
        </p:nvGrpSpPr>
        <p:grpSpPr>
          <a:xfrm>
            <a:off x="838196" y="1810760"/>
            <a:ext cx="10515598" cy="3287987"/>
            <a:chOff x="838198" y="1838762"/>
            <a:chExt cx="8108088" cy="2455427"/>
          </a:xfrm>
        </p:grpSpPr>
        <p:graphicFrame>
          <p:nvGraphicFramePr>
            <p:cNvPr id="5" name="Table 4">
              <a:extLst>
                <a:ext uri="{FF2B5EF4-FFF2-40B4-BE49-F238E27FC236}">
                  <a16:creationId xmlns:a16="http://schemas.microsoft.com/office/drawing/2014/main" id="{F53AAFFE-69C7-46D3-8B4F-96B56D565A4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3473319"/>
                </p:ext>
              </p:extLst>
            </p:nvPr>
          </p:nvGraphicFramePr>
          <p:xfrm>
            <a:off x="838198" y="2177316"/>
            <a:ext cx="8108088" cy="2116873"/>
          </p:xfrm>
          <a:graphic>
            <a:graphicData uri="http://schemas.openxmlformats.org/drawingml/2006/table">
              <a:tbl>
                <a:tblPr firstRow="1" bandRow="1">
                  <a:tableStyleId>{5C22544A-7EE6-4342-B048-85BDC9FD1C3A}</a:tableStyleId>
                </a:tblPr>
                <a:tblGrid>
                  <a:gridCol w="4169231">
                    <a:extLst>
                      <a:ext uri="{9D8B030D-6E8A-4147-A177-3AD203B41FA5}">
                        <a16:colId xmlns:a16="http://schemas.microsoft.com/office/drawing/2014/main" val="3418753211"/>
                      </a:ext>
                    </a:extLst>
                  </a:gridCol>
                  <a:gridCol w="2242457">
                    <a:extLst>
                      <a:ext uri="{9D8B030D-6E8A-4147-A177-3AD203B41FA5}">
                        <a16:colId xmlns:a16="http://schemas.microsoft.com/office/drawing/2014/main" val="310826176"/>
                      </a:ext>
                    </a:extLst>
                  </a:gridCol>
                  <a:gridCol w="4103910">
                    <a:extLst>
                      <a:ext uri="{9D8B030D-6E8A-4147-A177-3AD203B41FA5}">
                        <a16:colId xmlns:a16="http://schemas.microsoft.com/office/drawing/2014/main" val="1312284938"/>
                      </a:ext>
                    </a:extLst>
                  </a:gridCol>
                </a:tblGrid>
                <a:tr h="0">
                  <a:tc>
                    <a:txBody>
                      <a:bodyPr/>
                      <a:lstStyle/>
                      <a:p>
                        <a:r>
                          <a:rPr lang="en-US" sz="1800" dirty="0">
                            <a:solidFill>
                              <a:schemeClr val="bg1"/>
                            </a:solidFill>
                          </a:rPr>
                          <a:t>Description of activity</a:t>
                        </a:r>
                        <a:endParaRPr lang="en-SG" sz="1800" dirty="0">
                          <a:solidFill>
                            <a:schemeClr val="bg1"/>
                          </a:solidFill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r>
                          <a:rPr lang="en-US" sz="1800" dirty="0">
                            <a:solidFill>
                              <a:schemeClr val="bg1"/>
                            </a:solidFill>
                          </a:rPr>
                          <a:t>Est. Start/End Date</a:t>
                        </a:r>
                        <a:endParaRPr lang="en-SG" sz="1800" dirty="0">
                          <a:solidFill>
                            <a:schemeClr val="bg1"/>
                          </a:solidFill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r>
                          <a:rPr lang="en-US" sz="1800" dirty="0">
                            <a:solidFill>
                              <a:schemeClr val="bg1"/>
                            </a:solidFill>
                          </a:rPr>
                          <a:t>Persons involved and their roles</a:t>
                        </a:r>
                        <a:endParaRPr lang="en-SG" sz="1800" dirty="0">
                          <a:solidFill>
                            <a:schemeClr val="bg1"/>
                          </a:solidFill>
                        </a:endParaRP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430619075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e.g. Phase 1: Produce an educational video on food waste reduction</a:t>
                        </a:r>
                        <a:endParaRPr lang="en-SG" sz="1800" i="1" dirty="0">
                          <a:solidFill>
                            <a:schemeClr val="tx1"/>
                          </a:solidFill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1 May 2026 – 1 July 2026</a:t>
                        </a:r>
                        <a:endParaRPr lang="en-SG" sz="1800" i="1" strike="sngStrike" dirty="0">
                          <a:solidFill>
                            <a:schemeClr val="tx1"/>
                          </a:solidFill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285750" indent="-285750">
                          <a:buFont typeface="Arial" panose="020B0604020202020204" pitchFamily="34" charset="0"/>
                          <a:buChar char="•"/>
                        </a:pPr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Vendor – Produce video</a:t>
                        </a:r>
                        <a:endParaRPr lang="en-SG" sz="1800" i="1" dirty="0">
                          <a:solidFill>
                            <a:schemeClr val="tx1"/>
                          </a:solidFill>
                        </a:endParaRP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3433616576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e.g. Phase 2: Conduct event to educate residents on food waste reduction and recycling</a:t>
                        </a:r>
                        <a:endParaRPr lang="en-SG" sz="1800" i="1" dirty="0">
                          <a:solidFill>
                            <a:schemeClr val="tx1"/>
                          </a:solidFill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1 Jul 2026 – 1 Aug 2026</a:t>
                        </a:r>
                        <a:endParaRPr lang="en-SG" sz="1800" i="1" strike="sngStrike" dirty="0">
                          <a:solidFill>
                            <a:schemeClr val="tx1"/>
                          </a:solidFill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285750" indent="-285750">
                          <a:buFont typeface="Arial" panose="020B0604020202020204" pitchFamily="34" charset="0"/>
                          <a:buChar char="•"/>
                        </a:pPr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My team – Organise event</a:t>
                        </a:r>
                      </a:p>
                      <a:p>
                        <a:pPr marL="285750" indent="-285750">
                          <a:buFont typeface="Arial" panose="020B0604020202020204" pitchFamily="34" charset="0"/>
                          <a:buChar char="•"/>
                        </a:pPr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XYZ partner – Conduct talks</a:t>
                        </a:r>
                        <a:endParaRPr lang="en-SG" sz="1800" i="1" dirty="0">
                          <a:solidFill>
                            <a:schemeClr val="tx1"/>
                          </a:solidFill>
                        </a:endParaRPr>
                      </a:p>
                      <a:p>
                        <a:pPr marL="285750" indent="-285750">
                          <a:buFont typeface="Arial" panose="020B0604020202020204" pitchFamily="34" charset="0"/>
                          <a:buChar char="•"/>
                        </a:pPr>
                        <a:r>
                          <a:rPr lang="en-SG" sz="1800" i="1" dirty="0">
                            <a:solidFill>
                              <a:schemeClr val="tx1"/>
                            </a:solidFill>
                          </a:rPr>
                          <a:t>Residents – Take part in activities</a:t>
                        </a:r>
                        <a:endParaRPr lang="en-US" sz="1800" i="1" dirty="0">
                          <a:solidFill>
                            <a:schemeClr val="tx1"/>
                          </a:solidFill>
                        </a:endParaRP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32150357"/>
                    </a:ext>
                  </a:extLst>
                </a:tr>
                <a:tr h="370840">
                  <a:tc>
                    <a:txBody>
                      <a:bodyPr/>
                      <a:lstStyle/>
                      <a:p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e.g. Phase 3: Conduct 3 collection drives for food waste</a:t>
                        </a:r>
                        <a:endParaRPr lang="en-SG" sz="1800" i="1" dirty="0">
                          <a:solidFill>
                            <a:schemeClr val="tx1"/>
                          </a:solidFill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r>
                          <a:rPr lang="en-SG" sz="1800" i="1" dirty="0">
                            <a:solidFill>
                              <a:schemeClr val="tx1"/>
                            </a:solidFill>
                          </a:rPr>
                          <a:t>1 Aug 2026 – 1 Oct 2026 </a:t>
                        </a:r>
                        <a:endParaRPr lang="en-SG" sz="1800" i="1" strike="sngStrike" dirty="0">
                          <a:solidFill>
                            <a:schemeClr val="tx1"/>
                          </a:solidFill>
                        </a:endParaRP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marL="285750" indent="-285750">
                          <a:buFont typeface="Arial" panose="020B0604020202020204" pitchFamily="34" charset="0"/>
                          <a:buChar char="•"/>
                        </a:pPr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ABC community </a:t>
                        </a:r>
                        <a:r>
                          <a:rPr lang="en-US" sz="1800" i="1" dirty="0" err="1">
                            <a:solidFill>
                              <a:schemeClr val="tx1"/>
                            </a:solidFill>
                          </a:rPr>
                          <a:t>centre</a:t>
                        </a:r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 – Provide venue</a:t>
                        </a:r>
                      </a:p>
                      <a:p>
                        <a:pPr marL="285750" marR="0" lvl="0" indent="-28575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My team – Organise collection drives</a:t>
                        </a:r>
                      </a:p>
                      <a:p>
                        <a:pPr marL="285750" marR="0" lvl="0" indent="-28575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lang="en-US" sz="1800" i="1" dirty="0">
                            <a:solidFill>
                              <a:schemeClr val="tx1"/>
                            </a:solidFill>
                          </a:rPr>
                          <a:t>Residents – Donate food waste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3326038192"/>
                    </a:ext>
                  </a:extLst>
                </a:tr>
              </a:tbl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E5E4E7-517E-430D-A0C6-9DA190A9D7BB}"/>
                </a:ext>
              </a:extLst>
            </p:cNvPr>
            <p:cNvSpPr txBox="1"/>
            <p:nvPr/>
          </p:nvSpPr>
          <p:spPr>
            <a:xfrm>
              <a:off x="838199" y="1838762"/>
              <a:ext cx="60975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latin typeface="+mn-lt"/>
                </a:rPr>
                <a:t>Timeline of Activities</a:t>
              </a:r>
              <a:endParaRPr lang="en-SG" b="1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401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ECD0-F067-4BA2-8697-196D14B9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Project Outcomes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B5853-0300-49B0-95E4-B2249064E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94"/>
            <a:ext cx="10515600" cy="4302411"/>
          </a:xfrm>
        </p:spPr>
        <p:txBody>
          <a:bodyPr>
            <a:normAutofit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G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 Target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example: Reduce food waste by xx kg; Grow xx kg of vegetables; or Recycle xx kg of plastic waste.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Describe how you will measure the target.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example: Weigh food scraps before composting; Weigh harvest before distribution; or Weigh plastic waste that is successfully recycled. </a:t>
            </a:r>
            <a:endParaRPr kumimoji="0" lang="en-SG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sz="2600" dirty="0"/>
              <a:t>Community Engagement Targets </a:t>
            </a:r>
          </a:p>
          <a:p>
            <a:pPr marL="0" indent="0">
              <a:buNone/>
            </a:pPr>
            <a:r>
              <a:rPr lang="en-US" sz="1800" i="1" dirty="0"/>
              <a:t>For example: Conduct xx plastic upcycling workshops; Conduct xx volunteer training sessions for residents; Conduct xx learning journeys to community farms. </a:t>
            </a:r>
          </a:p>
          <a:p>
            <a:pPr marL="0" indent="0">
              <a:buNone/>
            </a:pPr>
            <a:r>
              <a:rPr lang="en-US" sz="1800" i="1" dirty="0"/>
              <a:t>Describe how you will measure the target.</a:t>
            </a:r>
          </a:p>
          <a:p>
            <a:pPr marL="0" indent="0">
              <a:buNone/>
            </a:pPr>
            <a:r>
              <a:rPr lang="en-US" sz="1800" i="1" dirty="0"/>
              <a:t>For example: Collate attendance list for participants; Manual count of attendees for events; Obtain the list of students from teachers. 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4ABE68-F3DB-98B4-0BEA-F561CC978C59}"/>
              </a:ext>
            </a:extLst>
          </p:cNvPr>
          <p:cNvSpPr txBox="1"/>
          <p:nvPr/>
        </p:nvSpPr>
        <p:spPr>
          <a:xfrm>
            <a:off x="879508" y="5873115"/>
            <a:ext cx="10432983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Project targets should be specific and measurable. Projects without a clear numerical target will not be considered. </a:t>
            </a:r>
          </a:p>
          <a:p>
            <a:pPr marL="0" indent="0">
              <a:buNone/>
            </a:pPr>
            <a:r>
              <a:rPr lang="en-US" sz="18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163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CC20-8C02-4E63-BFC5-E07D6F23B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Ensuring Success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E8BFA-1ED0-42BC-9421-4C5BC5F78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Do you require external support and/or approvals (e.g. from authorities or </a:t>
            </a:r>
            <a:r>
              <a:rPr lang="en-US" sz="2400" dirty="0" err="1"/>
              <a:t>organisations</a:t>
            </a:r>
            <a:r>
              <a:rPr lang="en-US" sz="2400" dirty="0"/>
              <a:t>) for your solution to be implemented?</a:t>
            </a:r>
          </a:p>
          <a:p>
            <a:pPr lvl="1"/>
            <a:r>
              <a:rPr lang="en-US" sz="2000" dirty="0"/>
              <a:t>Have you secured such support/approvals?</a:t>
            </a:r>
            <a:endParaRPr lang="en-SG" sz="2000" dirty="0"/>
          </a:p>
          <a:p>
            <a:endParaRPr lang="en-US" sz="2400" dirty="0"/>
          </a:p>
          <a:p>
            <a:r>
              <a:rPr lang="en-US" sz="2400" dirty="0"/>
              <a:t>What challenges might you encounter during the project?</a:t>
            </a:r>
          </a:p>
          <a:p>
            <a:pPr lvl="1"/>
            <a:r>
              <a:rPr lang="en-US" sz="2000" dirty="0"/>
              <a:t>What actions might you take should you encounter such challenges?</a:t>
            </a:r>
          </a:p>
          <a:p>
            <a:endParaRPr lang="en-SG" sz="2400" dirty="0"/>
          </a:p>
          <a:p>
            <a:r>
              <a:rPr lang="en-SG" sz="2400" dirty="0"/>
              <a:t>How might the project be sustained beyond the funding period? Can the project be scaled up in future?</a:t>
            </a:r>
            <a:endParaRPr lang="en-US" sz="2400" dirty="0"/>
          </a:p>
          <a:p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901853864"/>
      </p:ext>
    </p:extLst>
  </p:cSld>
  <p:clrMapOvr>
    <a:masterClrMapping/>
  </p:clrMapOvr>
</p:sld>
</file>

<file path=ppt/theme/theme1.xml><?xml version="1.0" encoding="utf-8"?>
<a:theme xmlns:a="http://schemas.openxmlformats.org/drawingml/2006/main" name="MEWR PP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WR PPT theme" id="{A352571F-3CC6-46A9-BDB3-3B9D2C5830AF}" vid="{227AE497-FA5E-4E11-90D9-0B8283235C76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2019zerowaste" id="{91CF954D-1C75-43D0-A411-EBC3134D76A4}" vid="{EEC57FF9-754F-4C9D-9E43-2BFB2EF67322}"/>
    </a:ext>
  </a:extLst>
</a:theme>
</file>

<file path=ppt/theme/theme3.xml><?xml version="1.0" encoding="utf-8"?>
<a:theme xmlns:a="http://schemas.openxmlformats.org/drawingml/2006/main" name="SG Eco Fund Briefing to BOT 22 Oc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EB817AF24DF544A5748EB61F32F7C7" ma:contentTypeVersion="4" ma:contentTypeDescription="Create a new document." ma:contentTypeScope="" ma:versionID="bc6f885cd9f692d1c19e30be75a63c58">
  <xsd:schema xmlns:xsd="http://www.w3.org/2001/XMLSchema" xmlns:xs="http://www.w3.org/2001/XMLSchema" xmlns:p="http://schemas.microsoft.com/office/2006/metadata/properties" xmlns:ns2="f23d023a-ab5c-4aeb-88b5-02cd446fb679" targetNamespace="http://schemas.microsoft.com/office/2006/metadata/properties" ma:root="true" ma:fieldsID="0815df824892396e6d19266914013438" ns2:_="">
    <xsd:import namespace="f23d023a-ab5c-4aeb-88b5-02cd446fb67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d023a-ab5c-4aeb-88b5-02cd446fb67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B17CEDD-663B-4159-9214-0324768933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3d023a-ab5c-4aeb-88b5-02cd446fb6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DE74D4-E5F6-48C8-AB3A-FBCFE79010D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B4326F3-8856-4EB1-A80E-A7126D027D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MEWR PPT theme</Template>
  <TotalTime>2847</TotalTime>
  <Words>515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MEWR PPT theme</vt:lpstr>
      <vt:lpstr>1_Office Theme</vt:lpstr>
      <vt:lpstr>SG Eco Fund Briefing to BOT 22 Oct</vt:lpstr>
      <vt:lpstr>Instructions for SG Eco Fund Proposal Deck</vt:lpstr>
      <vt:lpstr>&lt;Project Title&gt;</vt:lpstr>
      <vt:lpstr>Project Description</vt:lpstr>
      <vt:lpstr>Implementation Plan</vt:lpstr>
      <vt:lpstr>Key Project Outcomes</vt:lpstr>
      <vt:lpstr>Ensuring Success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CHEE (MSE)</dc:creator>
  <cp:lastModifiedBy>Natalie HO (MSE)</cp:lastModifiedBy>
  <cp:revision>115</cp:revision>
  <dcterms:created xsi:type="dcterms:W3CDTF">2021-07-29T09:21:47Z</dcterms:created>
  <dcterms:modified xsi:type="dcterms:W3CDTF">2026-04-10T01:32:59Z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34c4c7-833e-41e4-b0ab-cdb227a2f6f7_Enabled">
    <vt:lpwstr>true</vt:lpwstr>
  </property>
  <property fmtid="{D5CDD505-2E9C-101B-9397-08002B2CF9AE}" pid="3" name="MSIP_Label_5434c4c7-833e-41e4-b0ab-cdb227a2f6f7_SetDate">
    <vt:lpwstr>2026-02-02T06:31:05Z</vt:lpwstr>
  </property>
  <property fmtid="{D5CDD505-2E9C-101B-9397-08002B2CF9AE}" pid="4" name="MSIP_Label_5434c4c7-833e-41e4-b0ab-cdb227a2f6f7_Method">
    <vt:lpwstr>Privileged</vt:lpwstr>
  </property>
  <property fmtid="{D5CDD505-2E9C-101B-9397-08002B2CF9AE}" pid="5" name="MSIP_Label_5434c4c7-833e-41e4-b0ab-cdb227a2f6f7_Name">
    <vt:lpwstr>Official (Open)</vt:lpwstr>
  </property>
  <property fmtid="{D5CDD505-2E9C-101B-9397-08002B2CF9AE}" pid="6" name="MSIP_Label_5434c4c7-833e-41e4-b0ab-cdb227a2f6f7_SiteId">
    <vt:lpwstr>0b11c524-9a1c-4e1b-84cb-6336aefc2243</vt:lpwstr>
  </property>
  <property fmtid="{D5CDD505-2E9C-101B-9397-08002B2CF9AE}" pid="7" name="MSIP_Label_5434c4c7-833e-41e4-b0ab-cdb227a2f6f7_ActionId">
    <vt:lpwstr>bc2a8e47-16e3-43e7-9956-74052a2b0335</vt:lpwstr>
  </property>
  <property fmtid="{D5CDD505-2E9C-101B-9397-08002B2CF9AE}" pid="8" name="MSIP_Label_5434c4c7-833e-41e4-b0ab-cdb227a2f6f7_ContentBits">
    <vt:lpwstr>0</vt:lpwstr>
  </property>
  <property fmtid="{D5CDD505-2E9C-101B-9397-08002B2CF9AE}" pid="9" name="MSIP_Label_5434c4c7-833e-41e4-b0ab-cdb227a2f6f7_Tag">
    <vt:lpwstr>10, 0, 1, 1</vt:lpwstr>
  </property>
  <property fmtid="{D5CDD505-2E9C-101B-9397-08002B2CF9AE}" pid="10" name="ContentTypeId">
    <vt:lpwstr>0x01010019EB817AF24DF544A5748EB61F32F7C7</vt:lpwstr>
  </property>
</Properties>
</file>